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21"/>
  </p:handoutMasterIdLst>
  <p:sldIdLst>
    <p:sldId id="261" r:id="rId3"/>
    <p:sldId id="290" r:id="rId5"/>
    <p:sldId id="301" r:id="rId6"/>
    <p:sldId id="293" r:id="rId7"/>
    <p:sldId id="279" r:id="rId8"/>
    <p:sldId id="281" r:id="rId9"/>
    <p:sldId id="282" r:id="rId10"/>
    <p:sldId id="294" r:id="rId11"/>
    <p:sldId id="316" r:id="rId12"/>
    <p:sldId id="298" r:id="rId13"/>
    <p:sldId id="315" r:id="rId14"/>
    <p:sldId id="317" r:id="rId15"/>
    <p:sldId id="318" r:id="rId16"/>
    <p:sldId id="284" r:id="rId17"/>
    <p:sldId id="297" r:id="rId18"/>
    <p:sldId id="300" r:id="rId19"/>
    <p:sldId id="30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91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DAY KIRAN PALAGIRI" initials="UK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590" autoAdjust="0"/>
  </p:normalViewPr>
  <p:slideViewPr>
    <p:cSldViewPr showGuides="1">
      <p:cViewPr varScale="1">
        <p:scale>
          <a:sx n="78" d="100"/>
          <a:sy n="78" d="100"/>
        </p:scale>
        <p:origin x="1608" y="43"/>
      </p:cViewPr>
      <p:guideLst>
        <p:guide orient="horz" pos="2160"/>
        <p:guide pos="291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85"/>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p>
            <a:fld id="{BD1C7523-A487-4FE9-8778-92BDA7517582}" type="datetime3">
              <a:rPr lang="en-US" smtClean="0"/>
            </a:fld>
            <a:endParaRPr lang="en-US" dirty="0"/>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
        <p:nvSpPr>
          <p:cNvPr id="7" name="Footer Placeholder 4"/>
          <p:cNvSpPr>
            <a:spLocks noGrp="1"/>
          </p:cNvSpPr>
          <p:nvPr>
            <p:ph type="ftr" sz="quarter" idx="4294967295"/>
          </p:nvPr>
        </p:nvSpPr>
        <p:spPr>
          <a:xfrm>
            <a:off x="2857500" y="6356350"/>
            <a:ext cx="3429000" cy="365125"/>
          </a:xfrm>
          <a:prstGeom prst="rect">
            <a:avLst/>
          </a:prstGeom>
        </p:spPr>
        <p:txBody>
          <a:bodyPr/>
          <a:lstStyle>
            <a:lvl1pPr algn="ctr">
              <a:defRPr sz="1000">
                <a:solidFill>
                  <a:schemeClr val="bg1">
                    <a:lumMod val="50000"/>
                  </a:schemeClr>
                </a:solidFill>
              </a:defRPr>
            </a:lvl1pPr>
          </a:lstStyle>
          <a:p>
            <a:r>
              <a:rPr lang="en-US"/>
              <a:t>Department of Computer Science and Engineering</a:t>
            </a:r>
            <a:endParaRPr lang="en-US" b="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7FEC64D-F80B-464F-89C3-2C0C7C294EBF}" type="datetime3">
              <a:rPr lang="en-US" smtClean="0"/>
            </a:fld>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
        <p:nvSpPr>
          <p:cNvPr id="7" name="Footer Placeholder 4"/>
          <p:cNvSpPr>
            <a:spLocks noGrp="1"/>
          </p:cNvSpPr>
          <p:nvPr>
            <p:ph type="ftr" sz="quarter" idx="4294967295"/>
          </p:nvPr>
        </p:nvSpPr>
        <p:spPr>
          <a:xfrm>
            <a:off x="2906661" y="6356350"/>
            <a:ext cx="3429000" cy="365125"/>
          </a:xfrm>
          <a:prstGeom prst="rect">
            <a:avLst/>
          </a:prstGeom>
        </p:spPr>
        <p:txBody>
          <a:bodyPr/>
          <a:lstStyle>
            <a:lvl1pPr algn="ctr">
              <a:defRPr sz="1000">
                <a:solidFill>
                  <a:schemeClr val="bg1">
                    <a:lumMod val="50000"/>
                  </a:schemeClr>
                </a:solidFill>
              </a:defRPr>
            </a:lvl1pPr>
          </a:lstStyle>
          <a:p>
            <a:r>
              <a:rPr lang="en-US"/>
              <a:t>Department of Computer Science and Engineering</a:t>
            </a:r>
            <a:endParaRPr lang="en-US" b="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FDF65C4-3BB2-4B01-820C-4E42CDD2D7BA}" type="datetime3">
              <a:rPr lang="en-US" smtClean="0"/>
            </a:fld>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
        <p:nvSpPr>
          <p:cNvPr id="7" name="Footer Placeholder 4"/>
          <p:cNvSpPr>
            <a:spLocks noGrp="1"/>
          </p:cNvSpPr>
          <p:nvPr>
            <p:ph type="ftr" sz="quarter" idx="4294967295"/>
          </p:nvPr>
        </p:nvSpPr>
        <p:spPr>
          <a:xfrm>
            <a:off x="2894013" y="6389431"/>
            <a:ext cx="3429000" cy="365125"/>
          </a:xfrm>
          <a:prstGeom prst="rect">
            <a:avLst/>
          </a:prstGeom>
        </p:spPr>
        <p:txBody>
          <a:bodyPr/>
          <a:lstStyle>
            <a:lvl1pPr algn="ctr">
              <a:defRPr sz="1000">
                <a:solidFill>
                  <a:schemeClr val="bg1">
                    <a:lumMod val="50000"/>
                  </a:schemeClr>
                </a:solidFill>
              </a:defRPr>
            </a:lvl1pPr>
          </a:lstStyle>
          <a:p>
            <a:r>
              <a:rPr lang="en-US"/>
              <a:t>Department of Computer Science and Engineering</a:t>
            </a:r>
            <a:endParaRPr lang="en-US" b="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2A1F3940-8A3E-4B8C-BA89-72544308E101}" type="datetime3">
              <a:rPr lang="en-US" smtClean="0"/>
            </a:fld>
            <a:endParaRPr lang="en-US"/>
          </a:p>
        </p:txBody>
      </p:sp>
      <p:sp>
        <p:nvSpPr>
          <p:cNvPr id="7" name="Slide Number Placeholder 6"/>
          <p:cNvSpPr>
            <a:spLocks noGrp="1"/>
          </p:cNvSpPr>
          <p:nvPr>
            <p:ph type="sldNum" sz="quarter" idx="12"/>
          </p:nvPr>
        </p:nvSpPr>
        <p:spPr/>
        <p:txBody>
          <a:bodyPr/>
          <a:lstStyle/>
          <a:p>
            <a:fld id="{7B28076C-CE04-4A00-BFAA-A90EA8355859}" type="slidenum">
              <a:rPr lang="en-US" smtClean="0"/>
            </a:fld>
            <a:endParaRPr lang="en-US"/>
          </a:p>
        </p:txBody>
      </p:sp>
      <p:sp>
        <p:nvSpPr>
          <p:cNvPr id="8" name="Footer Placeholder 4"/>
          <p:cNvSpPr>
            <a:spLocks noGrp="1"/>
          </p:cNvSpPr>
          <p:nvPr>
            <p:ph type="ftr" sz="quarter" idx="4294967295"/>
          </p:nvPr>
        </p:nvSpPr>
        <p:spPr>
          <a:xfrm>
            <a:off x="2857500" y="6390968"/>
            <a:ext cx="3429000" cy="365125"/>
          </a:xfrm>
          <a:prstGeom prst="rect">
            <a:avLst/>
          </a:prstGeom>
        </p:spPr>
        <p:txBody>
          <a:bodyPr/>
          <a:lstStyle>
            <a:lvl1pPr algn="ctr">
              <a:defRPr sz="1000">
                <a:solidFill>
                  <a:schemeClr val="bg1">
                    <a:lumMod val="50000"/>
                  </a:schemeClr>
                </a:solidFill>
              </a:defRPr>
            </a:lvl1pPr>
          </a:lstStyle>
          <a:p>
            <a:r>
              <a:rPr lang="en-US"/>
              <a:t>Department of Computer Science and Engineering</a:t>
            </a:r>
            <a:endParaRPr lang="en-US" b="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75ED70D-4F90-46A2-A4D5-86B0366C7C54}" type="datetime3">
              <a:rPr lang="en-US" smtClean="0"/>
            </a:fld>
            <a:endParaRPr lang="en-US"/>
          </a:p>
        </p:txBody>
      </p:sp>
      <p:sp>
        <p:nvSpPr>
          <p:cNvPr id="9" name="Slide Number Placeholder 8"/>
          <p:cNvSpPr>
            <a:spLocks noGrp="1"/>
          </p:cNvSpPr>
          <p:nvPr>
            <p:ph type="sldNum" sz="quarter" idx="12"/>
          </p:nvPr>
        </p:nvSpPr>
        <p:spPr/>
        <p:txBody>
          <a:bodyPr/>
          <a:lstStyle/>
          <a:p>
            <a:fld id="{7B28076C-CE04-4A00-BFAA-A90EA8355859}" type="slidenum">
              <a:rPr lang="en-US" smtClean="0"/>
            </a:fld>
            <a:endParaRPr lang="en-US"/>
          </a:p>
        </p:txBody>
      </p:sp>
      <p:sp>
        <p:nvSpPr>
          <p:cNvPr id="10" name="Footer Placeholder 4"/>
          <p:cNvSpPr>
            <a:spLocks noGrp="1"/>
          </p:cNvSpPr>
          <p:nvPr>
            <p:ph type="ftr" sz="quarter" idx="4294967295"/>
          </p:nvPr>
        </p:nvSpPr>
        <p:spPr>
          <a:xfrm>
            <a:off x="2857500" y="6382722"/>
            <a:ext cx="3429000" cy="365125"/>
          </a:xfrm>
          <a:prstGeom prst="rect">
            <a:avLst/>
          </a:prstGeom>
        </p:spPr>
        <p:txBody>
          <a:bodyPr/>
          <a:lstStyle>
            <a:lvl1pPr algn="ctr">
              <a:defRPr sz="1000">
                <a:solidFill>
                  <a:schemeClr val="bg1">
                    <a:lumMod val="50000"/>
                  </a:schemeClr>
                </a:solidFill>
              </a:defRPr>
            </a:lvl1pPr>
          </a:lstStyle>
          <a:p>
            <a:r>
              <a:rPr lang="en-US"/>
              <a:t>Department of Computer Science and Engineering</a:t>
            </a:r>
            <a:endParaRPr lang="en-US" b="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81484E7F-8CFC-484D-B36C-9771C89F821F}" type="datetime3">
              <a:rPr lang="en-US" smtClean="0"/>
            </a:fld>
            <a:endParaRPr lang="en-US"/>
          </a:p>
        </p:txBody>
      </p:sp>
      <p:sp>
        <p:nvSpPr>
          <p:cNvPr id="5" name="Slide Number Placeholder 4"/>
          <p:cNvSpPr>
            <a:spLocks noGrp="1"/>
          </p:cNvSpPr>
          <p:nvPr>
            <p:ph type="sldNum" sz="quarter" idx="12"/>
          </p:nvPr>
        </p:nvSpPr>
        <p:spPr/>
        <p:txBody>
          <a:bodyPr/>
          <a:lstStyle/>
          <a:p>
            <a:fld id="{7B28076C-CE04-4A00-BFAA-A90EA8355859}" type="slidenum">
              <a:rPr lang="en-US" smtClean="0"/>
            </a:fld>
            <a:endParaRPr lang="en-US"/>
          </a:p>
        </p:txBody>
      </p:sp>
      <p:sp>
        <p:nvSpPr>
          <p:cNvPr id="6" name="Footer Placeholder 4"/>
          <p:cNvSpPr>
            <a:spLocks noGrp="1"/>
          </p:cNvSpPr>
          <p:nvPr>
            <p:ph type="ftr" sz="quarter" idx="4294967295"/>
          </p:nvPr>
        </p:nvSpPr>
        <p:spPr>
          <a:xfrm>
            <a:off x="2857500" y="6356349"/>
            <a:ext cx="3429000" cy="365125"/>
          </a:xfrm>
          <a:prstGeom prst="rect">
            <a:avLst/>
          </a:prstGeom>
        </p:spPr>
        <p:txBody>
          <a:bodyPr/>
          <a:lstStyle>
            <a:lvl1pPr algn="ctr">
              <a:defRPr sz="1000">
                <a:solidFill>
                  <a:schemeClr val="bg1">
                    <a:lumMod val="50000"/>
                  </a:schemeClr>
                </a:solidFill>
              </a:defRPr>
            </a:lvl1pPr>
          </a:lstStyle>
          <a:p>
            <a:r>
              <a:rPr lang="en-US"/>
              <a:t>Department of Computer Science and Engineering</a:t>
            </a:r>
            <a:endParaRPr lang="en-US" b="1"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jpe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077200" y="201412"/>
            <a:ext cx="812675" cy="969606"/>
          </a:xfrm>
          <a:prstGeom prst="rect">
            <a:avLst/>
          </a:prstGeom>
        </p:spPr>
      </p:pic>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7F92B4-9B1E-4C15-8CEE-666DADDF8AF0}" type="datetime3">
              <a:rPr lang="en-US" smtClean="0"/>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0"/>
            <a:ext cx="8229600" cy="4525963"/>
          </a:xfrm>
        </p:spPr>
        <p:txBody>
          <a:bodyPr/>
          <a:lstStyle/>
          <a:p>
            <a:pPr>
              <a:buNone/>
            </a:pPr>
            <a:r>
              <a:rPr lang="en-US" dirty="0"/>
              <a:t> </a:t>
            </a:r>
            <a:endParaRPr lang="en-US" dirty="0"/>
          </a:p>
        </p:txBody>
      </p:sp>
      <p:sp>
        <p:nvSpPr>
          <p:cNvPr id="7" name="Rectangle 6"/>
          <p:cNvSpPr/>
          <p:nvPr/>
        </p:nvSpPr>
        <p:spPr>
          <a:xfrm>
            <a:off x="641497" y="2209800"/>
            <a:ext cx="7924800" cy="1569660"/>
          </a:xfrm>
          <a:prstGeom prst="rect">
            <a:avLst/>
          </a:prstGeom>
        </p:spPr>
        <p:txBody>
          <a:bodyPr wrap="square">
            <a:spAutoFit/>
          </a:bodyPr>
          <a:lstStyle/>
          <a:p>
            <a:pPr algn="ctr">
              <a:lnSpc>
                <a:spcPct val="150000"/>
              </a:lnSpc>
            </a:pPr>
            <a:r>
              <a:rPr lang="en-US" sz="3200" b="1" dirty="0">
                <a:solidFill>
                  <a:schemeClr val="accent2">
                    <a:lumMod val="75000"/>
                  </a:schemeClr>
                </a:solidFill>
                <a:latin typeface="Arial" panose="020B0604020202020204" pitchFamily="34" charset="0"/>
                <a:cs typeface="Arial" panose="020B0604020202020204" pitchFamily="34" charset="0"/>
              </a:rPr>
              <a:t>Subject Code</a:t>
            </a:r>
            <a:endParaRPr lang="en-US" sz="3200" b="1" dirty="0">
              <a:solidFill>
                <a:schemeClr val="accent2">
                  <a:lumMod val="75000"/>
                </a:schemeClr>
              </a:solidFill>
              <a:latin typeface="Arial" panose="020B0604020202020204" pitchFamily="34" charset="0"/>
              <a:cs typeface="Arial" panose="020B0604020202020204" pitchFamily="34" charset="0"/>
            </a:endParaRPr>
          </a:p>
          <a:p>
            <a:pPr algn="ctr">
              <a:lnSpc>
                <a:spcPct val="150000"/>
              </a:lnSpc>
            </a:pPr>
            <a:r>
              <a:rPr lang="en-US" sz="3200" b="1" dirty="0">
                <a:solidFill>
                  <a:schemeClr val="accent2">
                    <a:lumMod val="75000"/>
                  </a:schemeClr>
                </a:solidFill>
                <a:latin typeface="Arial" panose="020B0604020202020204" pitchFamily="34" charset="0"/>
                <a:cs typeface="Arial" panose="020B0604020202020204" pitchFamily="34" charset="0"/>
              </a:rPr>
              <a:t>PT I - INTERDISCIPLINARY PROJECT</a:t>
            </a:r>
            <a:endParaRPr lang="en-US" sz="3200" b="1" dirty="0">
              <a:solidFill>
                <a:schemeClr val="accent2">
                  <a:lumMod val="75000"/>
                </a:schemeClr>
              </a:solidFill>
              <a:latin typeface="Arial" panose="020B0604020202020204" pitchFamily="34" charset="0"/>
              <a:cs typeface="Arial" panose="020B0604020202020204" pitchFamily="34" charset="0"/>
            </a:endParaRPr>
          </a:p>
        </p:txBody>
      </p:sp>
      <p:sp>
        <p:nvSpPr>
          <p:cNvPr id="8" name="Rectangle 7"/>
          <p:cNvSpPr/>
          <p:nvPr/>
        </p:nvSpPr>
        <p:spPr>
          <a:xfrm>
            <a:off x="457200" y="5009198"/>
            <a:ext cx="5112490" cy="1568450"/>
          </a:xfrm>
          <a:prstGeom prst="rect">
            <a:avLst/>
          </a:prstGeom>
        </p:spPr>
        <p:txBody>
          <a:bodyPr wrap="square">
            <a:spAutoFit/>
          </a:bodyPr>
          <a:lstStyle/>
          <a:p>
            <a:pPr>
              <a:lnSpc>
                <a:spcPct val="150000"/>
              </a:lnSpc>
            </a:pPr>
            <a:r>
              <a:rPr lang="en-US" sz="1600" b="1" dirty="0">
                <a:latin typeface="Arial" panose="020B0604020202020204" pitchFamily="34" charset="0"/>
                <a:cs typeface="Arial" panose="020B0604020202020204" pitchFamily="34" charset="0"/>
              </a:rPr>
              <a:t>1. </a:t>
            </a:r>
            <a:r>
              <a:rPr lang="en-US" sz="1600" b="1" dirty="0" err="1">
                <a:latin typeface="Arial" panose="020B0604020202020204" pitchFamily="34" charset="0"/>
                <a:cs typeface="Arial" panose="020B0604020202020204" pitchFamily="34" charset="0"/>
              </a:rPr>
              <a:t>Sanjay J</a:t>
            </a:r>
            <a:r>
              <a:rPr lang="en-US" sz="1600" b="1" dirty="0">
                <a:latin typeface="Arial" panose="020B0604020202020204" pitchFamily="34" charset="0"/>
                <a:cs typeface="Arial" panose="020B0604020202020204" pitchFamily="34" charset="0"/>
              </a:rPr>
              <a:t> [ </a:t>
            </a:r>
            <a:r>
              <a:rPr lang="en-US" sz="1600" b="1" dirty="0" err="1">
                <a:latin typeface="Arial" panose="020B0604020202020204" pitchFamily="34" charset="0"/>
                <a:cs typeface="Arial" panose="020B0604020202020204" pitchFamily="34" charset="0"/>
              </a:rPr>
              <a:t>Reg.No</a:t>
            </a:r>
            <a:r>
              <a:rPr lang="en-US" sz="1600" b="1" dirty="0">
                <a:latin typeface="Arial" panose="020B0604020202020204" pitchFamily="34" charset="0"/>
                <a:cs typeface="Arial" panose="020B0604020202020204" pitchFamily="34" charset="0"/>
              </a:rPr>
              <a:t>. : 42611123 ]</a:t>
            </a:r>
            <a:endParaRPr lang="en-US" sz="1600" b="1" dirty="0">
              <a:latin typeface="Arial" panose="020B0604020202020204" pitchFamily="34" charset="0"/>
              <a:cs typeface="Arial" panose="020B0604020202020204" pitchFamily="34" charset="0"/>
            </a:endParaRPr>
          </a:p>
          <a:p>
            <a:pPr>
              <a:lnSpc>
                <a:spcPct val="150000"/>
              </a:lnSpc>
            </a:pPr>
            <a:r>
              <a:rPr lang="en-US" sz="1600" b="1" dirty="0">
                <a:latin typeface="Arial" panose="020B0604020202020204" pitchFamily="34" charset="0"/>
                <a:cs typeface="Arial" panose="020B0604020202020204" pitchFamily="34" charset="0"/>
              </a:rPr>
              <a:t>2. Sarveswaran A [ </a:t>
            </a:r>
            <a:r>
              <a:rPr lang="en-US" sz="1600" b="1" dirty="0" err="1">
                <a:latin typeface="Arial" panose="020B0604020202020204" pitchFamily="34" charset="0"/>
                <a:cs typeface="Arial" panose="020B0604020202020204" pitchFamily="34" charset="0"/>
              </a:rPr>
              <a:t>Reg.No</a:t>
            </a:r>
            <a:r>
              <a:rPr lang="en-US" sz="1600" b="1" dirty="0">
                <a:latin typeface="Arial" panose="020B0604020202020204" pitchFamily="34" charset="0"/>
                <a:cs typeface="Arial" panose="020B0604020202020204" pitchFamily="34" charset="0"/>
              </a:rPr>
              <a:t>. : 42611127 ]</a:t>
            </a:r>
            <a:endParaRPr lang="en-US" sz="1600" b="1" dirty="0">
              <a:latin typeface="Arial" panose="020B0604020202020204" pitchFamily="34" charset="0"/>
              <a:cs typeface="Arial" panose="020B0604020202020204" pitchFamily="34" charset="0"/>
            </a:endParaRPr>
          </a:p>
          <a:p>
            <a:pPr>
              <a:lnSpc>
                <a:spcPct val="150000"/>
              </a:lnSpc>
            </a:pPr>
            <a:endParaRPr lang="en-US" b="1" dirty="0">
              <a:latin typeface="Arial" panose="020B0604020202020204" pitchFamily="34" charset="0"/>
              <a:cs typeface="Arial" panose="020B0604020202020204" pitchFamily="34" charset="0"/>
            </a:endParaRPr>
          </a:p>
          <a:p>
            <a:pPr algn="ctr">
              <a:lnSpc>
                <a:spcPct val="150000"/>
              </a:lnSpc>
            </a:pPr>
            <a:endParaRPr lang="en-US" sz="14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AF5D7F4B-9193-457D-9817-7BB1C17946D0}" type="datetime3">
              <a:rPr lang="en-US" smtClean="0"/>
            </a:fld>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pic>
        <p:nvPicPr>
          <p:cNvPr id="12" name="image2.jpeg"/>
          <p:cNvPicPr/>
          <p:nvPr/>
        </p:nvPicPr>
        <p:blipFill>
          <a:blip r:embed="rId1" cstate="print"/>
          <a:stretch>
            <a:fillRect/>
          </a:stretch>
        </p:blipFill>
        <p:spPr>
          <a:xfrm>
            <a:off x="304933" y="157607"/>
            <a:ext cx="8598195" cy="1843595"/>
          </a:xfrm>
          <a:prstGeom prst="rect">
            <a:avLst/>
          </a:prstGeom>
          <a:ln>
            <a:solidFill>
              <a:srgbClr val="002060"/>
            </a:solidFill>
          </a:ln>
        </p:spPr>
      </p:pic>
      <p:sp>
        <p:nvSpPr>
          <p:cNvPr id="14" name="TextBox 13"/>
          <p:cNvSpPr txBox="1"/>
          <p:nvPr/>
        </p:nvSpPr>
        <p:spPr>
          <a:xfrm>
            <a:off x="2251445" y="3638763"/>
            <a:ext cx="4641110" cy="1077218"/>
          </a:xfrm>
          <a:prstGeom prst="rect">
            <a:avLst/>
          </a:prstGeom>
          <a:noFill/>
        </p:spPr>
        <p:txBody>
          <a:bodyPr wrap="square">
            <a:spAutoFit/>
          </a:bodyPr>
          <a:lstStyle/>
          <a:p>
            <a:pPr algn="ctr"/>
            <a:r>
              <a:rPr lang="en-US" sz="3200" b="1" dirty="0">
                <a:solidFill>
                  <a:srgbClr val="7030A0"/>
                </a:solidFill>
              </a:rPr>
              <a:t>AI SUPPLY CHAIN MANAGEMENT</a:t>
            </a:r>
            <a:endParaRPr lang="en-IN" sz="3200" dirty="0"/>
          </a:p>
        </p:txBody>
      </p:sp>
      <p:sp>
        <p:nvSpPr>
          <p:cNvPr id="16" name="TextBox 15"/>
          <p:cNvSpPr txBox="1"/>
          <p:nvPr/>
        </p:nvSpPr>
        <p:spPr>
          <a:xfrm>
            <a:off x="5410200" y="5293702"/>
            <a:ext cx="4641110" cy="785343"/>
          </a:xfrm>
          <a:prstGeom prst="rect">
            <a:avLst/>
          </a:prstGeom>
          <a:noFill/>
        </p:spPr>
        <p:txBody>
          <a:bodyPr wrap="square">
            <a:spAutoFit/>
          </a:bodyPr>
          <a:lstStyle/>
          <a:p>
            <a:pPr>
              <a:lnSpc>
                <a:spcPct val="150000"/>
              </a:lnSpc>
            </a:pPr>
            <a:r>
              <a:rPr lang="en-US" sz="1600" b="1" dirty="0">
                <a:latin typeface="Arial" panose="020B0604020202020204" pitchFamily="34" charset="0"/>
                <a:cs typeface="Arial" panose="020B0604020202020204" pitchFamily="34" charset="0"/>
              </a:rPr>
              <a:t>Internal Guide</a:t>
            </a:r>
            <a:endParaRPr lang="en-US" sz="1600" b="1" dirty="0">
              <a:latin typeface="Arial" panose="020B0604020202020204" pitchFamily="34" charset="0"/>
              <a:cs typeface="Arial" panose="020B0604020202020204" pitchFamily="34" charset="0"/>
            </a:endParaRPr>
          </a:p>
          <a:p>
            <a:pPr>
              <a:lnSpc>
                <a:spcPct val="150000"/>
              </a:lnSpc>
            </a:pPr>
            <a:r>
              <a:rPr lang="en-US" sz="1600" b="1" dirty="0">
                <a:latin typeface="Arial" panose="020B0604020202020204" pitchFamily="34" charset="0"/>
                <a:cs typeface="Arial" panose="020B0604020202020204" pitchFamily="34" charset="0"/>
              </a:rPr>
              <a:t>Dr. R. Sathya Bama, M.E., Ph.D.,</a:t>
            </a:r>
            <a:endParaRPr lang="en-US" sz="1600" b="1" dirty="0">
              <a:latin typeface="Arial" panose="020B0604020202020204" pitchFamily="34" charset="0"/>
              <a:cs typeface="Arial" panose="020B0604020202020204" pitchFamily="34" charset="0"/>
            </a:endParaRPr>
          </a:p>
        </p:txBody>
      </p:sp>
      <p:sp>
        <p:nvSpPr>
          <p:cNvPr id="2" name="Footer Placeholder 1"/>
          <p:cNvSpPr>
            <a:spLocks noGrp="1"/>
          </p:cNvSpPr>
          <p:nvPr>
            <p:ph type="ftr" sz="quarter" idx="4294967295"/>
          </p:nvPr>
        </p:nvSpPr>
        <p:spPr>
          <a:xfrm>
            <a:off x="2889398" y="6419380"/>
            <a:ext cx="3429000" cy="365125"/>
          </a:xfrm>
        </p:spPr>
        <p:txBody>
          <a:bodyPr/>
          <a:lstStyle/>
          <a:p>
            <a:r>
              <a:rPr lang="en-US" dirty="0"/>
              <a:t>Department of Computer Science and Engineering</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0502"/>
            <a:ext cx="8229600" cy="806449"/>
          </a:xfrm>
        </p:spPr>
        <p:txBody>
          <a:bodyPr>
            <a:noAutofit/>
          </a:bodyPr>
          <a:lstStyle/>
          <a:p>
            <a:r>
              <a:rPr lang="en-US" sz="3600" b="1" dirty="0">
                <a:solidFill>
                  <a:srgbClr val="C00000"/>
                </a:solidFill>
                <a:cs typeface="Arial" panose="020B0604020202020204" pitchFamily="34" charset="0"/>
              </a:rPr>
              <a:t>AI Model Component</a:t>
            </a:r>
            <a:br>
              <a:rPr lang="en-US" sz="3600" b="1" dirty="0">
                <a:solidFill>
                  <a:srgbClr val="C00000"/>
                </a:solidFill>
                <a:cs typeface="Arial" panose="020B0604020202020204" pitchFamily="34" charset="0"/>
              </a:rPr>
            </a:br>
            <a:endParaRPr lang="en-US" sz="3600" b="1" dirty="0">
              <a:solidFill>
                <a:srgbClr val="C00000"/>
              </a:solidFill>
              <a:cs typeface="Arial" panose="020B0604020202020204" pitchFamily="34" charset="0"/>
            </a:endParaRPr>
          </a:p>
        </p:txBody>
      </p:sp>
      <p:sp>
        <p:nvSpPr>
          <p:cNvPr id="3" name="Content Placeholder 2"/>
          <p:cNvSpPr>
            <a:spLocks noGrp="1"/>
          </p:cNvSpPr>
          <p:nvPr>
            <p:ph idx="1"/>
          </p:nvPr>
        </p:nvSpPr>
        <p:spPr>
          <a:xfrm>
            <a:off x="298940" y="1219200"/>
            <a:ext cx="8540405" cy="5105400"/>
          </a:xfrm>
        </p:spPr>
        <p:txBody>
          <a:bodyPr>
            <a:noAutofit/>
          </a:bodyPr>
          <a:lstStyle/>
          <a:p>
            <a:pPr marL="342900" marR="0" lvl="0" indent="-342900" algn="just">
              <a:lnSpc>
                <a:spcPct val="150000"/>
              </a:lnSpc>
              <a:spcBef>
                <a:spcPts val="500"/>
              </a:spcBef>
              <a:spcAft>
                <a:spcPts val="500"/>
              </a:spcAft>
              <a:buFont typeface="Wingdings" panose="05000000000000000000" pitchFamily="2" charset="2"/>
              <a:buChar char=""/>
              <a:tabLst>
                <a:tab pos="266700" algn="l"/>
              </a:tabLst>
            </a:pPr>
            <a:r>
              <a:rPr lang="en-US" sz="1900" b="1" kern="0" dirty="0">
                <a:effectLst/>
                <a:latin typeface="Arial" panose="020B0604020202020204" pitchFamily="34" charset="0"/>
                <a:ea typeface="SimSun" panose="02010600030101010101" pitchFamily="2" charset="-122"/>
                <a:cs typeface="Arial" panose="020B0604020202020204" pitchFamily="34" charset="0"/>
              </a:rPr>
              <a:t>LSTM Model: </a:t>
            </a:r>
            <a:r>
              <a:rPr lang="en-US" sz="1900" kern="0" dirty="0">
                <a:effectLst/>
                <a:latin typeface="Arial" panose="020B0604020202020204" pitchFamily="34" charset="0"/>
                <a:ea typeface="SimSun" panose="02010600030101010101" pitchFamily="2" charset="-122"/>
                <a:cs typeface="Arial" panose="020B0604020202020204" pitchFamily="34" charset="0"/>
              </a:rPr>
              <a:t>A multivariate Long Short-Term Memory model built with TensorFlow/</a:t>
            </a:r>
            <a:r>
              <a:rPr lang="en-US" sz="1900" kern="0" dirty="0" err="1">
                <a:effectLst/>
                <a:latin typeface="Arial" panose="020B0604020202020204" pitchFamily="34" charset="0"/>
                <a:ea typeface="SimSun" panose="02010600030101010101" pitchFamily="2" charset="-122"/>
                <a:cs typeface="Arial" panose="020B0604020202020204" pitchFamily="34" charset="0"/>
              </a:rPr>
              <a:t>Keras</a:t>
            </a:r>
            <a:r>
              <a:rPr lang="en-US" sz="1900" kern="0" dirty="0">
                <a:effectLst/>
                <a:latin typeface="Arial" panose="020B0604020202020204" pitchFamily="34" charset="0"/>
                <a:ea typeface="SimSun" panose="02010600030101010101" pitchFamily="2" charset="-122"/>
                <a:cs typeface="Arial" panose="020B0604020202020204" pitchFamily="34" charset="0"/>
              </a:rPr>
              <a:t> to forecast product demand based on historical time-series data.</a:t>
            </a:r>
            <a:endParaRPr lang="en-US" sz="1900" dirty="0">
              <a:effectLst/>
              <a:latin typeface="Arial" panose="020B0604020202020204" pitchFamily="34" charset="0"/>
              <a:ea typeface="SimSun" panose="02010600030101010101" pitchFamily="2" charset="-122"/>
              <a:cs typeface="Arial" panose="020B0604020202020204" pitchFamily="34" charset="0"/>
            </a:endParaRPr>
          </a:p>
          <a:p>
            <a:pPr marL="342900" marR="0" lvl="0" indent="-342900" algn="just">
              <a:lnSpc>
                <a:spcPct val="150000"/>
              </a:lnSpc>
              <a:spcBef>
                <a:spcPts val="500"/>
              </a:spcBef>
              <a:spcAft>
                <a:spcPts val="500"/>
              </a:spcAft>
              <a:buFont typeface="Wingdings" panose="05000000000000000000" pitchFamily="2" charset="2"/>
              <a:buChar char=""/>
              <a:tabLst>
                <a:tab pos="266700" algn="l"/>
              </a:tabLst>
            </a:pPr>
            <a:r>
              <a:rPr lang="en-US" sz="1900" b="1" kern="0" dirty="0">
                <a:effectLst/>
                <a:latin typeface="Arial" panose="020B0604020202020204" pitchFamily="34" charset="0"/>
                <a:ea typeface="SimSun" panose="02010600030101010101" pitchFamily="2" charset="-122"/>
                <a:cs typeface="Arial" panose="020B0604020202020204" pitchFamily="34" charset="0"/>
              </a:rPr>
              <a:t>Model Evaluation:</a:t>
            </a:r>
            <a:r>
              <a:rPr lang="en-US" sz="1900" kern="0" dirty="0">
                <a:effectLst/>
                <a:latin typeface="Arial" panose="020B0604020202020204" pitchFamily="34" charset="0"/>
                <a:ea typeface="SimSun" panose="02010600030101010101" pitchFamily="2" charset="-122"/>
                <a:cs typeface="Arial" panose="020B0604020202020204" pitchFamily="34" charset="0"/>
              </a:rPr>
              <a:t> Performance metrics such as RMSE and MAE are used to validate prediction accuracy during development and testing phases.</a:t>
            </a:r>
            <a:endParaRPr lang="en-US" sz="1900" kern="0" dirty="0">
              <a:effectLst/>
              <a:latin typeface="Arial" panose="020B0604020202020204" pitchFamily="34" charset="0"/>
              <a:ea typeface="SimSun" panose="02010600030101010101" pitchFamily="2" charset="-122"/>
              <a:cs typeface="Arial" panose="020B0604020202020204" pitchFamily="34" charset="0"/>
            </a:endParaRPr>
          </a:p>
          <a:p>
            <a:pPr marL="0" marR="0" lvl="0" indent="0" algn="just">
              <a:lnSpc>
                <a:spcPct val="150000"/>
              </a:lnSpc>
              <a:spcBef>
                <a:spcPts val="500"/>
              </a:spcBef>
              <a:spcAft>
                <a:spcPts val="500"/>
              </a:spcAft>
              <a:buNone/>
              <a:tabLst>
                <a:tab pos="266700" algn="l"/>
              </a:tabLst>
            </a:pPr>
            <a:endParaRPr lang="en-US" sz="1800" dirty="0">
              <a:effectLst/>
              <a:latin typeface="Times New Roman" panose="02020603050405020304" pitchFamily="18" charset="0"/>
              <a:ea typeface="SimSun" panose="02010600030101010101" pitchFamily="2" charset="-122"/>
            </a:endParaRPr>
          </a:p>
          <a:p>
            <a:pPr marL="0" indent="0" algn="just">
              <a:lnSpc>
                <a:spcPct val="150000"/>
              </a:lnSpc>
              <a:buNone/>
            </a:pPr>
            <a:endParaRPr lang="en-US" sz="2200" dirty="0"/>
          </a:p>
        </p:txBody>
      </p:sp>
      <p:sp>
        <p:nvSpPr>
          <p:cNvPr id="4" name="Date Placeholder 3"/>
          <p:cNvSpPr>
            <a:spLocks noGrp="1"/>
          </p:cNvSpPr>
          <p:nvPr>
            <p:ph type="dt" sz="half" idx="10"/>
          </p:nvPr>
        </p:nvSpPr>
        <p:spPr/>
        <p:txBody>
          <a:bodyPr/>
          <a:lstStyle/>
          <a:p>
            <a:fld id="{8D4ACDA3-B70A-4ED5-8B00-C299AEC5364E}" type="datetime3">
              <a:rPr lang="en-US" smtClean="0"/>
            </a:fld>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
        <p:nvSpPr>
          <p:cNvPr id="7" name="Footer Placeholder 6"/>
          <p:cNvSpPr>
            <a:spLocks noGrp="1"/>
          </p:cNvSpPr>
          <p:nvPr>
            <p:ph type="ftr" sz="quarter" idx="4294967295"/>
          </p:nvPr>
        </p:nvSpPr>
        <p:spPr>
          <a:xfrm>
            <a:off x="2911619" y="6446837"/>
            <a:ext cx="3429000" cy="365125"/>
          </a:xfrm>
        </p:spPr>
        <p:txBody>
          <a:bodyPr/>
          <a:lstStyle/>
          <a:p>
            <a:r>
              <a:rPr lang="en-US" dirty="0"/>
              <a:t>Department of Computer Science and Engineering</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C00000"/>
                </a:solidFill>
                <a:cs typeface="Arial" panose="020B0604020202020204" pitchFamily="34" charset="0"/>
              </a:rPr>
              <a:t>Data Flow and Ingestion Layer</a:t>
            </a:r>
            <a:endParaRPr lang="en-US" sz="3600" dirty="0"/>
          </a:p>
        </p:txBody>
      </p:sp>
      <p:sp>
        <p:nvSpPr>
          <p:cNvPr id="3" name="Content Placeholder 2"/>
          <p:cNvSpPr>
            <a:spLocks noGrp="1"/>
          </p:cNvSpPr>
          <p:nvPr>
            <p:ph idx="1"/>
          </p:nvPr>
        </p:nvSpPr>
        <p:spPr>
          <a:xfrm>
            <a:off x="457200" y="1524000"/>
            <a:ext cx="8229600" cy="4525963"/>
          </a:xfrm>
        </p:spPr>
        <p:txBody>
          <a:bodyPr>
            <a:normAutofit fontScale="92500"/>
          </a:bodyPr>
          <a:lstStyle/>
          <a:p>
            <a:pPr marL="342900" marR="0" lvl="0" indent="-342900" algn="just">
              <a:lnSpc>
                <a:spcPct val="150000"/>
              </a:lnSpc>
              <a:spcBef>
                <a:spcPts val="500"/>
              </a:spcBef>
              <a:spcAft>
                <a:spcPts val="500"/>
              </a:spcAft>
              <a:buFont typeface="Wingdings" panose="05000000000000000000" pitchFamily="2" charset="2"/>
              <a:buChar char=""/>
              <a:tabLst>
                <a:tab pos="266700" algn="l"/>
              </a:tabLst>
            </a:pPr>
            <a:r>
              <a:rPr lang="en-US" sz="1900" b="1" kern="0" dirty="0" err="1">
                <a:effectLst/>
                <a:latin typeface="Arial" panose="020B0604020202020204" pitchFamily="34" charset="0"/>
                <a:ea typeface="SimSun" panose="02010600030101010101" pitchFamily="2" charset="-122"/>
                <a:cs typeface="Times New Roman" panose="02020603050405020304" pitchFamily="18" charset="0"/>
              </a:rPr>
              <a:t>Joblib</a:t>
            </a:r>
            <a:r>
              <a:rPr lang="en-US" sz="1900" b="1" kern="0" dirty="0">
                <a:effectLst/>
                <a:latin typeface="Arial" panose="020B0604020202020204" pitchFamily="34" charset="0"/>
                <a:ea typeface="SimSun" panose="02010600030101010101" pitchFamily="2" charset="-122"/>
                <a:cs typeface="Times New Roman" panose="02020603050405020304" pitchFamily="18" charset="0"/>
              </a:rPr>
              <a:t> Integration:</a:t>
            </a:r>
            <a:r>
              <a:rPr lang="en-US" sz="1900" kern="0" dirty="0">
                <a:effectLst/>
                <a:latin typeface="Arial" panose="020B0604020202020204" pitchFamily="34" charset="0"/>
                <a:ea typeface="SimSun" panose="02010600030101010101" pitchFamily="2" charset="-122"/>
                <a:cs typeface="Times New Roman" panose="02020603050405020304" pitchFamily="18" charset="0"/>
              </a:rPr>
              <a:t> Preprocessor is saved using </a:t>
            </a:r>
            <a:r>
              <a:rPr lang="en-US" sz="1900" kern="0" dirty="0" err="1">
                <a:effectLst/>
                <a:latin typeface="Arial" panose="020B0604020202020204" pitchFamily="34" charset="0"/>
                <a:ea typeface="SimSun" panose="02010600030101010101" pitchFamily="2" charset="-122"/>
                <a:cs typeface="Times New Roman" panose="02020603050405020304" pitchFamily="18" charset="0"/>
              </a:rPr>
              <a:t>Joblib</a:t>
            </a:r>
            <a:r>
              <a:rPr lang="en-US" sz="1900" kern="0" dirty="0">
                <a:effectLst/>
                <a:latin typeface="Arial" panose="020B0604020202020204" pitchFamily="34" charset="0"/>
                <a:ea typeface="SimSun" panose="02010600030101010101" pitchFamily="2" charset="-122"/>
                <a:cs typeface="Times New Roman" panose="02020603050405020304" pitchFamily="18" charset="0"/>
              </a:rPr>
              <a:t> for consistent transformation during real-time user input.</a:t>
            </a:r>
            <a:endParaRPr lang="en-US" sz="1900" dirty="0">
              <a:effectLst/>
              <a:latin typeface="Times New Roman" panose="02020603050405020304" pitchFamily="18" charset="0"/>
              <a:ea typeface="SimSun" panose="02010600030101010101" pitchFamily="2" charset="-122"/>
            </a:endParaRPr>
          </a:p>
          <a:p>
            <a:pPr marL="342900" marR="0" lvl="0" indent="-342900" algn="just">
              <a:lnSpc>
                <a:spcPct val="150000"/>
              </a:lnSpc>
              <a:spcBef>
                <a:spcPts val="500"/>
              </a:spcBef>
              <a:spcAft>
                <a:spcPts val="500"/>
              </a:spcAft>
              <a:buFont typeface="Wingdings" panose="05000000000000000000" pitchFamily="2" charset="2"/>
              <a:buChar char=""/>
              <a:tabLst>
                <a:tab pos="266700" algn="l"/>
              </a:tabLst>
            </a:pPr>
            <a:r>
              <a:rPr lang="en-US" sz="1900" b="1" kern="0" dirty="0">
                <a:effectLst/>
                <a:latin typeface="Arial" panose="020B0604020202020204" pitchFamily="34" charset="0"/>
                <a:ea typeface="SimSun" panose="02010600030101010101" pitchFamily="2" charset="-122"/>
                <a:cs typeface="Times New Roman" panose="02020603050405020304" pitchFamily="18" charset="0"/>
              </a:rPr>
              <a:t>Form-to-Model Pipeline:</a:t>
            </a:r>
            <a:r>
              <a:rPr lang="en-US" sz="1900" kern="0" dirty="0">
                <a:effectLst/>
                <a:latin typeface="Arial" panose="020B0604020202020204" pitchFamily="34" charset="0"/>
                <a:ea typeface="SimSun" panose="02010600030101010101" pitchFamily="2" charset="-122"/>
                <a:cs typeface="Times New Roman" panose="02020603050405020304" pitchFamily="18" charset="0"/>
              </a:rPr>
              <a:t> Captured data is validated and passed through preprocessing before being reshaped and submitted to the LSTM model for prediction</a:t>
            </a:r>
            <a:endParaRPr lang="en-US" sz="1900" dirty="0">
              <a:effectLst/>
              <a:latin typeface="Times New Roman" panose="02020603050405020304" pitchFamily="18" charset="0"/>
              <a:ea typeface="SimSun" panose="02010600030101010101" pitchFamily="2" charset="-122"/>
            </a:endParaRPr>
          </a:p>
          <a:p>
            <a:pPr marL="342900" marR="0" lvl="0" indent="-342900" algn="just">
              <a:lnSpc>
                <a:spcPct val="150000"/>
              </a:lnSpc>
              <a:spcBef>
                <a:spcPts val="500"/>
              </a:spcBef>
              <a:spcAft>
                <a:spcPts val="500"/>
              </a:spcAft>
              <a:buFont typeface="Wingdings" panose="05000000000000000000" pitchFamily="2" charset="2"/>
              <a:buChar char=""/>
              <a:tabLst>
                <a:tab pos="266700" algn="l"/>
              </a:tabLst>
            </a:pPr>
            <a:r>
              <a:rPr lang="en-US" sz="1900" b="1" dirty="0">
                <a:effectLst/>
                <a:latin typeface="Arial" panose="020B0604020202020204" pitchFamily="34" charset="0"/>
                <a:ea typeface="SimSun" panose="02010600030101010101" pitchFamily="2" charset="-122"/>
              </a:rPr>
              <a:t>Input Validation Layer:</a:t>
            </a:r>
            <a:r>
              <a:rPr lang="en-US" sz="1900" kern="0" dirty="0">
                <a:effectLst/>
                <a:latin typeface="Arial" panose="020B0604020202020204" pitchFamily="34" charset="0"/>
                <a:ea typeface="SimSun" panose="02010600030101010101" pitchFamily="2" charset="-122"/>
              </a:rPr>
              <a:t> Ensures all required fields are provided and correctly formatted before being processed, enhancing system reliability.</a:t>
            </a:r>
            <a:endParaRPr lang="en-US" sz="1900" dirty="0">
              <a:effectLst/>
              <a:latin typeface="Times New Roman" panose="02020603050405020304" pitchFamily="18" charset="0"/>
              <a:ea typeface="SimSun" panose="02010600030101010101" pitchFamily="2" charset="-122"/>
            </a:endParaRPr>
          </a:p>
          <a:p>
            <a:pPr marL="342900" marR="0" lvl="0" indent="-342900" algn="just">
              <a:lnSpc>
                <a:spcPct val="150000"/>
              </a:lnSpc>
              <a:spcBef>
                <a:spcPts val="500"/>
              </a:spcBef>
              <a:spcAft>
                <a:spcPts val="500"/>
              </a:spcAft>
              <a:buFont typeface="Wingdings" panose="05000000000000000000" pitchFamily="2" charset="2"/>
              <a:buChar char=""/>
              <a:tabLst>
                <a:tab pos="266700" algn="l"/>
              </a:tabLst>
            </a:pPr>
            <a:r>
              <a:rPr lang="en-US" sz="1900" b="1" dirty="0">
                <a:effectLst/>
                <a:latin typeface="Arial" panose="020B0604020202020204" pitchFamily="34" charset="0"/>
                <a:ea typeface="SimSun" panose="02010600030101010101" pitchFamily="2" charset="-122"/>
              </a:rPr>
              <a:t>Output Rendering:</a:t>
            </a:r>
            <a:r>
              <a:rPr lang="en-US" sz="1900" kern="0" dirty="0">
                <a:effectLst/>
                <a:latin typeface="Arial" panose="020B0604020202020204" pitchFamily="34" charset="0"/>
                <a:ea typeface="SimSun" panose="02010600030101010101" pitchFamily="2" charset="-122"/>
              </a:rPr>
              <a:t> Model predictions are sent back to the frontend and dynamically displayed on the result page.</a:t>
            </a:r>
            <a:endParaRPr lang="en-US" sz="1900" dirty="0">
              <a:effectLst/>
              <a:latin typeface="Times New Roman" panose="02020603050405020304" pitchFamily="18" charset="0"/>
              <a:ea typeface="SimSun" panose="02010600030101010101" pitchFamily="2" charset="-122"/>
            </a:endParaRPr>
          </a:p>
          <a:p>
            <a:pPr marL="0" indent="0" algn="l">
              <a:buNone/>
            </a:pPr>
            <a:endParaRPr lang="en-US" dirty="0">
              <a:sym typeface="+mn-ea"/>
            </a:endParaRPr>
          </a:p>
        </p:txBody>
      </p:sp>
      <p:sp>
        <p:nvSpPr>
          <p:cNvPr id="4" name="Date Placeholder 3"/>
          <p:cNvSpPr>
            <a:spLocks noGrp="1"/>
          </p:cNvSpPr>
          <p:nvPr>
            <p:ph type="dt" sz="half" idx="10"/>
          </p:nvPr>
        </p:nvSpPr>
        <p:spPr/>
        <p:txBody>
          <a:bodyPr/>
          <a:lstStyle/>
          <a:p>
            <a:fld id="{27FEC64D-F80B-464F-89C3-2C0C7C294EBF}" type="datetime3">
              <a:rPr lang="en-US" smtClean="0"/>
            </a:fld>
            <a:endParaRPr lang="en-US"/>
          </a:p>
        </p:txBody>
      </p:sp>
      <p:sp>
        <p:nvSpPr>
          <p:cNvPr id="5" name="Slide Number Placeholder 4"/>
          <p:cNvSpPr>
            <a:spLocks noGrp="1"/>
          </p:cNvSpPr>
          <p:nvPr>
            <p:ph type="sldNum" sz="quarter" idx="12"/>
          </p:nvPr>
        </p:nvSpPr>
        <p:spPr/>
        <p:txBody>
          <a:bodyPr/>
          <a:lstStyle/>
          <a:p>
            <a:fld id="{7B28076C-CE04-4A00-BFAA-A90EA8355859}" type="slidenum">
              <a:rPr lang="en-US" smtClean="0"/>
            </a:fld>
            <a:endParaRPr lang="en-US"/>
          </a:p>
        </p:txBody>
      </p:sp>
      <p:sp>
        <p:nvSpPr>
          <p:cNvPr id="6" name="Footer Placeholder 5"/>
          <p:cNvSpPr>
            <a:spLocks noGrp="1"/>
          </p:cNvSpPr>
          <p:nvPr>
            <p:ph type="ftr" sz="quarter" idx="4294967295"/>
          </p:nvPr>
        </p:nvSpPr>
        <p:spPr/>
        <p:txBody>
          <a:bodyPr/>
          <a:lstStyle/>
          <a:p>
            <a:endParaRPr 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solidFill>
                  <a:srgbClr val="C00000"/>
                </a:solidFill>
                <a:cs typeface="Arial" panose="020B0604020202020204" pitchFamily="34" charset="0"/>
              </a:rPr>
              <a:t>Deployment and Environment Components</a:t>
            </a:r>
            <a:endParaRPr lang="en-IN" sz="3200" dirty="0"/>
          </a:p>
        </p:txBody>
      </p:sp>
      <p:sp>
        <p:nvSpPr>
          <p:cNvPr id="3" name="Content Placeholder 2"/>
          <p:cNvSpPr>
            <a:spLocks noGrp="1"/>
          </p:cNvSpPr>
          <p:nvPr>
            <p:ph idx="1"/>
          </p:nvPr>
        </p:nvSpPr>
        <p:spPr/>
        <p:txBody>
          <a:bodyPr/>
          <a:lstStyle/>
          <a:p>
            <a:pPr marL="342900" marR="0" lvl="0" indent="-342900" algn="just">
              <a:lnSpc>
                <a:spcPct val="150000"/>
              </a:lnSpc>
              <a:spcBef>
                <a:spcPts val="500"/>
              </a:spcBef>
              <a:spcAft>
                <a:spcPts val="500"/>
              </a:spcAft>
              <a:buFont typeface="Wingdings" panose="05000000000000000000" pitchFamily="2" charset="2"/>
              <a:buChar char=""/>
              <a:tabLst>
                <a:tab pos="266700" algn="l"/>
              </a:tabLst>
            </a:pPr>
            <a:r>
              <a:rPr lang="en-IN" sz="1900" b="1" kern="0" dirty="0">
                <a:effectLst/>
                <a:latin typeface="Arial" panose="020B0604020202020204" pitchFamily="34" charset="0"/>
                <a:ea typeface="SimSun" panose="02010600030101010101" pitchFamily="2" charset="-122"/>
                <a:cs typeface="Times New Roman" panose="02020603050405020304" pitchFamily="18" charset="0"/>
              </a:rPr>
              <a:t>Virtual Environment:</a:t>
            </a:r>
            <a:r>
              <a:rPr lang="en-IN" sz="1900" kern="0" dirty="0">
                <a:effectLst/>
                <a:latin typeface="Arial" panose="020B0604020202020204" pitchFamily="34" charset="0"/>
                <a:ea typeface="SimSun" panose="02010600030101010101" pitchFamily="2" charset="-122"/>
                <a:cs typeface="Times New Roman" panose="02020603050405020304" pitchFamily="18" charset="0"/>
              </a:rPr>
              <a:t> Isolates dependencies and packages required by the system.</a:t>
            </a:r>
            <a:endParaRPr lang="en-IN" sz="1900" dirty="0">
              <a:effectLst/>
              <a:latin typeface="Times New Roman" panose="02020603050405020304" pitchFamily="18" charset="0"/>
              <a:ea typeface="SimSun" panose="02010600030101010101" pitchFamily="2" charset="-122"/>
            </a:endParaRPr>
          </a:p>
          <a:p>
            <a:pPr marL="342900" marR="0" lvl="0" indent="-342900" algn="just">
              <a:lnSpc>
                <a:spcPct val="150000"/>
              </a:lnSpc>
              <a:spcBef>
                <a:spcPts val="500"/>
              </a:spcBef>
              <a:spcAft>
                <a:spcPts val="500"/>
              </a:spcAft>
              <a:buFont typeface="Wingdings" panose="05000000000000000000" pitchFamily="2" charset="2"/>
              <a:buChar char=""/>
              <a:tabLst>
                <a:tab pos="266700" algn="l"/>
              </a:tabLst>
            </a:pPr>
            <a:r>
              <a:rPr lang="en-IN" sz="1900" b="1" kern="0" dirty="0">
                <a:effectLst/>
                <a:latin typeface="Arial" panose="020B0604020202020204" pitchFamily="34" charset="0"/>
                <a:ea typeface="SimSun" panose="02010600030101010101" pitchFamily="2" charset="-122"/>
                <a:cs typeface="Times New Roman" panose="02020603050405020304" pitchFamily="18" charset="0"/>
              </a:rPr>
              <a:t>requirements.txt:</a:t>
            </a:r>
            <a:r>
              <a:rPr lang="en-IN" sz="1900" kern="0" dirty="0">
                <a:effectLst/>
                <a:latin typeface="Arial" panose="020B0604020202020204" pitchFamily="34" charset="0"/>
                <a:ea typeface="SimSun" panose="02010600030101010101" pitchFamily="2" charset="-122"/>
                <a:cs typeface="Times New Roman" panose="02020603050405020304" pitchFamily="18" charset="0"/>
              </a:rPr>
              <a:t> Lists all Python packages including Flask, TensorFlow, Pandas, and Scikit-learn.</a:t>
            </a:r>
            <a:endParaRPr lang="en-IN" sz="1900" dirty="0">
              <a:effectLst/>
              <a:latin typeface="Times New Roman" panose="02020603050405020304" pitchFamily="18" charset="0"/>
              <a:ea typeface="SimSun" panose="02010600030101010101" pitchFamily="2" charset="-122"/>
            </a:endParaRPr>
          </a:p>
          <a:p>
            <a:pPr marL="342900" marR="0" lvl="0" indent="-342900" algn="just">
              <a:lnSpc>
                <a:spcPct val="150000"/>
              </a:lnSpc>
              <a:spcBef>
                <a:spcPts val="500"/>
              </a:spcBef>
              <a:spcAft>
                <a:spcPts val="500"/>
              </a:spcAft>
              <a:buFont typeface="Wingdings" panose="05000000000000000000" pitchFamily="2" charset="2"/>
              <a:buChar char=""/>
              <a:tabLst>
                <a:tab pos="266700" algn="l"/>
              </a:tabLst>
            </a:pPr>
            <a:r>
              <a:rPr lang="en-IN" sz="1900" b="1" kern="0" dirty="0">
                <a:effectLst/>
                <a:latin typeface="Arial" panose="020B0604020202020204" pitchFamily="34" charset="0"/>
                <a:ea typeface="SimSun" panose="02010600030101010101" pitchFamily="2" charset="-122"/>
                <a:cs typeface="Times New Roman" panose="02020603050405020304" pitchFamily="18" charset="0"/>
              </a:rPr>
              <a:t>Local Server Deployment:</a:t>
            </a:r>
            <a:r>
              <a:rPr lang="en-IN" sz="1900" kern="0" dirty="0">
                <a:effectLst/>
                <a:latin typeface="Arial" panose="020B0604020202020204" pitchFamily="34" charset="0"/>
                <a:ea typeface="SimSun" panose="02010600030101010101" pitchFamily="2" charset="-122"/>
                <a:cs typeface="Times New Roman" panose="02020603050405020304" pitchFamily="18" charset="0"/>
              </a:rPr>
              <a:t> The application runs on localhost via Flask, with future scope for Docker or cloud deployment.</a:t>
            </a:r>
            <a:endParaRPr lang="en-IN" sz="1900" dirty="0">
              <a:effectLst/>
              <a:latin typeface="Times New Roman" panose="02020603050405020304" pitchFamily="18" charset="0"/>
              <a:ea typeface="SimSun" panose="02010600030101010101" pitchFamily="2" charset="-122"/>
            </a:endParaRPr>
          </a:p>
          <a:p>
            <a:endParaRPr lang="en-IN" dirty="0"/>
          </a:p>
        </p:txBody>
      </p:sp>
      <p:sp>
        <p:nvSpPr>
          <p:cNvPr id="4" name="Date Placeholder 3"/>
          <p:cNvSpPr>
            <a:spLocks noGrp="1"/>
          </p:cNvSpPr>
          <p:nvPr>
            <p:ph type="dt" sz="half" idx="10"/>
          </p:nvPr>
        </p:nvSpPr>
        <p:spPr/>
        <p:txBody>
          <a:bodyPr/>
          <a:lstStyle/>
          <a:p>
            <a:fld id="{27FEC64D-F80B-464F-89C3-2C0C7C294EBF}" type="datetime3">
              <a:rPr lang="en-US" smtClean="0"/>
            </a:fld>
            <a:endParaRPr lang="en-US"/>
          </a:p>
        </p:txBody>
      </p:sp>
      <p:sp>
        <p:nvSpPr>
          <p:cNvPr id="5" name="Slide Number Placeholder 4"/>
          <p:cNvSpPr>
            <a:spLocks noGrp="1"/>
          </p:cNvSpPr>
          <p:nvPr>
            <p:ph type="sldNum" sz="quarter" idx="12"/>
          </p:nvPr>
        </p:nvSpPr>
        <p:spPr/>
        <p:txBody>
          <a:bodyPr/>
          <a:lstStyle/>
          <a:p>
            <a:fld id="{7B28076C-CE04-4A00-BFAA-A90EA8355859}" type="slidenum">
              <a:rPr lang="en-US" smtClean="0"/>
            </a:fld>
            <a:endParaRPr lang="en-US"/>
          </a:p>
        </p:txBody>
      </p:sp>
      <p:sp>
        <p:nvSpPr>
          <p:cNvPr id="6" name="Footer Placeholder 5"/>
          <p:cNvSpPr>
            <a:spLocks noGrp="1"/>
          </p:cNvSpPr>
          <p:nvPr>
            <p:ph type="ftr" sz="quarter" idx="4294967295"/>
          </p:nvPr>
        </p:nvSpPr>
        <p:spPr/>
        <p:txBody>
          <a:bodyPr/>
          <a:lstStyle/>
          <a:p>
            <a:r>
              <a:rPr lang="en-US"/>
              <a:t>Department of Computer Science and Engineering</a:t>
            </a: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C00000"/>
                </a:solidFill>
                <a:cs typeface="Arial" panose="020B0604020202020204" pitchFamily="34" charset="0"/>
              </a:rPr>
              <a:t>Monitoring and Feedback Loop</a:t>
            </a:r>
            <a:endParaRPr lang="en-IN" sz="3600" dirty="0"/>
          </a:p>
        </p:txBody>
      </p:sp>
      <p:sp>
        <p:nvSpPr>
          <p:cNvPr id="3" name="Content Placeholder 2"/>
          <p:cNvSpPr>
            <a:spLocks noGrp="1"/>
          </p:cNvSpPr>
          <p:nvPr>
            <p:ph idx="1"/>
          </p:nvPr>
        </p:nvSpPr>
        <p:spPr>
          <a:xfrm>
            <a:off x="457200" y="1600200"/>
            <a:ext cx="8229600" cy="4525963"/>
          </a:xfrm>
        </p:spPr>
        <p:txBody>
          <a:bodyPr/>
          <a:lstStyle/>
          <a:p>
            <a:pPr marL="342900" marR="0" lvl="0" indent="-342900" algn="just">
              <a:lnSpc>
                <a:spcPct val="150000"/>
              </a:lnSpc>
              <a:spcBef>
                <a:spcPts val="500"/>
              </a:spcBef>
              <a:spcAft>
                <a:spcPts val="500"/>
              </a:spcAft>
              <a:buFont typeface="Wingdings" panose="05000000000000000000" pitchFamily="2" charset="2"/>
              <a:buChar char=""/>
              <a:tabLst>
                <a:tab pos="266700" algn="l"/>
              </a:tabLst>
            </a:pPr>
            <a:r>
              <a:rPr lang="en-IN" sz="1900" b="1" kern="0" dirty="0">
                <a:effectLst/>
                <a:latin typeface="Arial" panose="020B0604020202020204" pitchFamily="34" charset="0"/>
                <a:ea typeface="SimSun" panose="02010600030101010101" pitchFamily="2" charset="-122"/>
                <a:cs typeface="Times New Roman" panose="02020603050405020304" pitchFamily="18" charset="0"/>
              </a:rPr>
              <a:t>Error Handling and Logs:</a:t>
            </a:r>
            <a:r>
              <a:rPr lang="en-IN" sz="1900" kern="0" dirty="0">
                <a:effectLst/>
                <a:latin typeface="Arial" panose="020B0604020202020204" pitchFamily="34" charset="0"/>
                <a:ea typeface="SimSun" panose="02010600030101010101" pitchFamily="2" charset="-122"/>
                <a:cs typeface="Times New Roman" panose="02020603050405020304" pitchFamily="18" charset="0"/>
              </a:rPr>
              <a:t> Flask handles exceptions and user errors with feedback messages rendered on the UI.</a:t>
            </a:r>
            <a:endParaRPr lang="en-IN" sz="1900" dirty="0">
              <a:effectLst/>
              <a:latin typeface="Times New Roman" panose="02020603050405020304" pitchFamily="18" charset="0"/>
              <a:ea typeface="SimSun" panose="02010600030101010101" pitchFamily="2" charset="-122"/>
            </a:endParaRPr>
          </a:p>
          <a:p>
            <a:pPr marL="342900" marR="0" lvl="0" indent="-342900" algn="just">
              <a:lnSpc>
                <a:spcPct val="150000"/>
              </a:lnSpc>
              <a:spcBef>
                <a:spcPts val="500"/>
              </a:spcBef>
              <a:spcAft>
                <a:spcPts val="500"/>
              </a:spcAft>
              <a:buFont typeface="Wingdings" panose="05000000000000000000" pitchFamily="2" charset="2"/>
              <a:buChar char=""/>
              <a:tabLst>
                <a:tab pos="266700" algn="l"/>
              </a:tabLst>
            </a:pPr>
            <a:r>
              <a:rPr lang="en-IN" sz="1900" b="1" kern="0" dirty="0">
                <a:effectLst/>
                <a:latin typeface="Arial" panose="020B0604020202020204" pitchFamily="34" charset="0"/>
                <a:ea typeface="SimSun" panose="02010600030101010101" pitchFamily="2" charset="-122"/>
                <a:cs typeface="Times New Roman" panose="02020603050405020304" pitchFamily="18" charset="0"/>
              </a:rPr>
              <a:t>User Feedback:</a:t>
            </a:r>
            <a:r>
              <a:rPr lang="en-IN" sz="1900" kern="0" dirty="0">
                <a:effectLst/>
                <a:latin typeface="Arial" panose="020B0604020202020204" pitchFamily="34" charset="0"/>
                <a:ea typeface="SimSun" panose="02010600030101010101" pitchFamily="2" charset="-122"/>
                <a:cs typeface="Times New Roman" panose="02020603050405020304" pitchFamily="18" charset="0"/>
              </a:rPr>
              <a:t> Results and predictions are monitored for accuracy, and user input helps inform model and UI refinement in future updates.</a:t>
            </a:r>
            <a:endParaRPr lang="en-IN" sz="1900" kern="0" dirty="0">
              <a:effectLst/>
              <a:latin typeface="Arial" panose="020B060402020202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500"/>
              </a:spcBef>
              <a:spcAft>
                <a:spcPts val="500"/>
              </a:spcAft>
              <a:buFont typeface="Wingdings" panose="05000000000000000000" pitchFamily="2" charset="2"/>
              <a:buChar char=""/>
              <a:tabLst>
                <a:tab pos="266700" algn="l"/>
              </a:tabLst>
            </a:pPr>
            <a:endParaRPr lang="en-IN" sz="1800" dirty="0">
              <a:effectLst/>
              <a:latin typeface="Times New Roman" panose="02020603050405020304" pitchFamily="18" charset="0"/>
              <a:ea typeface="SimSun" panose="02010600030101010101" pitchFamily="2" charset="-122"/>
            </a:endParaRPr>
          </a:p>
          <a:p>
            <a:pPr marL="0" indent="0">
              <a:buNone/>
            </a:pPr>
            <a:endParaRPr lang="en-IN" dirty="0"/>
          </a:p>
        </p:txBody>
      </p:sp>
      <p:sp>
        <p:nvSpPr>
          <p:cNvPr id="4" name="Date Placeholder 3"/>
          <p:cNvSpPr>
            <a:spLocks noGrp="1"/>
          </p:cNvSpPr>
          <p:nvPr>
            <p:ph type="dt" sz="half" idx="10"/>
          </p:nvPr>
        </p:nvSpPr>
        <p:spPr/>
        <p:txBody>
          <a:bodyPr/>
          <a:lstStyle/>
          <a:p>
            <a:fld id="{27FEC64D-F80B-464F-89C3-2C0C7C294EBF}" type="datetime3">
              <a:rPr lang="en-US" smtClean="0"/>
            </a:fld>
            <a:endParaRPr lang="en-US"/>
          </a:p>
        </p:txBody>
      </p:sp>
      <p:sp>
        <p:nvSpPr>
          <p:cNvPr id="5" name="Slide Number Placeholder 4"/>
          <p:cNvSpPr>
            <a:spLocks noGrp="1"/>
          </p:cNvSpPr>
          <p:nvPr>
            <p:ph type="sldNum" sz="quarter" idx="12"/>
          </p:nvPr>
        </p:nvSpPr>
        <p:spPr/>
        <p:txBody>
          <a:bodyPr/>
          <a:lstStyle/>
          <a:p>
            <a:fld id="{7B28076C-CE04-4A00-BFAA-A90EA8355859}" type="slidenum">
              <a:rPr lang="en-US" smtClean="0"/>
            </a:fld>
            <a:endParaRPr lang="en-US"/>
          </a:p>
        </p:txBody>
      </p:sp>
      <p:sp>
        <p:nvSpPr>
          <p:cNvPr id="6" name="Footer Placeholder 5"/>
          <p:cNvSpPr>
            <a:spLocks noGrp="1"/>
          </p:cNvSpPr>
          <p:nvPr>
            <p:ph type="ftr" sz="quarter" idx="4294967295"/>
          </p:nvPr>
        </p:nvSpPr>
        <p:spPr/>
        <p:txBody>
          <a:bodyPr/>
          <a:lstStyle/>
          <a:p>
            <a:r>
              <a:rPr lang="en-US"/>
              <a:t>Department of Computer Science and Engineering</a:t>
            </a:r>
            <a:endParaRPr lang="en-US" b="1" dirty="0"/>
          </a:p>
        </p:txBody>
      </p:sp>
      <p:pic>
        <p:nvPicPr>
          <p:cNvPr id="8" name="Picture 7"/>
          <p:cNvPicPr>
            <a:picLocks noChangeAspect="1"/>
          </p:cNvPicPr>
          <p:nvPr/>
        </p:nvPicPr>
        <p:blipFill>
          <a:blip r:embed="rId1"/>
          <a:stretch>
            <a:fillRect/>
          </a:stretch>
        </p:blipFill>
        <p:spPr>
          <a:xfrm>
            <a:off x="1524000" y="3552707"/>
            <a:ext cx="6934200" cy="29862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219FCE9-CEA9-474A-B828-BAB00D6EE047}" type="datetime3">
              <a:rPr lang="en-US" smtClean="0"/>
            </a:fld>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
        <p:nvSpPr>
          <p:cNvPr id="7" name="Title 1"/>
          <p:cNvSpPr>
            <a:spLocks noGrp="1"/>
          </p:cNvSpPr>
          <p:nvPr>
            <p:ph type="title"/>
          </p:nvPr>
        </p:nvSpPr>
        <p:spPr>
          <a:xfrm>
            <a:off x="381000" y="381000"/>
            <a:ext cx="8229600" cy="685800"/>
          </a:xfrm>
        </p:spPr>
        <p:txBody>
          <a:bodyPr>
            <a:normAutofit/>
          </a:bodyPr>
          <a:lstStyle/>
          <a:p>
            <a:pPr algn="l"/>
            <a:r>
              <a:rPr lang="en-US" sz="3600" b="1" dirty="0">
                <a:solidFill>
                  <a:srgbClr val="C00000"/>
                </a:solidFill>
                <a:cs typeface="Arial" panose="020B0604020202020204" pitchFamily="34" charset="0"/>
              </a:rPr>
              <a:t>               RESULTS AND DISCUSSION</a:t>
            </a:r>
            <a:endParaRPr lang="en-US" sz="3600" b="1" dirty="0">
              <a:solidFill>
                <a:srgbClr val="C00000"/>
              </a:solidFill>
              <a:cs typeface="Arial" panose="020B0604020202020204" pitchFamily="34" charset="0"/>
            </a:endParaRPr>
          </a:p>
        </p:txBody>
      </p:sp>
      <p:sp>
        <p:nvSpPr>
          <p:cNvPr id="8" name="Content Placeholder 2"/>
          <p:cNvSpPr>
            <a:spLocks noGrp="1"/>
          </p:cNvSpPr>
          <p:nvPr>
            <p:ph idx="1"/>
          </p:nvPr>
        </p:nvSpPr>
        <p:spPr>
          <a:xfrm>
            <a:off x="304800" y="1219200"/>
            <a:ext cx="8409305" cy="5467350"/>
          </a:xfrm>
        </p:spPr>
        <p:txBody>
          <a:bodyPr>
            <a:normAutofit/>
          </a:bodyPr>
          <a:lstStyle/>
          <a:p>
            <a:pPr algn="just">
              <a:lnSpc>
                <a:spcPct val="110000"/>
              </a:lnSpc>
              <a:buFont typeface="Wingdings" panose="05000000000000000000" charset="0"/>
              <a:buChar char="Ø"/>
            </a:pPr>
            <a:r>
              <a:rPr lang="en-US" sz="1800" b="0" dirty="0">
                <a:effectLst/>
                <a:latin typeface="Arial" panose="020B0604020202020204" pitchFamily="34" charset="0"/>
                <a:ea typeface="Times New Roman" panose="02020603050405020304" pitchFamily="18" charset="0"/>
              </a:rPr>
              <a:t>The AI-based Supply Chain Management system was successfully implemented and tested using historical supply chain datasets containing variables such as stock levels, lead times, shipping costs, production volumes, and product categories.</a:t>
            </a:r>
            <a:endParaRPr lang="en-US" sz="1800" dirty="0">
              <a:effectLst/>
              <a:latin typeface="Times New Roman" panose="02020603050405020304" pitchFamily="18" charset="0"/>
            </a:endParaRPr>
          </a:p>
          <a:p>
            <a:pPr algn="just">
              <a:lnSpc>
                <a:spcPct val="110000"/>
              </a:lnSpc>
              <a:buFont typeface="Wingdings" panose="05000000000000000000" charset="0"/>
              <a:buChar char="Ø"/>
            </a:pPr>
            <a:r>
              <a:rPr lang="en-US" sz="1800" b="0" dirty="0">
                <a:effectLst/>
                <a:latin typeface="Arial" panose="020B0604020202020204" pitchFamily="34" charset="0"/>
                <a:ea typeface="Times New Roman" panose="02020603050405020304" pitchFamily="18" charset="0"/>
              </a:rPr>
              <a:t>The Long Short-Term Memory (LSTM) model demonstrated strong forecasting capabilities by capturing sequential patterns in the data and providing accurate demand predictions. </a:t>
            </a:r>
            <a:endParaRPr lang="en-US" sz="1800" dirty="0">
              <a:effectLst/>
              <a:latin typeface="Times New Roman" panose="02020603050405020304" pitchFamily="18" charset="0"/>
            </a:endParaRPr>
          </a:p>
          <a:p>
            <a:pPr algn="just">
              <a:lnSpc>
                <a:spcPct val="110000"/>
              </a:lnSpc>
              <a:buFont typeface="Wingdings" panose="05000000000000000000" charset="0"/>
              <a:buChar char="Ø"/>
            </a:pPr>
            <a:r>
              <a:rPr lang="en-US" sz="1800" b="0" dirty="0">
                <a:effectLst/>
                <a:latin typeface="Arial" panose="020B0604020202020204" pitchFamily="34" charset="0"/>
                <a:ea typeface="Times New Roman" panose="02020603050405020304" pitchFamily="18" charset="0"/>
              </a:rPr>
              <a:t>The system was deployed using a Flask-based web application, allowing users to interact with the AI model in real-time</a:t>
            </a:r>
            <a:endParaRPr lang="en-US" sz="1800" dirty="0">
              <a:effectLst/>
              <a:latin typeface="Times New Roman" panose="02020603050405020304" pitchFamily="18" charset="0"/>
            </a:endParaRPr>
          </a:p>
          <a:p>
            <a:pPr algn="just">
              <a:lnSpc>
                <a:spcPct val="110000"/>
              </a:lnSpc>
              <a:buFont typeface="Wingdings" panose="05000000000000000000" charset="0"/>
              <a:buChar char="Ø"/>
            </a:pPr>
            <a:r>
              <a:rPr lang="en-US" sz="1800" b="0" dirty="0">
                <a:effectLst/>
                <a:latin typeface="Arial" panose="020B0604020202020204" pitchFamily="34" charset="0"/>
                <a:ea typeface="Times New Roman" panose="02020603050405020304" pitchFamily="18" charset="0"/>
              </a:rPr>
              <a:t>The frontend was developed using HTML and CSS for ease of use and responsiveness. Users could enter real-time supply chain data through a form and instantly receive demand forecasts, restocking quantity suggestions, and total estimated costs</a:t>
            </a:r>
            <a:endParaRPr lang="en-US" sz="1800" dirty="0">
              <a:effectLst/>
              <a:latin typeface="Times New Roman" panose="02020603050405020304" pitchFamily="18" charset="0"/>
            </a:endParaRPr>
          </a:p>
          <a:p>
            <a:pPr algn="just">
              <a:lnSpc>
                <a:spcPct val="110000"/>
              </a:lnSpc>
              <a:buFont typeface="Wingdings" panose="05000000000000000000" charset="0"/>
              <a:buChar char="Ø"/>
            </a:pPr>
            <a:r>
              <a:rPr lang="en-US" sz="1800" b="0" dirty="0">
                <a:effectLst/>
                <a:latin typeface="Arial" panose="020B0604020202020204" pitchFamily="34" charset="0"/>
                <a:ea typeface="Times New Roman" panose="02020603050405020304" pitchFamily="18" charset="0"/>
              </a:rPr>
              <a:t>The backend handled routing, preprocessing, and model inference, while also validating inputs and displaying error messages when needed. The prediction results were delivered within seconds, demonstrating the efficiency of the system and its suitability for time-sensitive supply chain decisions. </a:t>
            </a:r>
            <a:endParaRPr lang="en-US" sz="1800" dirty="0">
              <a:effectLst/>
              <a:latin typeface="Times New Roman" panose="02020603050405020304" pitchFamily="18" charset="0"/>
            </a:endParaRPr>
          </a:p>
          <a:p>
            <a:pPr algn="just">
              <a:lnSpc>
                <a:spcPct val="110000"/>
              </a:lnSpc>
              <a:buFont typeface="Wingdings" panose="05000000000000000000" charset="0"/>
              <a:buChar char="Ø"/>
            </a:pPr>
            <a:endParaRPr lang="en-US" sz="2000" dirty="0"/>
          </a:p>
          <a:p>
            <a:pPr algn="just">
              <a:lnSpc>
                <a:spcPct val="90000"/>
              </a:lnSpc>
              <a:buFont typeface="Wingdings" panose="05000000000000000000" charset="0"/>
              <a:buChar char="Ø"/>
            </a:pPr>
            <a:endParaRPr lang="en-US" sz="2200" dirty="0"/>
          </a:p>
          <a:p>
            <a:pPr marL="0" indent="0" algn="just">
              <a:lnSpc>
                <a:spcPct val="90000"/>
              </a:lnSpc>
              <a:buNone/>
            </a:pPr>
            <a:endParaRPr lang="en-US" sz="2200" dirty="0"/>
          </a:p>
        </p:txBody>
      </p:sp>
      <p:sp>
        <p:nvSpPr>
          <p:cNvPr id="3" name="Footer Placeholder 2"/>
          <p:cNvSpPr>
            <a:spLocks noGrp="1"/>
          </p:cNvSpPr>
          <p:nvPr>
            <p:ph type="ftr" sz="quarter" idx="4294967295"/>
          </p:nvPr>
        </p:nvSpPr>
        <p:spPr>
          <a:xfrm>
            <a:off x="3962400" y="6528824"/>
            <a:ext cx="3086100" cy="365125"/>
          </a:xfrm>
        </p:spPr>
        <p:txBody>
          <a:bodyPr/>
          <a:lstStyle/>
          <a:p>
            <a:r>
              <a:rPr lang="en-US" dirty="0"/>
              <a:t>Department of CSE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6BA565-DCC2-4322-8924-3EFF3032CF26}" type="datetime3">
              <a:rPr lang="en-US" smtClean="0"/>
            </a:fld>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
        <p:nvSpPr>
          <p:cNvPr id="9" name="Title 1"/>
          <p:cNvSpPr>
            <a:spLocks noGrp="1"/>
          </p:cNvSpPr>
          <p:nvPr>
            <p:ph type="title"/>
          </p:nvPr>
        </p:nvSpPr>
        <p:spPr>
          <a:xfrm>
            <a:off x="381000" y="381000"/>
            <a:ext cx="8229600" cy="685800"/>
          </a:xfrm>
        </p:spPr>
        <p:txBody>
          <a:bodyPr>
            <a:normAutofit/>
          </a:bodyPr>
          <a:lstStyle/>
          <a:p>
            <a:pPr algn="l"/>
            <a:r>
              <a:rPr lang="en-US" sz="3600" b="1" dirty="0">
                <a:solidFill>
                  <a:srgbClr val="C00000"/>
                </a:solidFill>
                <a:cs typeface="Arial" panose="020B0604020202020204" pitchFamily="34" charset="0"/>
              </a:rPr>
              <a:t>                   RESULTS SNAPSHOTS</a:t>
            </a:r>
            <a:endParaRPr lang="en-US" sz="3600" b="1" dirty="0">
              <a:solidFill>
                <a:srgbClr val="C00000"/>
              </a:solidFill>
              <a:cs typeface="Arial" panose="020B0604020202020204" pitchFamily="34" charset="0"/>
            </a:endParaRPr>
          </a:p>
        </p:txBody>
      </p:sp>
      <p:sp>
        <p:nvSpPr>
          <p:cNvPr id="3" name="Footer Placeholder 2"/>
          <p:cNvSpPr>
            <a:spLocks noGrp="1"/>
          </p:cNvSpPr>
          <p:nvPr>
            <p:ph type="ftr" sz="quarter" idx="4294967295"/>
          </p:nvPr>
        </p:nvSpPr>
        <p:spPr>
          <a:xfrm>
            <a:off x="2971800" y="6477000"/>
            <a:ext cx="3429000" cy="365125"/>
          </a:xfrm>
        </p:spPr>
        <p:txBody>
          <a:bodyPr/>
          <a:lstStyle/>
          <a:p>
            <a:r>
              <a:rPr lang="en-US"/>
              <a:t>Department of Computer Science and Engineering</a:t>
            </a:r>
            <a:endParaRPr lang="en-US" b="1"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rcRect/>
          <a:stretch>
            <a:fillRect/>
          </a:stretch>
        </p:blipFill>
        <p:spPr>
          <a:xfrm>
            <a:off x="457200" y="1428750"/>
            <a:ext cx="8229600" cy="46697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600" b="1" dirty="0">
                <a:solidFill>
                  <a:srgbClr val="C00000"/>
                </a:solidFill>
                <a:cs typeface="Arial" panose="020B0604020202020204" pitchFamily="34" charset="0"/>
              </a:rPr>
              <a:t>REFERENCES</a:t>
            </a:r>
            <a:endParaRPr lang="en-IN" sz="3600" dirty="0"/>
          </a:p>
        </p:txBody>
      </p:sp>
      <p:sp>
        <p:nvSpPr>
          <p:cNvPr id="9" name="Content Placeholder 8"/>
          <p:cNvSpPr>
            <a:spLocks noGrp="1"/>
          </p:cNvSpPr>
          <p:nvPr>
            <p:ph sz="half" idx="2"/>
          </p:nvPr>
        </p:nvSpPr>
        <p:spPr>
          <a:xfrm>
            <a:off x="381000" y="1143000"/>
            <a:ext cx="8515985" cy="5465445"/>
          </a:xfrm>
        </p:spPr>
        <p:txBody>
          <a:bodyPr>
            <a:normAutofit fontScale="25000"/>
          </a:bodyPr>
          <a:lstStyle/>
          <a:p>
            <a:pPr marL="457200" indent="-457200" algn="just">
              <a:buFont typeface="+mj-lt"/>
              <a:buAutoNum type="arabicPeriod"/>
            </a:pPr>
            <a:endParaRPr lang="en-IN" sz="2000" dirty="0"/>
          </a:p>
          <a:p>
            <a:pPr marL="457200" indent="-457200" algn="just">
              <a:buFont typeface="+mj-lt"/>
              <a:buAutoNum type="arabicPeriod"/>
            </a:pPr>
            <a:endParaRPr lang="en-IN" sz="2000" dirty="0"/>
          </a:p>
          <a:p>
            <a:pPr marL="0" indent="0" algn="just">
              <a:buFont typeface="+mj-lt"/>
              <a:buNone/>
            </a:pPr>
            <a:r>
              <a:rPr lang="en-US" altLang="en-US" sz="7600" dirty="0">
                <a:sym typeface="+mn-ea"/>
              </a:rPr>
              <a:t>1.</a:t>
            </a:r>
            <a:r>
              <a:rPr lang="en-IN" altLang="en-US" sz="7600" dirty="0">
                <a:sym typeface="+mn-ea"/>
              </a:rPr>
              <a:t> </a:t>
            </a:r>
            <a:r>
              <a:rPr lang="en-US" altLang="en-US" sz="7600" dirty="0">
                <a:sym typeface="+mn-ea"/>
              </a:rPr>
              <a:t>Ivanov, D., &amp; Dolgui, A. A digital supply chain twin for managing the disruption risks and resilience in the era of Industry 4.0. International Journal of Production Research, 2020, 58(12), pp. 4090–4102.</a:t>
            </a:r>
            <a:endParaRPr lang="en-US" altLang="en-US" sz="7600" dirty="0"/>
          </a:p>
          <a:p>
            <a:pPr marL="0" indent="0" algn="just">
              <a:buFont typeface="+mj-lt"/>
              <a:buNone/>
            </a:pPr>
            <a:r>
              <a:rPr lang="en-US" altLang="en-US" sz="7600" dirty="0">
                <a:sym typeface="+mn-ea"/>
              </a:rPr>
              <a:t>2.</a:t>
            </a:r>
            <a:r>
              <a:rPr lang="en-IN" altLang="en-US" sz="7600" dirty="0">
                <a:sym typeface="+mn-ea"/>
              </a:rPr>
              <a:t> </a:t>
            </a:r>
            <a:r>
              <a:rPr lang="en-US" altLang="en-US" sz="7600" dirty="0">
                <a:sym typeface="+mn-ea"/>
              </a:rPr>
              <a:t>Brown, R., &amp; Zhang, Y. Predictive Analytics in Supply Chain Management Using LSTM Neural Networks. Journal of Artificial Intelligence and Data Science, 2022, 5(1), pp. 33–45.</a:t>
            </a:r>
            <a:endParaRPr lang="en-US" altLang="en-US" sz="7600" dirty="0"/>
          </a:p>
          <a:p>
            <a:pPr marL="0" indent="0" algn="just">
              <a:buFont typeface="+mj-lt"/>
              <a:buNone/>
            </a:pPr>
            <a:r>
              <a:rPr lang="en-US" altLang="en-US" sz="7600" dirty="0">
                <a:sym typeface="+mn-ea"/>
              </a:rPr>
              <a:t>3.</a:t>
            </a:r>
            <a:r>
              <a:rPr lang="en-IN" altLang="en-US" sz="7600" dirty="0">
                <a:sym typeface="+mn-ea"/>
              </a:rPr>
              <a:t> </a:t>
            </a:r>
            <a:r>
              <a:rPr lang="en-US" altLang="en-US" sz="7600" dirty="0">
                <a:sym typeface="+mn-ea"/>
              </a:rPr>
              <a:t>Chollet, F. Deep Learning with Python. Manning Publications, 2018.</a:t>
            </a:r>
            <a:endParaRPr lang="en-US" altLang="en-US" sz="7600" dirty="0"/>
          </a:p>
          <a:p>
            <a:pPr marL="0" indent="0" algn="just">
              <a:buFont typeface="+mj-lt"/>
              <a:buNone/>
            </a:pPr>
            <a:r>
              <a:rPr lang="en-US" altLang="en-US" sz="7600" dirty="0">
                <a:sym typeface="+mn-ea"/>
              </a:rPr>
              <a:t>4.Hochreiter, S., &amp; Schmidhuber, J. Long Short-Term Memory. Neural Computation, 1997, 9(8), pp. 1735–1780.</a:t>
            </a:r>
            <a:endParaRPr lang="en-US" altLang="en-US" sz="7600" dirty="0"/>
          </a:p>
          <a:p>
            <a:pPr marL="0" indent="0" algn="just">
              <a:buFont typeface="+mj-lt"/>
              <a:buNone/>
            </a:pPr>
            <a:r>
              <a:rPr lang="en-IN" altLang="en-US" sz="7600" dirty="0">
                <a:sym typeface="+mn-ea"/>
              </a:rPr>
              <a:t>5. </a:t>
            </a:r>
            <a:r>
              <a:rPr lang="en-US" altLang="en-US" sz="7600" dirty="0">
                <a:sym typeface="+mn-ea"/>
              </a:rPr>
              <a:t>Flask Documentation Team. Flask Documentation. Available online: https://flask.palletsprojects.com/</a:t>
            </a:r>
            <a:endParaRPr lang="en-US" altLang="en-US" sz="7600" dirty="0">
              <a:sym typeface="+mn-ea"/>
            </a:endParaRPr>
          </a:p>
          <a:p>
            <a:pPr marL="0" indent="0" algn="just">
              <a:buFont typeface="+mj-lt"/>
              <a:buNone/>
            </a:pPr>
            <a:r>
              <a:rPr lang="en-IN" altLang="en-US" sz="7600" dirty="0"/>
              <a:t>6. </a:t>
            </a:r>
            <a:r>
              <a:rPr lang="en-US" altLang="en-US" sz="7600" dirty="0"/>
              <a:t>Ghosh, A., &amp; Roy, D. Integration of AI Models in Supply Chain Analytics. Journal of Supply Chain Management, 2020, 12(4), pp. 211–228.</a:t>
            </a:r>
            <a:endParaRPr lang="en-US" altLang="en-US" sz="7600" dirty="0"/>
          </a:p>
          <a:p>
            <a:pPr marL="0" indent="0" algn="just">
              <a:buFont typeface="+mj-lt"/>
              <a:buNone/>
            </a:pPr>
            <a:r>
              <a:rPr lang="en-IN" altLang="en-US" sz="7600" dirty="0"/>
              <a:t>7</a:t>
            </a:r>
            <a:r>
              <a:rPr lang="en-US" altLang="en-US" sz="7600" dirty="0"/>
              <a:t>.</a:t>
            </a:r>
            <a:r>
              <a:rPr lang="en-IN" altLang="en-US" sz="7600" dirty="0"/>
              <a:t> </a:t>
            </a:r>
            <a:r>
              <a:rPr lang="en-US" altLang="en-US" sz="7600" dirty="0"/>
              <a:t>Srivastava, A., &amp; Sharma, R. Using Flask Framework for Machine Learning Web Apps: A Practical Approach. Journal of Web Applications and Tools, 2022, 8(2), pp. 77–89.</a:t>
            </a:r>
            <a:endParaRPr lang="en-US" altLang="en-US" sz="7600" dirty="0"/>
          </a:p>
          <a:p>
            <a:pPr marL="457200" indent="-457200" algn="just">
              <a:buFont typeface="+mj-lt"/>
              <a:buAutoNum type="arabicPeriod"/>
            </a:pPr>
            <a:endParaRPr lang="en-US" altLang="en-US" sz="7600" dirty="0"/>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a:xfrm>
            <a:off x="-76200" y="2438400"/>
            <a:ext cx="2133600" cy="365125"/>
          </a:xfrm>
        </p:spPr>
        <p:txBody>
          <a:bodyPr/>
          <a:lstStyle/>
          <a:p>
            <a:fld id="{7B28076C-CE04-4A00-BFAA-A90EA8355859}" type="slidenum">
              <a:rPr lang="en-US" smtClean="0"/>
            </a:fld>
            <a:endParaRPr lang="en-US"/>
          </a:p>
        </p:txBody>
      </p:sp>
      <p:sp>
        <p:nvSpPr>
          <p:cNvPr id="3" name="Footer Placeholder 2"/>
          <p:cNvSpPr>
            <a:spLocks noGrp="1"/>
          </p:cNvSpPr>
          <p:nvPr>
            <p:ph type="ftr" sz="quarter" idx="4294967295"/>
          </p:nvPr>
        </p:nvSpPr>
        <p:spPr>
          <a:xfrm>
            <a:off x="2895600" y="6446837"/>
            <a:ext cx="3429000" cy="365125"/>
          </a:xfrm>
        </p:spPr>
        <p:txBody>
          <a:bodyPr/>
          <a:lstStyle/>
          <a:p>
            <a:r>
              <a:rPr lang="en-US" dirty="0"/>
              <a:t>Department of </a:t>
            </a:r>
            <a:r>
              <a:rPr lang="en-IN" altLang="en-US" dirty="0"/>
              <a:t>com</a:t>
            </a:r>
            <a:r>
              <a:rPr lang="en-US" dirty="0"/>
              <a:t>p</a:t>
            </a:r>
            <a:r>
              <a:rPr lang="en-IN" altLang="en-US" dirty="0"/>
              <a:t>u</a:t>
            </a:r>
            <a:r>
              <a:rPr lang="en-US" dirty="0"/>
              <a:t>ter Science and Engineering</a:t>
            </a:r>
            <a:endParaRPr 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31202" y="533400"/>
            <a:ext cx="8229600" cy="822357"/>
          </a:xfrm>
        </p:spPr>
        <p:txBody>
          <a:bodyPr>
            <a:normAutofit/>
          </a:bodyPr>
          <a:lstStyle/>
          <a:p>
            <a:r>
              <a:rPr lang="en-US" sz="3600" b="1" dirty="0">
                <a:solidFill>
                  <a:srgbClr val="C00000"/>
                </a:solidFill>
                <a:cs typeface="Arial" panose="020B0604020202020204" pitchFamily="34" charset="0"/>
              </a:rPr>
              <a:t>AI SUPPLY CHAIN MANAGEMENT</a:t>
            </a:r>
            <a:endParaRPr lang="en-US" sz="3600" dirty="0"/>
          </a:p>
        </p:txBody>
      </p:sp>
      <p:sp>
        <p:nvSpPr>
          <p:cNvPr id="5" name="Date Placeholder 4"/>
          <p:cNvSpPr>
            <a:spLocks noGrp="1"/>
          </p:cNvSpPr>
          <p:nvPr>
            <p:ph type="dt" sz="half" idx="10"/>
          </p:nvPr>
        </p:nvSpPr>
        <p:spPr/>
        <p:txBody>
          <a:bodyPr/>
          <a:lstStyle/>
          <a:p>
            <a:fld id="{D64BE68C-FBAC-4C0D-BD35-CE8943CBDA28}" type="datetime3">
              <a:rPr lang="en-US" smtClean="0"/>
            </a:fld>
            <a:endParaRPr lang="en-US"/>
          </a:p>
        </p:txBody>
      </p:sp>
      <p:sp>
        <p:nvSpPr>
          <p:cNvPr id="7" name="Slide Number Placeholder 6"/>
          <p:cNvSpPr>
            <a:spLocks noGrp="1"/>
          </p:cNvSpPr>
          <p:nvPr>
            <p:ph type="sldNum" sz="quarter" idx="12"/>
          </p:nvPr>
        </p:nvSpPr>
        <p:spPr/>
        <p:txBody>
          <a:bodyPr/>
          <a:lstStyle/>
          <a:p>
            <a:fld id="{7B28076C-CE04-4A00-BFAA-A90EA8355859}" type="slidenum">
              <a:rPr lang="en-US" smtClean="0"/>
            </a:fld>
            <a:endParaRPr lang="en-US"/>
          </a:p>
        </p:txBody>
      </p:sp>
      <p:pic>
        <p:nvPicPr>
          <p:cNvPr id="15" name="Content Placeholder 14"/>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1640050" y="2667000"/>
            <a:ext cx="6011905" cy="2225707"/>
          </a:xfrm>
        </p:spPr>
      </p:pic>
      <p:sp>
        <p:nvSpPr>
          <p:cNvPr id="2" name="Footer Placeholder 1"/>
          <p:cNvSpPr>
            <a:spLocks noGrp="1"/>
          </p:cNvSpPr>
          <p:nvPr>
            <p:ph type="ftr" sz="quarter" idx="4294967295"/>
          </p:nvPr>
        </p:nvSpPr>
        <p:spPr>
          <a:xfrm>
            <a:off x="2931502" y="6492875"/>
            <a:ext cx="3429000" cy="365125"/>
          </a:xfrm>
        </p:spPr>
        <p:txBody>
          <a:bodyPr/>
          <a:lstStyle/>
          <a:p>
            <a:r>
              <a:rPr lang="en-US" dirty="0"/>
              <a:t>Department of Computer Science and Engineering</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98525"/>
          </a:xfrm>
        </p:spPr>
        <p:txBody>
          <a:bodyPr>
            <a:normAutofit/>
          </a:bodyPr>
          <a:lstStyle/>
          <a:p>
            <a:pPr algn="l"/>
            <a:r>
              <a:rPr lang="en-US" sz="3600" b="1" dirty="0">
                <a:solidFill>
                  <a:srgbClr val="C00000"/>
                </a:solidFill>
                <a:cs typeface="Arial" panose="020B0604020202020204" pitchFamily="34" charset="0"/>
              </a:rPr>
              <a:t>                PRESENTATION OUTLINE</a:t>
            </a:r>
            <a:endParaRPr lang="en-US" sz="3600" b="1" dirty="0">
              <a:solidFill>
                <a:srgbClr val="C00000"/>
              </a:solidFill>
              <a:cs typeface="Arial" panose="020B0604020202020204" pitchFamily="34" charset="0"/>
            </a:endParaRPr>
          </a:p>
        </p:txBody>
      </p:sp>
      <p:sp>
        <p:nvSpPr>
          <p:cNvPr id="3" name="Content Placeholder 2"/>
          <p:cNvSpPr>
            <a:spLocks noGrp="1"/>
          </p:cNvSpPr>
          <p:nvPr>
            <p:ph idx="1"/>
          </p:nvPr>
        </p:nvSpPr>
        <p:spPr>
          <a:xfrm>
            <a:off x="609600" y="1143000"/>
            <a:ext cx="8620125" cy="5600700"/>
          </a:xfrm>
        </p:spPr>
        <p:txBody>
          <a:bodyPr>
            <a:normAutofit fontScale="90000" lnSpcReduction="20000"/>
          </a:bodyPr>
          <a:lstStyle/>
          <a:p>
            <a:pPr>
              <a:lnSpc>
                <a:spcPct val="150000"/>
              </a:lnSpc>
            </a:pPr>
            <a:r>
              <a:rPr lang="en-US" sz="2600" dirty="0">
                <a:cs typeface="Arial" panose="020B0604020202020204" pitchFamily="34" charset="0"/>
              </a:rPr>
              <a:t>COURSE CERTIFICATE</a:t>
            </a:r>
            <a:endParaRPr lang="en-US" sz="2600" dirty="0">
              <a:cs typeface="Arial" panose="020B0604020202020204" pitchFamily="34" charset="0"/>
            </a:endParaRPr>
          </a:p>
          <a:p>
            <a:pPr>
              <a:lnSpc>
                <a:spcPct val="150000"/>
              </a:lnSpc>
            </a:pPr>
            <a:r>
              <a:rPr lang="en-US" sz="2600" dirty="0">
                <a:cs typeface="Arial" panose="020B0604020202020204" pitchFamily="34" charset="0"/>
              </a:rPr>
              <a:t>ABSTRACT</a:t>
            </a:r>
            <a:endParaRPr lang="en-US" sz="2600" dirty="0">
              <a:cs typeface="Arial" panose="020B0604020202020204" pitchFamily="34" charset="0"/>
            </a:endParaRPr>
          </a:p>
          <a:p>
            <a:pPr>
              <a:lnSpc>
                <a:spcPct val="150000"/>
              </a:lnSpc>
            </a:pPr>
            <a:r>
              <a:rPr lang="en-US" sz="2600" dirty="0">
                <a:cs typeface="Arial" panose="020B0604020202020204" pitchFamily="34" charset="0"/>
              </a:rPr>
              <a:t>OBJECTIVES</a:t>
            </a:r>
            <a:endParaRPr lang="en-US" sz="2600" dirty="0">
              <a:cs typeface="Arial" panose="020B0604020202020204" pitchFamily="34" charset="0"/>
            </a:endParaRPr>
          </a:p>
          <a:p>
            <a:pPr>
              <a:lnSpc>
                <a:spcPct val="150000"/>
              </a:lnSpc>
            </a:pPr>
            <a:r>
              <a:rPr lang="en-US" sz="2600" dirty="0">
                <a:cs typeface="Arial" panose="020B0604020202020204" pitchFamily="34" charset="0"/>
              </a:rPr>
              <a:t>SYSTEM ARCHITECTURE </a:t>
            </a:r>
            <a:endParaRPr lang="en-US" sz="2600" dirty="0">
              <a:cs typeface="Arial" panose="020B0604020202020204" pitchFamily="34" charset="0"/>
            </a:endParaRPr>
          </a:p>
          <a:p>
            <a:pPr>
              <a:lnSpc>
                <a:spcPct val="150000"/>
              </a:lnSpc>
            </a:pPr>
            <a:r>
              <a:rPr lang="en-US" sz="2600" dirty="0">
                <a:cs typeface="Arial" panose="020B0604020202020204" pitchFamily="34" charset="0"/>
              </a:rPr>
              <a:t>HARWARE &amp; SOFTWARE REQUIREMENTS</a:t>
            </a:r>
            <a:endParaRPr lang="en-US" sz="2600" dirty="0">
              <a:cs typeface="Arial" panose="020B0604020202020204" pitchFamily="34" charset="0"/>
            </a:endParaRPr>
          </a:p>
          <a:p>
            <a:pPr>
              <a:lnSpc>
                <a:spcPct val="150000"/>
              </a:lnSpc>
            </a:pPr>
            <a:r>
              <a:rPr lang="en-US" sz="2600" dirty="0">
                <a:cs typeface="Arial" panose="020B0604020202020204" pitchFamily="34" charset="0"/>
              </a:rPr>
              <a:t>FRONT END DEVELOPMENT</a:t>
            </a:r>
            <a:endParaRPr lang="en-US" sz="2600" dirty="0">
              <a:cs typeface="Arial" panose="020B0604020202020204" pitchFamily="34" charset="0"/>
            </a:endParaRPr>
          </a:p>
          <a:p>
            <a:pPr>
              <a:lnSpc>
                <a:spcPct val="150000"/>
              </a:lnSpc>
            </a:pPr>
            <a:r>
              <a:rPr lang="en-US" sz="2600" dirty="0">
                <a:cs typeface="Arial" panose="020B0604020202020204" pitchFamily="34" charset="0"/>
              </a:rPr>
              <a:t>BACK END DEVELOPMENT</a:t>
            </a:r>
            <a:endParaRPr lang="en-US" sz="2600" dirty="0">
              <a:cs typeface="Arial" panose="020B0604020202020204" pitchFamily="34" charset="0"/>
            </a:endParaRPr>
          </a:p>
          <a:p>
            <a:pPr>
              <a:lnSpc>
                <a:spcPct val="150000"/>
              </a:lnSpc>
            </a:pPr>
            <a:r>
              <a:rPr lang="en-US" sz="2600" dirty="0">
                <a:cs typeface="Arial" panose="020B0604020202020204" pitchFamily="34" charset="0"/>
              </a:rPr>
              <a:t>RESULTS &amp; DISCUSSIONS</a:t>
            </a:r>
            <a:endParaRPr lang="en-US" sz="2600" dirty="0">
              <a:cs typeface="Arial" panose="020B0604020202020204" pitchFamily="34" charset="0"/>
            </a:endParaRPr>
          </a:p>
          <a:p>
            <a:pPr>
              <a:lnSpc>
                <a:spcPct val="150000"/>
              </a:lnSpc>
            </a:pPr>
            <a:r>
              <a:rPr lang="en-US" sz="2600" dirty="0">
                <a:cs typeface="Arial" panose="020B0604020202020204" pitchFamily="34" charset="0"/>
              </a:rPr>
              <a:t>RESULTS SNAPSHOTS</a:t>
            </a:r>
            <a:endParaRPr lang="en-US" sz="2600" dirty="0">
              <a:cs typeface="Arial" panose="020B0604020202020204" pitchFamily="34" charset="0"/>
            </a:endParaRPr>
          </a:p>
          <a:p>
            <a:pPr>
              <a:lnSpc>
                <a:spcPct val="150000"/>
              </a:lnSpc>
            </a:pPr>
            <a:r>
              <a:rPr lang="en-US" sz="2600" dirty="0">
                <a:cs typeface="Arial" panose="020B0604020202020204" pitchFamily="34" charset="0"/>
              </a:rPr>
              <a:t>REFERENCES</a:t>
            </a:r>
            <a:endParaRPr lang="en-US" sz="2600" dirty="0">
              <a:cs typeface="Arial" panose="020B0604020202020204" pitchFamily="34" charset="0"/>
            </a:endParaRPr>
          </a:p>
          <a:p>
            <a:endParaRPr lang="en-US" dirty="0"/>
          </a:p>
        </p:txBody>
      </p:sp>
      <p:sp>
        <p:nvSpPr>
          <p:cNvPr id="4" name="Date Placeholder 3"/>
          <p:cNvSpPr>
            <a:spLocks noGrp="1"/>
          </p:cNvSpPr>
          <p:nvPr>
            <p:ph type="dt" sz="half" idx="10"/>
          </p:nvPr>
        </p:nvSpPr>
        <p:spPr/>
        <p:txBody>
          <a:bodyPr/>
          <a:lstStyle/>
          <a:p>
            <a:fld id="{0DC0FFE7-5AD9-46B6-A975-97DF4CE2D32E}" type="datetime3">
              <a:rPr lang="en-US" smtClean="0"/>
            </a:fld>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fld>
            <a:endParaRPr lang="en-US"/>
          </a:p>
        </p:txBody>
      </p:sp>
      <p:sp>
        <p:nvSpPr>
          <p:cNvPr id="7" name="Footer Placeholder 6"/>
          <p:cNvSpPr>
            <a:spLocks noGrp="1"/>
          </p:cNvSpPr>
          <p:nvPr>
            <p:ph type="ftr" sz="quarter" idx="4294967295"/>
          </p:nvPr>
        </p:nvSpPr>
        <p:spPr>
          <a:xfrm>
            <a:off x="2968256" y="6477000"/>
            <a:ext cx="3429000" cy="365125"/>
          </a:xfrm>
        </p:spPr>
        <p:txBody>
          <a:bodyPr/>
          <a:lstStyle/>
          <a:p>
            <a:r>
              <a:rPr lang="en-US" dirty="0"/>
              <a:t>Department of Computer Science and Engineering</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2575"/>
            <a:ext cx="8229600" cy="838200"/>
          </a:xfrm>
        </p:spPr>
        <p:txBody>
          <a:bodyPr>
            <a:normAutofit/>
          </a:bodyPr>
          <a:lstStyle/>
          <a:p>
            <a:r>
              <a:rPr lang="en-IN" sz="3600" b="1" dirty="0">
                <a:solidFill>
                  <a:srgbClr val="C00000"/>
                </a:solidFill>
              </a:rPr>
              <a:t>COURSE CERTIFICATE</a:t>
            </a:r>
            <a:endParaRPr lang="en-IN" sz="3600" b="1" dirty="0">
              <a:solidFill>
                <a:srgbClr val="C00000"/>
              </a:solidFill>
            </a:endParaRPr>
          </a:p>
        </p:txBody>
      </p:sp>
      <p:sp>
        <p:nvSpPr>
          <p:cNvPr id="4" name="Date Placeholder 3"/>
          <p:cNvSpPr>
            <a:spLocks noGrp="1"/>
          </p:cNvSpPr>
          <p:nvPr>
            <p:ph type="dt" sz="half" idx="10"/>
          </p:nvPr>
        </p:nvSpPr>
        <p:spPr/>
        <p:txBody>
          <a:bodyPr/>
          <a:lstStyle/>
          <a:p>
            <a:fld id="{9F1A4416-FFF4-42E4-AE7E-59EC91C8B19B}" type="datetime3">
              <a:rPr lang="en-US" smtClean="0"/>
            </a:fld>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dirty="0"/>
          </a:p>
        </p:txBody>
      </p:sp>
      <p:sp>
        <p:nvSpPr>
          <p:cNvPr id="5" name="Footer Placeholder 4"/>
          <p:cNvSpPr>
            <a:spLocks noGrp="1"/>
          </p:cNvSpPr>
          <p:nvPr>
            <p:ph type="ftr" sz="quarter" idx="4294967295"/>
          </p:nvPr>
        </p:nvSpPr>
        <p:spPr>
          <a:xfrm>
            <a:off x="2971800" y="6490955"/>
            <a:ext cx="3429000" cy="365125"/>
          </a:xfrm>
        </p:spPr>
        <p:txBody>
          <a:bodyPr/>
          <a:lstStyle/>
          <a:p>
            <a:r>
              <a:rPr lang="en-US" dirty="0"/>
              <a:t>Department of Computer Science and Engineering</a:t>
            </a:r>
            <a:endParaRPr lang="en-US" b="1" dirty="0"/>
          </a:p>
        </p:txBody>
      </p:sp>
      <p:pic>
        <p:nvPicPr>
          <p:cNvPr id="7" name="Content Placeholder 6" descr="pride certi sanjay j"/>
          <p:cNvPicPr>
            <a:picLocks noGrp="1" noChangeAspect="1"/>
          </p:cNvPicPr>
          <p:nvPr>
            <p:ph idx="1"/>
          </p:nvPr>
        </p:nvPicPr>
        <p:blipFill>
          <a:blip r:embed="rId1"/>
          <a:stretch>
            <a:fillRect/>
          </a:stretch>
        </p:blipFill>
        <p:spPr>
          <a:xfrm>
            <a:off x="1143000" y="1371600"/>
            <a:ext cx="7200265" cy="50965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40" y="282575"/>
            <a:ext cx="8229600" cy="838200"/>
          </a:xfrm>
        </p:spPr>
        <p:txBody>
          <a:bodyPr>
            <a:normAutofit/>
          </a:bodyPr>
          <a:lstStyle/>
          <a:p>
            <a:r>
              <a:rPr lang="en-IN" sz="3600" b="1" dirty="0">
                <a:solidFill>
                  <a:srgbClr val="C00000"/>
                </a:solidFill>
              </a:rPr>
              <a:t>ABSTRACT</a:t>
            </a:r>
            <a:endParaRPr lang="en-IN" sz="3600" b="1" dirty="0">
              <a:solidFill>
                <a:srgbClr val="C00000"/>
              </a:solidFill>
            </a:endParaRPr>
          </a:p>
        </p:txBody>
      </p:sp>
      <p:sp>
        <p:nvSpPr>
          <p:cNvPr id="3" name="Content Placeholder 2"/>
          <p:cNvSpPr>
            <a:spLocks noGrp="1"/>
          </p:cNvSpPr>
          <p:nvPr>
            <p:ph idx="1"/>
          </p:nvPr>
        </p:nvSpPr>
        <p:spPr>
          <a:xfrm>
            <a:off x="298940" y="990600"/>
            <a:ext cx="8616460" cy="5584825"/>
          </a:xfrm>
        </p:spPr>
        <p:txBody>
          <a:bodyPr>
            <a:normAutofit fontScale="25000" lnSpcReduction="20000"/>
          </a:bodyPr>
          <a:lstStyle/>
          <a:p>
            <a:endParaRPr lang="en-US" sz="5500" dirty="0">
              <a:latin typeface="Times New Roman" panose="02020603050405020304" pitchFamily="18" charset="0"/>
              <a:cs typeface="Times New Roman" panose="02020603050405020304" pitchFamily="18" charset="0"/>
            </a:endParaRPr>
          </a:p>
          <a:p>
            <a:pPr marL="0" marR="0" indent="0" algn="just">
              <a:lnSpc>
                <a:spcPct val="150000"/>
              </a:lnSpc>
              <a:spcBef>
                <a:spcPts val="500"/>
              </a:spcBef>
              <a:spcAft>
                <a:spcPts val="800"/>
              </a:spcAft>
              <a:buNone/>
            </a:pPr>
            <a:r>
              <a:rPr lang="en-US" sz="7200" kern="0" dirty="0">
                <a:effectLst/>
                <a:latin typeface="Times New Roman" panose="02020603050405020304" pitchFamily="18" charset="0"/>
                <a:ea typeface="SimSun" panose="02010600030101010101" pitchFamily="2" charset="-122"/>
                <a:cs typeface="Times New Roman" panose="02020603050405020304" pitchFamily="18" charset="0"/>
              </a:rPr>
              <a:t>In today’s dynamic and fast-paced business landscape, efficient Supply Chain Management (SCM) plays a vital role in maintaining competitiveness and meeting customer demands. This project presents an AI-powered SCM system that uses Deep Learning, specifically Long Short-Term Memory (LSTM) neural networks, to accurately forecast demand based on historical supply chain data. Built with TensorFlow, the model learns complex sequential patterns, enabling precise time-series predictions that enhance decision-making processes. Once trained, the model is deployed using a lightweight Flask backend, making the prediction service accessible through a user-friendly web interface. The frontend, developed using HTML and CSS, provides a clean and intuitive platform for users to interact with the system and view forecast results. This end-to-end solution ensures that powerful AI models are not only effective but also practical for real-world deployment. By integrating deep learning with modern web technologies, the system promotes data-driven strategies, smarter inventory planning, and reduced inefficiencies, ultimately transforming traditional supply chains into intelligent, adaptive systems for the future.</a:t>
            </a:r>
            <a:endParaRPr lang="en-US" sz="720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US" sz="2000" dirty="0"/>
          </a:p>
        </p:txBody>
      </p:sp>
      <p:sp>
        <p:nvSpPr>
          <p:cNvPr id="4" name="Date Placeholder 3"/>
          <p:cNvSpPr>
            <a:spLocks noGrp="1"/>
          </p:cNvSpPr>
          <p:nvPr>
            <p:ph type="dt" sz="half" idx="10"/>
          </p:nvPr>
        </p:nvSpPr>
        <p:spPr/>
        <p:txBody>
          <a:bodyPr/>
          <a:lstStyle/>
          <a:p>
            <a:fld id="{619500E5-8FBA-4669-8911-1EAA60C3401A}" type="datetime3">
              <a:rPr lang="en-US" smtClean="0"/>
            </a:fld>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
        <p:nvSpPr>
          <p:cNvPr id="7" name="Footer Placeholder 6"/>
          <p:cNvSpPr>
            <a:spLocks noGrp="1"/>
          </p:cNvSpPr>
          <p:nvPr>
            <p:ph type="ftr" sz="quarter" idx="4294967295"/>
          </p:nvPr>
        </p:nvSpPr>
        <p:spPr>
          <a:xfrm>
            <a:off x="2971800" y="6356349"/>
            <a:ext cx="3429000" cy="365125"/>
          </a:xfrm>
        </p:spPr>
        <p:txBody>
          <a:bodyPr/>
          <a:lstStyle/>
          <a:p>
            <a:r>
              <a:rPr lang="en-US" dirty="0"/>
              <a:t>Department of Computer Science </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0A423FFF-DA4F-427A-BFC2-8006A10DFA1E}" type="datetime3">
              <a:rPr lang="en-US" smtClean="0"/>
            </a:fld>
            <a:endParaRPr lang="en-US"/>
          </a:p>
        </p:txBody>
      </p:sp>
      <p:sp>
        <p:nvSpPr>
          <p:cNvPr id="9" name="Slide Number Placeholder 8"/>
          <p:cNvSpPr>
            <a:spLocks noGrp="1"/>
          </p:cNvSpPr>
          <p:nvPr>
            <p:ph type="sldNum" sz="quarter" idx="12"/>
          </p:nvPr>
        </p:nvSpPr>
        <p:spPr/>
        <p:txBody>
          <a:bodyPr/>
          <a:lstStyle/>
          <a:p>
            <a:fld id="{7B28076C-CE04-4A00-BFAA-A90EA8355859}" type="slidenum">
              <a:rPr lang="en-US" smtClean="0"/>
            </a:fld>
            <a:endParaRPr lang="en-US"/>
          </a:p>
        </p:txBody>
      </p:sp>
      <p:sp>
        <p:nvSpPr>
          <p:cNvPr id="10" name="Title 1"/>
          <p:cNvSpPr>
            <a:spLocks noGrp="1"/>
          </p:cNvSpPr>
          <p:nvPr>
            <p:ph type="title"/>
          </p:nvPr>
        </p:nvSpPr>
        <p:spPr>
          <a:xfrm>
            <a:off x="495300" y="381000"/>
            <a:ext cx="8229600" cy="655638"/>
          </a:xfrm>
        </p:spPr>
        <p:txBody>
          <a:bodyPr>
            <a:normAutofit/>
          </a:bodyPr>
          <a:lstStyle/>
          <a:p>
            <a:pPr algn="l"/>
            <a:r>
              <a:rPr lang="en-US" sz="3600" b="1" dirty="0">
                <a:solidFill>
                  <a:srgbClr val="C00000"/>
                </a:solidFill>
                <a:cs typeface="Arial" panose="020B0604020202020204" pitchFamily="34" charset="0"/>
              </a:rPr>
              <a:t>                           OBJECTIVES</a:t>
            </a:r>
            <a:endParaRPr lang="en-US" sz="3600" b="1" dirty="0">
              <a:solidFill>
                <a:srgbClr val="C00000"/>
              </a:solidFill>
              <a:cs typeface="Arial" panose="020B0604020202020204" pitchFamily="34" charset="0"/>
            </a:endParaRPr>
          </a:p>
        </p:txBody>
      </p:sp>
      <p:sp>
        <p:nvSpPr>
          <p:cNvPr id="11" name="Content Placeholder 2"/>
          <p:cNvSpPr>
            <a:spLocks noGrp="1"/>
          </p:cNvSpPr>
          <p:nvPr>
            <p:ph idx="1"/>
          </p:nvPr>
        </p:nvSpPr>
        <p:spPr>
          <a:xfrm>
            <a:off x="304800" y="1127125"/>
            <a:ext cx="8153400" cy="5715000"/>
          </a:xfrm>
        </p:spPr>
        <p:txBody>
          <a:bodyPr>
            <a:normAutofit fontScale="25000"/>
          </a:bodyPr>
          <a:lstStyle/>
          <a:p>
            <a:pPr algn="just">
              <a:lnSpc>
                <a:spcPct val="170000"/>
              </a:lnSpc>
              <a:buFont typeface="+mj-lt"/>
              <a:buAutoNum type="arabicPeriod"/>
            </a:pPr>
            <a:r>
              <a:rPr lang="en-US" altLang="en-US" sz="6400" dirty="0">
                <a:latin typeface="Arial" panose="020B0604020202020204" pitchFamily="34" charset="0"/>
                <a:cs typeface="Arial" panose="020B0604020202020204" pitchFamily="34" charset="0"/>
              </a:rPr>
              <a:t>The main objective of the project is to forecast product demand accurately using Long Short-Term Memory (LSTM) neural networks, enabling smarter inventory planning and restocking decisions in the supply chain.</a:t>
            </a:r>
            <a:endParaRPr lang="en-US" altLang="en-US" sz="6400" dirty="0">
              <a:latin typeface="Arial" panose="020B0604020202020204" pitchFamily="34" charset="0"/>
              <a:cs typeface="Arial" panose="020B0604020202020204" pitchFamily="34" charset="0"/>
            </a:endParaRPr>
          </a:p>
          <a:p>
            <a:pPr algn="just">
              <a:lnSpc>
                <a:spcPct val="170000"/>
              </a:lnSpc>
              <a:buFont typeface="+mj-lt"/>
              <a:buAutoNum type="arabicPeriod"/>
            </a:pPr>
            <a:r>
              <a:rPr lang="en-US" altLang="en-US" sz="6400" dirty="0">
                <a:latin typeface="Arial" panose="020B0604020202020204" pitchFamily="34" charset="0"/>
                <a:cs typeface="Arial" panose="020B0604020202020204" pitchFamily="34" charset="0"/>
              </a:rPr>
              <a:t>To design and develop a user-friendly web application using Flask, allowing users to input product, shipping, and manufacturing data to receive real-time predictive restocking recommendations.</a:t>
            </a:r>
            <a:endParaRPr lang="en-US" altLang="en-US" sz="6400" dirty="0">
              <a:latin typeface="Arial" panose="020B0604020202020204" pitchFamily="34" charset="0"/>
              <a:cs typeface="Arial" panose="020B0604020202020204" pitchFamily="34" charset="0"/>
            </a:endParaRPr>
          </a:p>
          <a:p>
            <a:pPr algn="just">
              <a:lnSpc>
                <a:spcPct val="170000"/>
              </a:lnSpc>
              <a:buFont typeface="+mj-lt"/>
              <a:buAutoNum type="arabicPeriod"/>
            </a:pPr>
            <a:r>
              <a:rPr lang="en-US" altLang="en-US" sz="6400" dirty="0">
                <a:latin typeface="Arial" panose="020B0604020202020204" pitchFamily="34" charset="0"/>
                <a:cs typeface="Arial" panose="020B0604020202020204" pitchFamily="34" charset="0"/>
              </a:rPr>
              <a:t>To minimize operational inefficiencies such as overstocking and stockouts, thereby reducing inventory holding costs and enhancing supply chain responsiveness.</a:t>
            </a:r>
            <a:endParaRPr lang="en-US" altLang="en-US" sz="6400" dirty="0">
              <a:latin typeface="Arial" panose="020B0604020202020204" pitchFamily="34" charset="0"/>
              <a:cs typeface="Arial" panose="020B0604020202020204" pitchFamily="34" charset="0"/>
            </a:endParaRPr>
          </a:p>
          <a:p>
            <a:pPr algn="just">
              <a:lnSpc>
                <a:spcPct val="170000"/>
              </a:lnSpc>
              <a:buFont typeface="+mj-lt"/>
              <a:buAutoNum type="arabicPeriod"/>
            </a:pPr>
            <a:r>
              <a:rPr lang="en-US" altLang="en-US" sz="6400" dirty="0">
                <a:latin typeface="Arial" panose="020B0604020202020204" pitchFamily="34" charset="0"/>
                <a:cs typeface="Arial" panose="020B0604020202020204" pitchFamily="34" charset="0"/>
              </a:rPr>
              <a:t>To integrate AI-powered analytics with multiple supply chain parameters, including production costs, lead times, defect rates, and transportation modes, for comprehensive forecasting.</a:t>
            </a:r>
            <a:endParaRPr lang="en-US" altLang="en-US" sz="6400" dirty="0">
              <a:latin typeface="Arial" panose="020B0604020202020204" pitchFamily="34" charset="0"/>
              <a:cs typeface="Arial" panose="020B0604020202020204" pitchFamily="34" charset="0"/>
            </a:endParaRPr>
          </a:p>
          <a:p>
            <a:pPr algn="just">
              <a:lnSpc>
                <a:spcPct val="170000"/>
              </a:lnSpc>
              <a:buFont typeface="+mj-lt"/>
              <a:buAutoNum type="arabicPeriod"/>
            </a:pPr>
            <a:r>
              <a:rPr lang="en-US" altLang="en-US" sz="6400" dirty="0">
                <a:latin typeface="Arial" panose="020B0604020202020204" pitchFamily="34" charset="0"/>
                <a:cs typeface="Arial" panose="020B0604020202020204" pitchFamily="34" charset="0"/>
              </a:rPr>
              <a:t>To build a modular and scalable system that supports future enhancements like multi-product forecasting and cloud-based deployment..</a:t>
            </a:r>
            <a:endParaRPr lang="en-US" altLang="en-US" sz="64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0" indent="0" algn="just">
              <a:buNone/>
            </a:pPr>
            <a:endParaRPr lang="en-US" sz="2800" dirty="0"/>
          </a:p>
        </p:txBody>
      </p:sp>
      <p:sp>
        <p:nvSpPr>
          <p:cNvPr id="3" name="Footer Placeholder 2"/>
          <p:cNvSpPr>
            <a:spLocks noGrp="1"/>
          </p:cNvSpPr>
          <p:nvPr>
            <p:ph type="ftr" sz="quarter" idx="4294967295"/>
          </p:nvPr>
        </p:nvSpPr>
        <p:spPr>
          <a:xfrm>
            <a:off x="2895600" y="304800"/>
            <a:ext cx="3429000" cy="365125"/>
          </a:xfrm>
        </p:spPr>
        <p:txBody>
          <a:bodyPr/>
          <a:lstStyle/>
          <a:p>
            <a:r>
              <a:rPr lang="en-US" dirty="0"/>
              <a:t>Department of Computer Science and Engineering</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82009" y="285398"/>
            <a:ext cx="8229600" cy="809711"/>
          </a:xfrm>
        </p:spPr>
        <p:txBody>
          <a:bodyPr>
            <a:normAutofit/>
          </a:bodyPr>
          <a:lstStyle/>
          <a:p>
            <a:pPr algn="l"/>
            <a:r>
              <a:rPr lang="en-US" sz="3600" b="1" dirty="0">
                <a:solidFill>
                  <a:srgbClr val="C00000"/>
                </a:solidFill>
                <a:cs typeface="Arial" panose="020B0604020202020204" pitchFamily="34" charset="0"/>
              </a:rPr>
              <a:t>                  SYSTEM ARCHITECTURE</a:t>
            </a:r>
            <a:endParaRPr lang="en-US" sz="3600" b="1" dirty="0">
              <a:solidFill>
                <a:srgbClr val="C00000"/>
              </a:solidFill>
            </a:endParaRPr>
          </a:p>
        </p:txBody>
      </p:sp>
      <p:sp>
        <p:nvSpPr>
          <p:cNvPr id="4" name="Date Placeholder 3"/>
          <p:cNvSpPr>
            <a:spLocks noGrp="1"/>
          </p:cNvSpPr>
          <p:nvPr>
            <p:ph type="dt" sz="half" idx="10"/>
          </p:nvPr>
        </p:nvSpPr>
        <p:spPr/>
        <p:txBody>
          <a:bodyPr/>
          <a:lstStyle/>
          <a:p>
            <a:fld id="{82063844-EC52-4193-8255-2E1481849864}" type="datetime3">
              <a:rPr lang="en-US" smtClean="0"/>
            </a:fld>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
        <p:nvSpPr>
          <p:cNvPr id="3" name="Footer Placeholder 2"/>
          <p:cNvSpPr>
            <a:spLocks noGrp="1"/>
          </p:cNvSpPr>
          <p:nvPr>
            <p:ph type="ftr" sz="quarter" idx="4294967295"/>
          </p:nvPr>
        </p:nvSpPr>
        <p:spPr>
          <a:xfrm>
            <a:off x="2882309" y="6390039"/>
            <a:ext cx="3429000" cy="365125"/>
          </a:xfrm>
        </p:spPr>
        <p:txBody>
          <a:bodyPr/>
          <a:lstStyle/>
          <a:p>
            <a:r>
              <a:rPr lang="en-US" dirty="0"/>
              <a:t>Department of Computer Science </a:t>
            </a:r>
            <a:endParaRPr lang="en-US" b="1" dirty="0"/>
          </a:p>
        </p:txBody>
      </p:sp>
      <p:pic>
        <p:nvPicPr>
          <p:cNvPr id="9" name="Content Placeholder 8"/>
          <p:cNvPicPr>
            <a:picLocks noGrp="1" noChangeAspect="1"/>
          </p:cNvPicPr>
          <p:nvPr>
            <p:ph idx="1"/>
          </p:nvPr>
        </p:nvPicPr>
        <p:blipFill>
          <a:blip r:embed="rId1">
            <a:extLst>
              <a:ext uri="{28A0092B-C50C-407E-A947-70E740481C1C}">
                <a14:useLocalDpi xmlns:a14="http://schemas.microsoft.com/office/drawing/2010/main" val="0"/>
              </a:ext>
            </a:extLst>
          </a:blip>
          <a:srcRect/>
          <a:stretch>
            <a:fillRect/>
          </a:stretch>
        </p:blipFill>
        <p:spPr>
          <a:xfrm>
            <a:off x="482010" y="1600200"/>
            <a:ext cx="3937590" cy="4526280"/>
          </a:xfrm>
          <a:prstGeom prst="rect">
            <a:avLst/>
          </a:prstGeom>
        </p:spPr>
      </p:pic>
      <p:pic>
        <p:nvPicPr>
          <p:cNvPr id="11" name="Picture 10"/>
          <p:cNvPicPr>
            <a:picLocks noChangeAspect="1"/>
          </p:cNvPicPr>
          <p:nvPr/>
        </p:nvPicPr>
        <p:blipFill>
          <a:blip r:embed="rId2"/>
          <a:srcRect/>
          <a:stretch>
            <a:fillRect/>
          </a:stretch>
        </p:blipFill>
        <p:spPr>
          <a:xfrm>
            <a:off x="4419600" y="1676400"/>
            <a:ext cx="4038600" cy="44500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2D9AA73-1308-443C-A46F-0039F1036F17}" type="datetime3">
              <a:rPr lang="en-US" smtClean="0"/>
            </a:fld>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dirty="0"/>
          </a:p>
        </p:txBody>
      </p:sp>
      <p:sp>
        <p:nvSpPr>
          <p:cNvPr id="7" name="Title 1"/>
          <p:cNvSpPr>
            <a:spLocks noGrp="1"/>
          </p:cNvSpPr>
          <p:nvPr>
            <p:ph type="title"/>
          </p:nvPr>
        </p:nvSpPr>
        <p:spPr>
          <a:xfrm>
            <a:off x="304800" y="304800"/>
            <a:ext cx="8229600" cy="655638"/>
          </a:xfrm>
        </p:spPr>
        <p:txBody>
          <a:bodyPr>
            <a:normAutofit fontScale="90000"/>
          </a:bodyPr>
          <a:lstStyle/>
          <a:p>
            <a:pPr algn="l"/>
            <a:r>
              <a:rPr lang="en-US" sz="3600" b="1" dirty="0">
                <a:solidFill>
                  <a:srgbClr val="C00000"/>
                </a:solidFill>
                <a:cs typeface="Arial" panose="020B0604020202020204" pitchFamily="34" charset="0"/>
              </a:rPr>
              <a:t>HARDWARE AND SOFTWARE REQUIREMENTS</a:t>
            </a:r>
            <a:endParaRPr lang="en-US" sz="3600" b="1" dirty="0">
              <a:solidFill>
                <a:srgbClr val="C00000"/>
              </a:solidFill>
              <a:cs typeface="Arial" panose="020B0604020202020204" pitchFamily="34" charset="0"/>
            </a:endParaRPr>
          </a:p>
        </p:txBody>
      </p:sp>
      <p:sp>
        <p:nvSpPr>
          <p:cNvPr id="8" name="Content Placeholder 2"/>
          <p:cNvSpPr>
            <a:spLocks noGrp="1"/>
          </p:cNvSpPr>
          <p:nvPr>
            <p:ph idx="1"/>
          </p:nvPr>
        </p:nvSpPr>
        <p:spPr>
          <a:xfrm>
            <a:off x="419100" y="1371600"/>
            <a:ext cx="8305800" cy="5715000"/>
          </a:xfrm>
        </p:spPr>
        <p:txBody>
          <a:bodyPr>
            <a:normAutofit fontScale="30000" lnSpcReduction="20000"/>
          </a:bodyPr>
          <a:lstStyle/>
          <a:p>
            <a:pPr>
              <a:lnSpc>
                <a:spcPct val="150000"/>
              </a:lnSpc>
            </a:pPr>
            <a:r>
              <a:rPr lang="en-US" sz="6700" b="1" dirty="0">
                <a:cs typeface="Arial" panose="020B0604020202020204" pitchFamily="34" charset="0"/>
              </a:rPr>
              <a:t>Hardware Requirements</a:t>
            </a:r>
            <a:endParaRPr lang="en-US" sz="6700" b="1" dirty="0">
              <a:cs typeface="Arial" panose="020B0604020202020204" pitchFamily="34" charset="0"/>
            </a:endParaRPr>
          </a:p>
          <a:p>
            <a:pPr>
              <a:lnSpc>
                <a:spcPct val="150000"/>
              </a:lnSpc>
              <a:buFont typeface="Wingdings" panose="05000000000000000000" charset="0"/>
              <a:buChar char="ü"/>
            </a:pPr>
            <a:r>
              <a:rPr lang="en-US" sz="6700" dirty="0">
                <a:cs typeface="Arial" panose="020B0604020202020204" pitchFamily="34" charset="0"/>
              </a:rPr>
              <a:t>CPU: Multi-core processor (Intel Core i7/AMD Ryzen 7 or higher) .</a:t>
            </a:r>
            <a:endParaRPr lang="en-US" sz="6700" dirty="0">
              <a:cs typeface="Arial" panose="020B0604020202020204" pitchFamily="34" charset="0"/>
            </a:endParaRPr>
          </a:p>
          <a:p>
            <a:pPr>
              <a:lnSpc>
                <a:spcPct val="150000"/>
              </a:lnSpc>
              <a:buFont typeface="Wingdings" panose="05000000000000000000" charset="0"/>
              <a:buChar char="ü"/>
            </a:pPr>
            <a:r>
              <a:rPr lang="en-US" sz="6700" dirty="0">
                <a:cs typeface="Arial" panose="020B0604020202020204" pitchFamily="34" charset="0"/>
              </a:rPr>
              <a:t>GPU: 4-6 GB VRAM GPU</a:t>
            </a:r>
            <a:endParaRPr lang="en-US" sz="6700" dirty="0">
              <a:cs typeface="Arial" panose="020B0604020202020204" pitchFamily="34" charset="0"/>
            </a:endParaRPr>
          </a:p>
          <a:p>
            <a:pPr>
              <a:lnSpc>
                <a:spcPct val="150000"/>
              </a:lnSpc>
              <a:buFont typeface="Wingdings" panose="05000000000000000000" charset="0"/>
              <a:buChar char="ü"/>
            </a:pPr>
            <a:r>
              <a:rPr lang="en-US" sz="6700" dirty="0">
                <a:cs typeface="Arial" panose="020B0604020202020204" pitchFamily="34" charset="0"/>
              </a:rPr>
              <a:t>RAM: Minimum 8 GB, 16 GB Recommended</a:t>
            </a:r>
            <a:endParaRPr lang="en-US" sz="6700" dirty="0">
              <a:cs typeface="Arial" panose="020B0604020202020204" pitchFamily="34" charset="0"/>
            </a:endParaRPr>
          </a:p>
          <a:p>
            <a:pPr>
              <a:lnSpc>
                <a:spcPct val="150000"/>
              </a:lnSpc>
              <a:buFont typeface="Wingdings" panose="05000000000000000000" charset="0"/>
              <a:buChar char="ü"/>
            </a:pPr>
            <a:r>
              <a:rPr lang="en-US" sz="6700" dirty="0">
                <a:cs typeface="Arial" panose="020B0604020202020204" pitchFamily="34" charset="0"/>
              </a:rPr>
              <a:t>STORAGE: 256 GB SSD OR MORE</a:t>
            </a:r>
            <a:endParaRPr lang="en-US" sz="6700" dirty="0">
              <a:cs typeface="Arial" panose="020B0604020202020204" pitchFamily="34" charset="0"/>
            </a:endParaRPr>
          </a:p>
          <a:p>
            <a:pPr>
              <a:lnSpc>
                <a:spcPct val="150000"/>
              </a:lnSpc>
            </a:pPr>
            <a:r>
              <a:rPr lang="en-US" sz="6700" b="1" dirty="0">
                <a:cs typeface="Arial" panose="020B0604020202020204" pitchFamily="34" charset="0"/>
              </a:rPr>
              <a:t>Software Requirements</a:t>
            </a:r>
            <a:endParaRPr lang="en-US" sz="6700" b="1" dirty="0">
              <a:cs typeface="Arial" panose="020B0604020202020204" pitchFamily="34" charset="0"/>
            </a:endParaRPr>
          </a:p>
          <a:p>
            <a:pPr>
              <a:lnSpc>
                <a:spcPct val="150000"/>
              </a:lnSpc>
              <a:buFont typeface="Wingdings" panose="05000000000000000000" charset="0"/>
              <a:buChar char="ü"/>
            </a:pPr>
            <a:r>
              <a:rPr lang="en-US" sz="6700" dirty="0">
                <a:cs typeface="Arial" panose="020B0604020202020204" pitchFamily="34" charset="0"/>
              </a:rPr>
              <a:t>PYTHON 3.8: Training &amp; Backend Development</a:t>
            </a:r>
            <a:endParaRPr lang="en-US" sz="6700" dirty="0">
              <a:cs typeface="Arial" panose="020B0604020202020204" pitchFamily="34" charset="0"/>
            </a:endParaRPr>
          </a:p>
          <a:p>
            <a:pPr>
              <a:lnSpc>
                <a:spcPct val="150000"/>
              </a:lnSpc>
              <a:buFont typeface="Wingdings" panose="05000000000000000000" charset="0"/>
              <a:buChar char="ü"/>
            </a:pPr>
            <a:r>
              <a:rPr lang="en-US" sz="6700" dirty="0">
                <a:cs typeface="Arial" panose="020B0604020202020204" pitchFamily="34" charset="0"/>
              </a:rPr>
              <a:t>TENSORFLOW 2.X: Deep Leaning Library to train LSTM Model</a:t>
            </a:r>
            <a:endParaRPr lang="en-US" sz="6700" dirty="0">
              <a:cs typeface="Arial" panose="020B0604020202020204" pitchFamily="34" charset="0"/>
            </a:endParaRPr>
          </a:p>
          <a:p>
            <a:pPr>
              <a:lnSpc>
                <a:spcPct val="150000"/>
              </a:lnSpc>
              <a:buFont typeface="Wingdings" panose="05000000000000000000" charset="0"/>
              <a:buChar char="ü"/>
            </a:pPr>
            <a:r>
              <a:rPr lang="en-US" sz="6700" dirty="0">
                <a:cs typeface="Arial" panose="020B0604020202020204" pitchFamily="34" charset="0"/>
              </a:rPr>
              <a:t>Operating System: Windows, macOS, or Linux</a:t>
            </a:r>
            <a:endParaRPr lang="en-US" sz="6700" dirty="0">
              <a:cs typeface="Arial" panose="020B0604020202020204" pitchFamily="34" charset="0"/>
            </a:endParaRPr>
          </a:p>
          <a:p>
            <a:pPr>
              <a:lnSpc>
                <a:spcPct val="150000"/>
              </a:lnSpc>
              <a:buFont typeface="Wingdings" panose="05000000000000000000" charset="0"/>
              <a:buChar char="ü"/>
            </a:pPr>
            <a:r>
              <a:rPr lang="en-US" sz="6700" dirty="0">
                <a:cs typeface="Arial" panose="020B0604020202020204" pitchFamily="34" charset="0"/>
              </a:rPr>
              <a:t>FLASK: Lightweight Python Web Framework for creating Backend Api</a:t>
            </a:r>
            <a:endParaRPr lang="en-US" sz="6700" dirty="0">
              <a:cs typeface="Arial" panose="020B0604020202020204" pitchFamily="34" charset="0"/>
            </a:endParaRPr>
          </a:p>
          <a:p>
            <a:pPr>
              <a:lnSpc>
                <a:spcPct val="150000"/>
              </a:lnSpc>
              <a:buFont typeface="Wingdings" panose="05000000000000000000" charset="0"/>
              <a:buChar char="ü"/>
            </a:pPr>
            <a:r>
              <a:rPr lang="en-US" sz="6700" dirty="0">
                <a:cs typeface="Arial" panose="020B0604020202020204" pitchFamily="34" charset="0"/>
              </a:rPr>
              <a:t>JOBLIB: Saving and Loading the trained model and preprocessor pipeline</a:t>
            </a:r>
            <a:endParaRPr lang="en-US" sz="3000" dirty="0">
              <a:solidFill>
                <a:srgbClr val="292929"/>
              </a:solidFill>
              <a:cs typeface="Arial" panose="020B0604020202020204" pitchFamily="34" charset="0"/>
            </a:endParaRPr>
          </a:p>
          <a:p>
            <a:pPr lvl="1">
              <a:lnSpc>
                <a:spcPct val="150000"/>
              </a:lnSpc>
            </a:pPr>
            <a:endParaRPr lang="en-US" sz="2400" dirty="0">
              <a:latin typeface="Arial" panose="020B0604020202020204" pitchFamily="34" charset="0"/>
              <a:cs typeface="Arial" panose="020B0604020202020204" pitchFamily="34" charset="0"/>
            </a:endParaRPr>
          </a:p>
          <a:p>
            <a:pPr>
              <a:buNone/>
            </a:pPr>
            <a:endParaRPr lang="en-US" dirty="0"/>
          </a:p>
        </p:txBody>
      </p:sp>
      <p:sp>
        <p:nvSpPr>
          <p:cNvPr id="3" name="Footer Placeholder 2"/>
          <p:cNvSpPr>
            <a:spLocks noGrp="1"/>
          </p:cNvSpPr>
          <p:nvPr>
            <p:ph type="ftr" sz="quarter" idx="4294967295"/>
          </p:nvPr>
        </p:nvSpPr>
        <p:spPr>
          <a:xfrm>
            <a:off x="2895600" y="6492875"/>
            <a:ext cx="3429000" cy="365125"/>
          </a:xfrm>
        </p:spPr>
        <p:txBody>
          <a:bodyPr/>
          <a:lstStyle/>
          <a:p>
            <a:r>
              <a:rPr lang="en-US" dirty="0"/>
              <a:t>Department of Computer Science and Engineering</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854075"/>
          </a:xfrm>
        </p:spPr>
        <p:txBody>
          <a:bodyPr>
            <a:normAutofit/>
          </a:bodyPr>
          <a:lstStyle/>
          <a:p>
            <a:r>
              <a:rPr lang="en-US" sz="3600" b="1" dirty="0">
                <a:solidFill>
                  <a:srgbClr val="C00000"/>
                </a:solidFill>
                <a:cs typeface="Arial" panose="020B0604020202020204" pitchFamily="34" charset="0"/>
              </a:rPr>
              <a:t>User Interface Components</a:t>
            </a:r>
            <a:endParaRPr lang="en-IN" sz="3600" dirty="0"/>
          </a:p>
        </p:txBody>
      </p:sp>
      <p:sp>
        <p:nvSpPr>
          <p:cNvPr id="3" name="Content Placeholder 2"/>
          <p:cNvSpPr>
            <a:spLocks noGrp="1"/>
          </p:cNvSpPr>
          <p:nvPr>
            <p:ph idx="1"/>
          </p:nvPr>
        </p:nvSpPr>
        <p:spPr>
          <a:xfrm>
            <a:off x="381000" y="1252868"/>
            <a:ext cx="8458200" cy="6629400"/>
          </a:xfrm>
        </p:spPr>
        <p:txBody>
          <a:bodyPr>
            <a:normAutofit/>
          </a:bodyPr>
          <a:lstStyle/>
          <a:p>
            <a:pPr marL="342900" marR="0" lvl="0" indent="-342900" algn="just">
              <a:lnSpc>
                <a:spcPct val="150000"/>
              </a:lnSpc>
              <a:spcBef>
                <a:spcPts val="500"/>
              </a:spcBef>
              <a:spcAft>
                <a:spcPts val="500"/>
              </a:spcAft>
              <a:buFont typeface="Wingdings" panose="05000000000000000000" pitchFamily="2" charset="2"/>
              <a:buChar char=""/>
              <a:tabLst>
                <a:tab pos="266700" algn="l"/>
              </a:tabLst>
            </a:pPr>
            <a:r>
              <a:rPr lang="en-US" sz="1900" b="1" kern="0" dirty="0">
                <a:effectLst/>
                <a:latin typeface="Arial" panose="020B0604020202020204" pitchFamily="34" charset="0"/>
                <a:ea typeface="SimSun" panose="02010600030101010101" pitchFamily="2" charset="-122"/>
                <a:cs typeface="Arial" panose="020B0604020202020204" pitchFamily="34" charset="0"/>
              </a:rPr>
              <a:t>Input Form (index.html):</a:t>
            </a:r>
            <a:r>
              <a:rPr lang="en-US" sz="1900" kern="0" dirty="0">
                <a:effectLst/>
                <a:latin typeface="Arial" panose="020B0604020202020204" pitchFamily="34" charset="0"/>
                <a:ea typeface="SimSun" panose="02010600030101010101" pitchFamily="2" charset="-122"/>
                <a:cs typeface="Arial" panose="020B0604020202020204" pitchFamily="34" charset="0"/>
              </a:rPr>
              <a:t> A structured form for users to enter supply chain parameters such as product type, stock levels, lead time, and shipping costs.</a:t>
            </a:r>
            <a:endParaRPr lang="en-US" sz="1900" dirty="0">
              <a:effectLst/>
              <a:latin typeface="Arial" panose="020B0604020202020204" pitchFamily="34" charset="0"/>
              <a:ea typeface="SimSun" panose="02010600030101010101" pitchFamily="2" charset="-122"/>
              <a:cs typeface="Arial" panose="020B0604020202020204" pitchFamily="34" charset="0"/>
            </a:endParaRPr>
          </a:p>
          <a:p>
            <a:pPr marL="342900" marR="0" lvl="0" indent="-342900" algn="just">
              <a:lnSpc>
                <a:spcPct val="150000"/>
              </a:lnSpc>
              <a:spcBef>
                <a:spcPts val="500"/>
              </a:spcBef>
              <a:spcAft>
                <a:spcPts val="500"/>
              </a:spcAft>
              <a:buFont typeface="Wingdings" panose="05000000000000000000" pitchFamily="2" charset="2"/>
              <a:buChar char=""/>
              <a:tabLst>
                <a:tab pos="266700" algn="l"/>
              </a:tabLst>
            </a:pPr>
            <a:r>
              <a:rPr lang="en-US" sz="1900" b="1" kern="0" dirty="0">
                <a:effectLst/>
                <a:latin typeface="Arial" panose="020B0604020202020204" pitchFamily="34" charset="0"/>
                <a:ea typeface="SimSun" panose="02010600030101010101" pitchFamily="2" charset="-122"/>
                <a:cs typeface="Arial" panose="020B0604020202020204" pitchFamily="34" charset="0"/>
              </a:rPr>
              <a:t>Result Page (result.html):</a:t>
            </a:r>
            <a:r>
              <a:rPr lang="en-US" sz="1900" kern="0" dirty="0">
                <a:effectLst/>
                <a:latin typeface="Arial" panose="020B0604020202020204" pitchFamily="34" charset="0"/>
                <a:ea typeface="SimSun" panose="02010600030101010101" pitchFamily="2" charset="-122"/>
                <a:cs typeface="Arial" panose="020B0604020202020204" pitchFamily="34" charset="0"/>
              </a:rPr>
              <a:t> Displays model predictions, restocking recommendations, transportation mode, and estimated total cost in a user-friendly layout.</a:t>
            </a:r>
            <a:endParaRPr lang="en-US" sz="1900" dirty="0">
              <a:effectLst/>
              <a:latin typeface="Arial" panose="020B0604020202020204" pitchFamily="34" charset="0"/>
              <a:ea typeface="SimSun" panose="02010600030101010101" pitchFamily="2" charset="-122"/>
              <a:cs typeface="Arial" panose="020B0604020202020204" pitchFamily="34" charset="0"/>
            </a:endParaRPr>
          </a:p>
          <a:p>
            <a:pPr marL="342900" marR="0" lvl="0" indent="-342900" algn="just">
              <a:lnSpc>
                <a:spcPct val="150000"/>
              </a:lnSpc>
              <a:spcBef>
                <a:spcPts val="500"/>
              </a:spcBef>
              <a:spcAft>
                <a:spcPts val="500"/>
              </a:spcAft>
              <a:buFont typeface="Wingdings" panose="05000000000000000000" pitchFamily="2" charset="2"/>
              <a:buChar char=""/>
              <a:tabLst>
                <a:tab pos="266700" algn="l"/>
              </a:tabLst>
            </a:pPr>
            <a:r>
              <a:rPr lang="en-US" sz="1900" b="1" kern="0" dirty="0">
                <a:effectLst/>
                <a:latin typeface="Arial" panose="020B0604020202020204" pitchFamily="34" charset="0"/>
                <a:ea typeface="SimSun" panose="02010600030101010101" pitchFamily="2" charset="-122"/>
                <a:cs typeface="Arial" panose="020B0604020202020204" pitchFamily="34" charset="0"/>
              </a:rPr>
              <a:t>Static Assets (CSS/JS):</a:t>
            </a:r>
            <a:r>
              <a:rPr lang="en-US" sz="1900" kern="0" dirty="0">
                <a:effectLst/>
                <a:latin typeface="Arial" panose="020B0604020202020204" pitchFamily="34" charset="0"/>
                <a:ea typeface="SimSun" panose="02010600030101010101" pitchFamily="2" charset="-122"/>
                <a:cs typeface="Arial" panose="020B0604020202020204" pitchFamily="34" charset="0"/>
              </a:rPr>
              <a:t> Enhance the appearance and responsiveness of the application, improving usability and cross-device compatibility.</a:t>
            </a:r>
            <a:endParaRPr lang="en-US" sz="1900" dirty="0">
              <a:effectLst/>
              <a:latin typeface="Arial" panose="020B0604020202020204" pitchFamily="34" charset="0"/>
              <a:ea typeface="SimSun" panose="02010600030101010101" pitchFamily="2" charset="-122"/>
              <a:cs typeface="Arial" panose="020B0604020202020204" pitchFamily="34" charset="0"/>
            </a:endParaRPr>
          </a:p>
          <a:p>
            <a:pPr marL="342900" marR="0" lvl="0" indent="-342900" algn="just">
              <a:lnSpc>
                <a:spcPct val="150000"/>
              </a:lnSpc>
              <a:spcBef>
                <a:spcPts val="500"/>
              </a:spcBef>
              <a:spcAft>
                <a:spcPts val="500"/>
              </a:spcAft>
              <a:buFont typeface="Wingdings" panose="05000000000000000000" pitchFamily="2" charset="2"/>
              <a:buChar char=""/>
              <a:tabLst>
                <a:tab pos="266700" algn="l"/>
              </a:tabLst>
            </a:pPr>
            <a:r>
              <a:rPr lang="en-US" sz="1900" b="1" dirty="0">
                <a:effectLst/>
                <a:latin typeface="Arial" panose="020B0604020202020204" pitchFamily="34" charset="0"/>
                <a:ea typeface="SimSun" panose="02010600030101010101" pitchFamily="2" charset="-122"/>
                <a:cs typeface="Arial" panose="020B0604020202020204" pitchFamily="34" charset="0"/>
              </a:rPr>
              <a:t>Responsive Layout:</a:t>
            </a:r>
            <a:r>
              <a:rPr lang="en-US" sz="1900" kern="0" dirty="0">
                <a:effectLst/>
                <a:latin typeface="Arial" panose="020B0604020202020204" pitchFamily="34" charset="0"/>
                <a:ea typeface="SimSun" panose="02010600030101010101" pitchFamily="2" charset="-122"/>
                <a:cs typeface="Arial" panose="020B0604020202020204" pitchFamily="34" charset="0"/>
              </a:rPr>
              <a:t> The frontend layout is designed to adapt to multiple screen sizes for accessibility on desktops, tablets, and mobile devices.</a:t>
            </a:r>
            <a:endParaRPr lang="en-US" sz="1900" dirty="0">
              <a:effectLst/>
              <a:latin typeface="Arial" panose="020B0604020202020204" pitchFamily="34" charset="0"/>
              <a:ea typeface="SimSun" panose="02010600030101010101" pitchFamily="2" charset="-122"/>
              <a:cs typeface="Arial" panose="020B0604020202020204" pitchFamily="34" charset="0"/>
            </a:endParaRPr>
          </a:p>
          <a:p>
            <a:pPr marL="457200" lvl="1" indent="0">
              <a:lnSpc>
                <a:spcPct val="170000"/>
              </a:lnSpc>
              <a:buNone/>
            </a:pPr>
            <a:endParaRPr lang="en-US" dirty="0">
              <a:solidFill>
                <a:srgbClr val="292929"/>
              </a:solidFill>
              <a:cs typeface="Arial" panose="020B0604020202020204" pitchFamily="34" charset="0"/>
            </a:endParaRPr>
          </a:p>
          <a:p>
            <a:pPr lvl="1">
              <a:lnSpc>
                <a:spcPct val="170000"/>
              </a:lnSpc>
            </a:pPr>
            <a:endParaRPr lang="en-US" sz="2800" dirty="0">
              <a:solidFill>
                <a:srgbClr val="292929"/>
              </a:solidFill>
              <a:cs typeface="Arial" panose="020B0604020202020204" pitchFamily="34" charset="0"/>
            </a:endParaRPr>
          </a:p>
          <a:p>
            <a:pPr lvl="2">
              <a:lnSpc>
                <a:spcPct val="170000"/>
              </a:lnSpc>
            </a:pPr>
            <a:endParaRPr lang="en-US" sz="2800" dirty="0">
              <a:solidFill>
                <a:srgbClr val="292929"/>
              </a:solidFill>
              <a:cs typeface="Arial" panose="020B0604020202020204" pitchFamily="34" charset="0"/>
            </a:endParaRPr>
          </a:p>
          <a:p>
            <a:endParaRPr lang="en-IN" dirty="0"/>
          </a:p>
        </p:txBody>
      </p:sp>
      <p:sp>
        <p:nvSpPr>
          <p:cNvPr id="4" name="Date Placeholder 3"/>
          <p:cNvSpPr>
            <a:spLocks noGrp="1"/>
          </p:cNvSpPr>
          <p:nvPr>
            <p:ph type="dt" sz="half" idx="10"/>
          </p:nvPr>
        </p:nvSpPr>
        <p:spPr/>
        <p:txBody>
          <a:bodyPr/>
          <a:lstStyle/>
          <a:p>
            <a:fld id="{E2232292-ECE0-431B-8F66-CC00D08E802A}" type="datetime3">
              <a:rPr lang="en-US" smtClean="0"/>
            </a:fld>
            <a:endParaRPr lang="en-US" dirty="0"/>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
        <p:nvSpPr>
          <p:cNvPr id="7" name="Footer Placeholder 6"/>
          <p:cNvSpPr>
            <a:spLocks noGrp="1"/>
          </p:cNvSpPr>
          <p:nvPr>
            <p:ph type="ftr" sz="quarter" idx="4294967295"/>
          </p:nvPr>
        </p:nvSpPr>
        <p:spPr>
          <a:xfrm>
            <a:off x="2866360" y="6492875"/>
            <a:ext cx="3429000" cy="365125"/>
          </a:xfrm>
        </p:spPr>
        <p:txBody>
          <a:bodyPr/>
          <a:lstStyle/>
          <a:p>
            <a:r>
              <a:rPr lang="en-US" dirty="0"/>
              <a:t>Department of Computer Science and Engineering</a:t>
            </a: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085" y="228600"/>
            <a:ext cx="8258175" cy="913765"/>
          </a:xfrm>
        </p:spPr>
        <p:txBody>
          <a:bodyPr>
            <a:normAutofit/>
          </a:bodyPr>
          <a:lstStyle/>
          <a:p>
            <a:r>
              <a:rPr lang="en-US" sz="3600" b="1" dirty="0">
                <a:solidFill>
                  <a:srgbClr val="C00000"/>
                </a:solidFill>
                <a:cs typeface="Arial" panose="020B0604020202020204" pitchFamily="34" charset="0"/>
              </a:rPr>
              <a:t>Backend &amp; Processing Components</a:t>
            </a:r>
            <a:endParaRPr lang="en-US" sz="3600" dirty="0">
              <a:solidFill>
                <a:srgbClr val="FF0000"/>
              </a:solidFill>
            </a:endParaRPr>
          </a:p>
        </p:txBody>
      </p:sp>
      <p:sp>
        <p:nvSpPr>
          <p:cNvPr id="3" name="Content Placeholder 2"/>
          <p:cNvSpPr>
            <a:spLocks noGrp="1"/>
          </p:cNvSpPr>
          <p:nvPr>
            <p:ph idx="1"/>
          </p:nvPr>
        </p:nvSpPr>
        <p:spPr>
          <a:xfrm>
            <a:off x="457200" y="1498031"/>
            <a:ext cx="8229600" cy="4858319"/>
          </a:xfrm>
        </p:spPr>
        <p:txBody>
          <a:bodyPr>
            <a:noAutofit/>
          </a:bodyPr>
          <a:lstStyle/>
          <a:p>
            <a:pPr marL="342900" marR="0" lvl="0" indent="-342900" algn="just">
              <a:lnSpc>
                <a:spcPct val="150000"/>
              </a:lnSpc>
              <a:spcBef>
                <a:spcPts val="500"/>
              </a:spcBef>
              <a:spcAft>
                <a:spcPts val="500"/>
              </a:spcAft>
              <a:buFont typeface="Wingdings" panose="05000000000000000000" pitchFamily="2" charset="2"/>
              <a:buChar char=""/>
              <a:tabLst>
                <a:tab pos="266700" algn="l"/>
              </a:tabLst>
            </a:pPr>
            <a:r>
              <a:rPr lang="en-US" sz="1900" b="1" kern="0" dirty="0">
                <a:effectLst/>
                <a:latin typeface="Arial" panose="020B0604020202020204" pitchFamily="34" charset="0"/>
                <a:ea typeface="SimSun" panose="02010600030101010101" pitchFamily="2" charset="-122"/>
                <a:cs typeface="Arial" panose="020B0604020202020204" pitchFamily="34" charset="0"/>
              </a:rPr>
              <a:t>app.py:</a:t>
            </a:r>
            <a:r>
              <a:rPr lang="en-US" sz="1900" kern="0" dirty="0">
                <a:effectLst/>
                <a:latin typeface="Arial" panose="020B0604020202020204" pitchFamily="34" charset="0"/>
                <a:ea typeface="SimSun" panose="02010600030101010101" pitchFamily="2" charset="-122"/>
                <a:cs typeface="Arial" panose="020B0604020202020204" pitchFamily="34" charset="0"/>
              </a:rPr>
              <a:t> Acts as the main controller, handling routing (/, /predict, /result) and coordinating between frontend, preprocessor, and model.</a:t>
            </a:r>
            <a:endParaRPr lang="en-US" sz="1900" dirty="0">
              <a:effectLst/>
              <a:latin typeface="Arial" panose="020B0604020202020204" pitchFamily="34" charset="0"/>
              <a:ea typeface="SimSun" panose="02010600030101010101" pitchFamily="2" charset="-122"/>
              <a:cs typeface="Arial" panose="020B0604020202020204" pitchFamily="34" charset="0"/>
            </a:endParaRPr>
          </a:p>
          <a:p>
            <a:pPr marL="342900" marR="0" lvl="0" indent="-342900" algn="just">
              <a:lnSpc>
                <a:spcPct val="150000"/>
              </a:lnSpc>
              <a:spcBef>
                <a:spcPts val="500"/>
              </a:spcBef>
              <a:spcAft>
                <a:spcPts val="500"/>
              </a:spcAft>
              <a:buFont typeface="Wingdings" panose="05000000000000000000" pitchFamily="2" charset="2"/>
              <a:buChar char=""/>
              <a:tabLst>
                <a:tab pos="266700" algn="l"/>
              </a:tabLst>
            </a:pPr>
            <a:r>
              <a:rPr lang="en-US" sz="1900" b="1" kern="0" dirty="0">
                <a:effectLst/>
                <a:latin typeface="Arial" panose="020B0604020202020204" pitchFamily="34" charset="0"/>
                <a:ea typeface="SimSun" panose="02010600030101010101" pitchFamily="2" charset="-122"/>
                <a:cs typeface="Arial" panose="020B0604020202020204" pitchFamily="34" charset="0"/>
              </a:rPr>
              <a:t>Prediction Engine</a:t>
            </a:r>
            <a:r>
              <a:rPr lang="en-US" sz="1900" kern="0" dirty="0">
                <a:effectLst/>
                <a:latin typeface="Arial" panose="020B0604020202020204" pitchFamily="34" charset="0"/>
                <a:ea typeface="SimSun" panose="02010600030101010101" pitchFamily="2" charset="-122"/>
                <a:cs typeface="Arial" panose="020B0604020202020204" pitchFamily="34" charset="0"/>
              </a:rPr>
              <a:t>: Loads the trained LSTM model (</a:t>
            </a:r>
            <a:r>
              <a:rPr lang="en-US" sz="1900" kern="0" dirty="0" err="1">
                <a:effectLst/>
                <a:latin typeface="Arial" panose="020B0604020202020204" pitchFamily="34" charset="0"/>
                <a:ea typeface="SimSun" panose="02010600030101010101" pitchFamily="2" charset="-122"/>
                <a:cs typeface="Arial" panose="020B0604020202020204" pitchFamily="34" charset="0"/>
              </a:rPr>
              <a:t>supply_chain_lstm_model.keras</a:t>
            </a:r>
            <a:r>
              <a:rPr lang="en-US" sz="1900" kern="0" dirty="0">
                <a:effectLst/>
                <a:latin typeface="Arial" panose="020B0604020202020204" pitchFamily="34" charset="0"/>
                <a:ea typeface="SimSun" panose="02010600030101010101" pitchFamily="2" charset="-122"/>
                <a:cs typeface="Arial" panose="020B0604020202020204" pitchFamily="34" charset="0"/>
              </a:rPr>
              <a:t>) to generate demand forecasts based on preprocessed inputs.</a:t>
            </a:r>
            <a:endParaRPr lang="en-US" sz="1900" dirty="0">
              <a:effectLst/>
              <a:latin typeface="Arial" panose="020B0604020202020204" pitchFamily="34" charset="0"/>
              <a:ea typeface="SimSun" panose="02010600030101010101" pitchFamily="2" charset="-122"/>
              <a:cs typeface="Arial" panose="020B0604020202020204" pitchFamily="34" charset="0"/>
            </a:endParaRPr>
          </a:p>
          <a:p>
            <a:pPr marL="342900" marR="0" lvl="0" indent="-342900" algn="just">
              <a:lnSpc>
                <a:spcPct val="150000"/>
              </a:lnSpc>
              <a:spcBef>
                <a:spcPts val="500"/>
              </a:spcBef>
              <a:spcAft>
                <a:spcPts val="500"/>
              </a:spcAft>
              <a:buFont typeface="Wingdings" panose="05000000000000000000" pitchFamily="2" charset="2"/>
              <a:buChar char=""/>
              <a:tabLst>
                <a:tab pos="266700" algn="l"/>
              </a:tabLst>
            </a:pPr>
            <a:r>
              <a:rPr lang="en-US" sz="1900" b="1" kern="0" dirty="0">
                <a:effectLst/>
                <a:latin typeface="Arial" panose="020B0604020202020204" pitchFamily="34" charset="0"/>
                <a:ea typeface="SimSun" panose="02010600030101010101" pitchFamily="2" charset="-122"/>
                <a:cs typeface="Arial" panose="020B0604020202020204" pitchFamily="34" charset="0"/>
              </a:rPr>
              <a:t>Preprocessing Module:</a:t>
            </a:r>
            <a:r>
              <a:rPr lang="en-US" sz="1900" kern="0" dirty="0">
                <a:effectLst/>
                <a:latin typeface="Arial" panose="020B0604020202020204" pitchFamily="34" charset="0"/>
                <a:ea typeface="SimSun" panose="02010600030101010101" pitchFamily="2" charset="-122"/>
                <a:cs typeface="Arial" panose="020B0604020202020204" pitchFamily="34" charset="0"/>
              </a:rPr>
              <a:t> Loads the serialized transformer (</a:t>
            </a:r>
            <a:r>
              <a:rPr lang="en-US" sz="1900" kern="0" dirty="0" err="1">
                <a:effectLst/>
                <a:latin typeface="Arial" panose="020B0604020202020204" pitchFamily="34" charset="0"/>
                <a:ea typeface="SimSun" panose="02010600030101010101" pitchFamily="2" charset="-122"/>
                <a:cs typeface="Arial" panose="020B0604020202020204" pitchFamily="34" charset="0"/>
              </a:rPr>
              <a:t>preprocessor.pkl</a:t>
            </a:r>
            <a:r>
              <a:rPr lang="en-US" sz="1900" kern="0" dirty="0">
                <a:effectLst/>
                <a:latin typeface="Arial" panose="020B0604020202020204" pitchFamily="34" charset="0"/>
                <a:ea typeface="SimSun" panose="02010600030101010101" pitchFamily="2" charset="-122"/>
                <a:cs typeface="Arial" panose="020B0604020202020204" pitchFamily="34" charset="0"/>
              </a:rPr>
              <a:t>) and applies scaling and encoding to match model input format.</a:t>
            </a:r>
            <a:endParaRPr lang="en-US" sz="1900" dirty="0">
              <a:effectLst/>
              <a:latin typeface="Arial" panose="020B0604020202020204" pitchFamily="34" charset="0"/>
              <a:ea typeface="SimSun" panose="02010600030101010101" pitchFamily="2" charset="-122"/>
              <a:cs typeface="Arial" panose="020B0604020202020204" pitchFamily="34" charset="0"/>
            </a:endParaRPr>
          </a:p>
          <a:p>
            <a:pPr marL="0" indent="0">
              <a:buNone/>
            </a:pPr>
            <a:endParaRPr lang="en-US" sz="1800" dirty="0">
              <a:solidFill>
                <a:srgbClr val="292929"/>
              </a:solidFill>
              <a:cs typeface="Arial" panose="020B0604020202020204" pitchFamily="34" charset="0"/>
            </a:endParaRPr>
          </a:p>
        </p:txBody>
      </p:sp>
      <p:sp>
        <p:nvSpPr>
          <p:cNvPr id="4" name="Date Placeholder 3"/>
          <p:cNvSpPr>
            <a:spLocks noGrp="1"/>
          </p:cNvSpPr>
          <p:nvPr>
            <p:ph type="dt" sz="half" idx="10"/>
          </p:nvPr>
        </p:nvSpPr>
        <p:spPr/>
        <p:txBody>
          <a:bodyPr/>
          <a:lstStyle/>
          <a:p>
            <a:fld id="{27FEC64D-F80B-464F-89C3-2C0C7C294EBF}" type="datetime3">
              <a:rPr lang="en-US" smtClean="0"/>
            </a:fld>
            <a:endParaRPr lang="en-US"/>
          </a:p>
        </p:txBody>
      </p:sp>
      <p:sp>
        <p:nvSpPr>
          <p:cNvPr id="5" name="Slide Number Placeholder 4"/>
          <p:cNvSpPr>
            <a:spLocks noGrp="1"/>
          </p:cNvSpPr>
          <p:nvPr>
            <p:ph type="sldNum" sz="quarter" idx="12"/>
          </p:nvPr>
        </p:nvSpPr>
        <p:spPr/>
        <p:txBody>
          <a:bodyPr/>
          <a:lstStyle/>
          <a:p>
            <a:fld id="{7B28076C-CE04-4A00-BFAA-A90EA8355859}" type="slidenum">
              <a:rPr lang="en-US" smtClean="0"/>
            </a:fld>
            <a:endParaRPr lang="en-US"/>
          </a:p>
        </p:txBody>
      </p:sp>
      <p:sp>
        <p:nvSpPr>
          <p:cNvPr id="6" name="Footer Placeholder 5"/>
          <p:cNvSpPr>
            <a:spLocks noGrp="1"/>
          </p:cNvSpPr>
          <p:nvPr>
            <p:ph type="ftr" sz="quarter" idx="4294967295"/>
          </p:nvPr>
        </p:nvSpPr>
        <p:spPr/>
        <p:txBody>
          <a:bodyPr/>
          <a:lstStyle/>
          <a:p>
            <a:r>
              <a:rPr lang="en-US"/>
              <a:t>Department of Computer Science and Engineering</a:t>
            </a:r>
            <a:endParaRPr lang="en-US" b="1" dirty="0"/>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8448</Words>
  <Application>WPS Slides</Application>
  <PresentationFormat>On-screen Show (4:3)</PresentationFormat>
  <Paragraphs>236</Paragraphs>
  <Slides>17</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Arial</vt:lpstr>
      <vt:lpstr>SimSun</vt:lpstr>
      <vt:lpstr>Wingdings</vt:lpstr>
      <vt:lpstr>Times New Roman</vt:lpstr>
      <vt:lpstr>Wingdings</vt:lpstr>
      <vt:lpstr>Calibri</vt:lpstr>
      <vt:lpstr>Microsoft YaHei</vt:lpstr>
      <vt:lpstr>Arial Unicode MS</vt:lpstr>
      <vt:lpstr>Custom Design</vt:lpstr>
      <vt:lpstr>PowerPoint 演示文稿</vt:lpstr>
      <vt:lpstr>                PRESENTATION OUTLINE</vt:lpstr>
      <vt:lpstr>COURSE CERTIFICATE</vt:lpstr>
      <vt:lpstr>ABSTRACT</vt:lpstr>
      <vt:lpstr>                           OBJECTIVES</vt:lpstr>
      <vt:lpstr>                  SYSTEM ARCHITECTURE</vt:lpstr>
      <vt:lpstr>HARDWARE AND SOFTWARE REQUIREMENTS</vt:lpstr>
      <vt:lpstr>User Interface Components</vt:lpstr>
      <vt:lpstr>Backend &amp; Processing Components</vt:lpstr>
      <vt:lpstr>AI Model Component </vt:lpstr>
      <vt:lpstr>Data Flow and Ingestion Layer</vt:lpstr>
      <vt:lpstr>Deployment and Environment Components</vt:lpstr>
      <vt:lpstr>Monitoring and Feedback Loop</vt:lpstr>
      <vt:lpstr>               RESULTS AND DISCUSSION</vt:lpstr>
      <vt:lpstr>                   RESULTS SNAPSHOTS</vt:lpstr>
      <vt:lpstr>REFERENCES</vt:lpstr>
      <vt:lpstr>AI SUPPLY CHAIN MANAGEMENT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R.Sathya Bama</dc:creator>
  <cp:lastModifiedBy>sanju</cp:lastModifiedBy>
  <cp:revision>154</cp:revision>
  <dcterms:created xsi:type="dcterms:W3CDTF">2019-11-06T07:48:00Z</dcterms:created>
  <dcterms:modified xsi:type="dcterms:W3CDTF">2025-04-13T17:01:56Z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2CB7A1BE07F64AC4B48A495B6BC57A83_13</vt:lpwstr>
  </property>
  <property fmtid="{D5CDD505-2E9C-101B-9397-08002B2CF9AE}" pid="3" name="KSOProductBuildVer">
    <vt:lpwstr>1033-12.2.0.20782</vt:lpwstr>
  </property>
</Properties>
</file>