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301" r:id="rId4"/>
    <p:sldId id="304" r:id="rId5"/>
    <p:sldId id="305" r:id="rId6"/>
    <p:sldId id="306" r:id="rId7"/>
    <p:sldId id="317" r:id="rId8"/>
    <p:sldId id="308" r:id="rId9"/>
    <p:sldId id="307" r:id="rId10"/>
    <p:sldId id="309" r:id="rId11"/>
    <p:sldId id="310" r:id="rId12"/>
    <p:sldId id="312" r:id="rId13"/>
    <p:sldId id="314" r:id="rId14"/>
    <p:sldId id="318" r:id="rId15"/>
    <p:sldId id="315" r:id="rId16"/>
    <p:sldId id="316" r:id="rId17"/>
    <p:sldId id="319" r:id="rId18"/>
    <p:sldId id="311" r:id="rId19"/>
    <p:sldId id="313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413254"/>
    <a:srgbClr val="3333CC"/>
    <a:srgbClr val="99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4" autoAdjust="0"/>
  </p:normalViewPr>
  <p:slideViewPr>
    <p:cSldViewPr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2A210-9B8F-4354-B955-178DD08357B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762E-1F5E-4BBE-BCF1-02D2472A2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0F99-B325-423F-8085-647B789A77C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278F-5BBA-4537-B5DF-0FA8F62EC5A2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850-2991-4D89-B68C-C2BC6FD09E3C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87C-653D-438B-948C-D975C0FE391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4FF-0D19-46AA-924C-1DA0971759B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F1A1-21CC-44F8-ADD6-92B602C8075E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4B7D-D750-4E8B-B65D-AB77EBBB3048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7EA3-E251-4C6A-8499-668909656711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FF7-8F19-431A-B340-BA9AB207318B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E8F7-DACD-464E-811F-E096FE080DBA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D43-92F4-4BF6-ADE8-257145690176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Noriko Tomuro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CD35-1DE4-414C-A6A5-80CE0E65CD9C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Noriko Tomuro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0067-EE54-4224-8321-1B4821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wustl.edu/jeffheaton/t81-558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5_class_reg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ctivations/#available-activ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osses/#available-loss-functions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regularizers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api_docs/python/tf" TargetMode="External"/><Relationship Id="rId4" Type="http://schemas.openxmlformats.org/officeDocument/2006/relationships/hyperlink" Target="https://www.tensorflow.org/install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ua_(programming_language" TargetMode="External"/><Relationship Id="rId13" Type="http://schemas.openxmlformats.org/officeDocument/2006/relationships/hyperlink" Target="http://www.h2o.ai/" TargetMode="External"/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://torch.ch/" TargetMode="External"/><Relationship Id="rId12" Type="http://schemas.openxmlformats.org/officeDocument/2006/relationships/hyperlink" Target="https://github.com/Microsoft/CNTK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11" Type="http://schemas.openxmlformats.org/officeDocument/2006/relationships/hyperlink" Target="http://deeplearning4j.org/" TargetMode="External"/><Relationship Id="rId5" Type="http://schemas.openxmlformats.org/officeDocument/2006/relationships/hyperlink" Target="http://deeplearning.net/software/theano/" TargetMode="External"/><Relationship Id="rId10" Type="http://schemas.openxmlformats.org/officeDocument/2006/relationships/hyperlink" Target="http://www.baidu.com/" TargetMode="External"/><Relationship Id="rId4" Type="http://schemas.openxmlformats.org/officeDocument/2006/relationships/hyperlink" Target="https://mxnet.incubator.apache.org/" TargetMode="External"/><Relationship Id="rId9" Type="http://schemas.openxmlformats.org/officeDocument/2006/relationships/hyperlink" Target="https://github.com/baidu/Padd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nsorflow.org/tuto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/blob/master/t81_558_class03_tensor_flow.ipynb" TargetMode="External"/><Relationship Id="rId2" Type="http://schemas.openxmlformats.org/officeDocument/2006/relationships/hyperlink" Target="https://sites.wustl.edu/jeffheat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3333CC"/>
                </a:solidFill>
              </a:rPr>
              <a:t>CSC 578</a:t>
            </a:r>
            <a:br>
              <a:rPr lang="en-US" altLang="en-US" sz="3600" b="1" dirty="0">
                <a:solidFill>
                  <a:srgbClr val="3333CC"/>
                </a:solidFill>
              </a:rPr>
            </a:br>
            <a:r>
              <a:rPr lang="en-US" altLang="en-US" sz="3600" b="1" dirty="0">
                <a:solidFill>
                  <a:srgbClr val="3333CC"/>
                </a:solidFill>
              </a:rPr>
              <a:t>Neural Networks and Deep Learning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5. TensorFlow and </a:t>
            </a:r>
            <a:r>
              <a:rPr lang="en-US" altLang="en-US" b="1" dirty="0" err="1">
                <a:solidFill>
                  <a:schemeClr val="tx1"/>
                </a:solidFill>
              </a:rPr>
              <a:t>Keras</a:t>
            </a:r>
            <a:endParaRPr lang="en-US" altLang="en-US" b="1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(Some examples adapted from </a:t>
            </a:r>
            <a:r>
              <a:rPr lang="en-US" altLang="en-US" sz="1800" dirty="0">
                <a:solidFill>
                  <a:schemeClr val="tx1"/>
                </a:solidFill>
                <a:hlinkClick r:id="rId2"/>
              </a:rPr>
              <a:t>Jeff Heaton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hlinkClick r:id="rId3"/>
              </a:rPr>
              <a:t>T81-558: Applications of Deep Neural Networks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95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6 TensorFlow for Regression: MPG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81001" y="990600"/>
            <a:ext cx="830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of regressing using the </a:t>
            </a:r>
            <a:r>
              <a:rPr lang="en-US" sz="2000" b="1" dirty="0"/>
              <a:t>MPG</a:t>
            </a:r>
            <a:r>
              <a:rPr lang="en-US" sz="2000" dirty="0"/>
              <a:t> dataset [</a:t>
            </a:r>
            <a:r>
              <a:rPr lang="en-US" sz="2000" dirty="0">
                <a:hlinkClick r:id="rId3"/>
              </a:rPr>
              <a:t>code link</a:t>
            </a:r>
            <a:r>
              <a:rPr lang="en-US" sz="2000" dirty="0"/>
              <a:t>].  Notice: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activation function at the output layer is none.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loss function is MSE.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5CEFE-C658-426C-B1FD-DD11DA7EB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2" t="32867" r="39922" b="15053"/>
          <a:stretch/>
        </p:blipFill>
        <p:spPr bwMode="auto">
          <a:xfrm>
            <a:off x="990600" y="2133600"/>
            <a:ext cx="6915150" cy="3940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356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5C88D-F0DA-457E-9C37-322F7C197EF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09600"/>
            <a:ext cx="8111293" cy="5410200"/>
            <a:chOff x="3579812" y="3096260"/>
            <a:chExt cx="3228340" cy="21024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714D2B-383B-44D1-BCA8-573F53809DC7}"/>
                </a:ext>
              </a:extLst>
            </p:cNvPr>
            <p:cNvPicPr/>
            <p:nvPr/>
          </p:nvPicPr>
          <p:blipFill rotWithShape="1">
            <a:blip r:embed="rId3"/>
            <a:srcRect l="9544" t="38036" r="57059" b="40726"/>
            <a:stretch/>
          </p:blipFill>
          <p:spPr bwMode="auto">
            <a:xfrm>
              <a:off x="3579812" y="3096260"/>
              <a:ext cx="1984375" cy="6654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929B44-BF10-4319-9FC6-40EABCC5C4D5}"/>
                </a:ext>
              </a:extLst>
            </p:cNvPr>
            <p:cNvPicPr/>
            <p:nvPr/>
          </p:nvPicPr>
          <p:blipFill rotWithShape="1">
            <a:blip r:embed="rId4"/>
            <a:srcRect l="9544" t="38590" r="36124" b="17091"/>
            <a:stretch/>
          </p:blipFill>
          <p:spPr bwMode="auto">
            <a:xfrm>
              <a:off x="3579812" y="3810000"/>
              <a:ext cx="3228340" cy="13887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88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7DD07-1583-486B-A719-8BDB4D4FEA2A}"/>
              </a:ext>
            </a:extLst>
          </p:cNvPr>
          <p:cNvSpPr txBox="1"/>
          <p:nvPr/>
        </p:nvSpPr>
        <p:spPr>
          <a:xfrm>
            <a:off x="685800" y="609600"/>
            <a:ext cx="784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visualization of classification and regression [</a:t>
            </a:r>
            <a:r>
              <a:rPr lang="en-US" sz="2400" dirty="0">
                <a:hlinkClick r:id="rId3"/>
              </a:rPr>
              <a:t>code link</a:t>
            </a:r>
            <a:r>
              <a:rPr lang="en-US" sz="2400" dirty="0"/>
              <a:t>]: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EC711A-4155-4A4B-A594-6F81DA5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5796"/>
              </p:ext>
            </p:extLst>
          </p:nvPr>
        </p:nvGraphicFramePr>
        <p:xfrm>
          <a:off x="762000" y="1143000"/>
          <a:ext cx="78486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48111777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483278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Confusion matrix (for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Lift chart (for Regression)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81837"/>
                  </a:ext>
                </a:extLst>
              </a:tr>
              <a:tr h="426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000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4CB5E68-805B-44C6-A10D-A988F1C69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70" t="34713" r="58131" b="6371"/>
          <a:stretch/>
        </p:blipFill>
        <p:spPr bwMode="auto">
          <a:xfrm>
            <a:off x="1066800" y="1693035"/>
            <a:ext cx="3276600" cy="3945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CEEAD-CEC1-482E-9CA5-FB23524F2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56" t="34897" r="54625" b="21521"/>
          <a:stretch/>
        </p:blipFill>
        <p:spPr bwMode="auto">
          <a:xfrm>
            <a:off x="4724399" y="1687136"/>
            <a:ext cx="3810001" cy="3037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09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(1) Activation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https://keras.io/activations/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768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Activation functions (for neurons) are applied on a </a:t>
            </a:r>
            <a:r>
              <a:rPr lang="en-US" sz="2400" b="1" dirty="0"/>
              <a:t>per-layer basis</a:t>
            </a:r>
            <a:r>
              <a:rPr lang="en-US" sz="2400" dirty="0"/>
              <a:t>. </a:t>
            </a:r>
          </a:p>
          <a:p>
            <a:r>
              <a:rPr lang="en-US" sz="2400" dirty="0"/>
              <a:t>Available options in </a:t>
            </a:r>
            <a:r>
              <a:rPr lang="en-US" sz="2400" dirty="0" err="1">
                <a:hlinkClick r:id="rId2"/>
              </a:rPr>
              <a:t>Keras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 err="1"/>
              <a:t>softmax</a:t>
            </a:r>
            <a:r>
              <a:rPr lang="en-US" sz="20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elu</a:t>
            </a:r>
            <a:r>
              <a:rPr lang="en-US" sz="2000" dirty="0"/>
              <a:t>’ – The exponential linear activation: x if x &gt; 0 and alpha * (exp(x)-1) if x &lt; 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selu</a:t>
            </a:r>
            <a:r>
              <a:rPr lang="en-US" sz="2000" dirty="0"/>
              <a:t>’ --  The scaled exponential unit activation: scale * </a:t>
            </a:r>
            <a:r>
              <a:rPr lang="en-US" sz="2000" dirty="0" err="1"/>
              <a:t>elu</a:t>
            </a:r>
            <a:r>
              <a:rPr lang="en-US" sz="2000" dirty="0"/>
              <a:t>(x, alpha).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softplus</a:t>
            </a:r>
            <a:r>
              <a:rPr lang="en-US" sz="2000" dirty="0"/>
              <a:t>’ -- The </a:t>
            </a:r>
            <a:r>
              <a:rPr lang="en-US" sz="2000" dirty="0" err="1"/>
              <a:t>softplus</a:t>
            </a:r>
            <a:r>
              <a:rPr lang="en-US" sz="2000" dirty="0"/>
              <a:t> activation: log(exp(x) + 1).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softsign</a:t>
            </a:r>
            <a:r>
              <a:rPr lang="en-US" sz="2000" dirty="0"/>
              <a:t>’ -- The </a:t>
            </a:r>
            <a:r>
              <a:rPr lang="en-US" sz="2000" dirty="0" err="1"/>
              <a:t>softplus</a:t>
            </a:r>
            <a:r>
              <a:rPr lang="en-US" sz="2000" dirty="0"/>
              <a:t> activation: x / (abs(x) + 1).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 err="1"/>
              <a:t>relu</a:t>
            </a:r>
            <a:r>
              <a:rPr lang="en-US" sz="2000" dirty="0"/>
              <a:t>’ -- The (leaky) rectified linear unit activation: x if x &gt; 0, alpha * x if x &lt; 0. If </a:t>
            </a:r>
            <a:r>
              <a:rPr lang="en-US" sz="2000" dirty="0" err="1"/>
              <a:t>max_value</a:t>
            </a:r>
            <a:r>
              <a:rPr lang="en-US" sz="2000" dirty="0"/>
              <a:t> is defined, the result is truncated to this value.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b="1" dirty="0"/>
              <a:t>tanh</a:t>
            </a:r>
            <a:r>
              <a:rPr lang="en-US" sz="2000" dirty="0"/>
              <a:t>’ -- Hyperbolic tangent activation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‘sigmoid’ – Sigmoid activation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</a:t>
            </a:r>
            <a:r>
              <a:rPr lang="en-US" sz="2000" dirty="0" err="1"/>
              <a:t>hardsigmoid</a:t>
            </a:r>
            <a:r>
              <a:rPr lang="en-US" sz="20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‘linear’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05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3EC1AB-9D66-4DB6-9DD4-0F554F9B9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2" t="40478" r="17721" b="11888"/>
          <a:stretch/>
        </p:blipFill>
        <p:spPr bwMode="auto">
          <a:xfrm>
            <a:off x="1480193" y="533400"/>
            <a:ext cx="6139807" cy="53340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7C59E31-DA50-4E15-A200-9ADAE1D8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07CD801-12DB-4FDA-8CF9-8D6400F9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(2) Loss function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5638800"/>
          </a:xfrm>
        </p:spPr>
        <p:txBody>
          <a:bodyPr>
            <a:normAutofit/>
          </a:bodyPr>
          <a:lstStyle/>
          <a:p>
            <a:r>
              <a:rPr lang="en-US" sz="2400" dirty="0"/>
              <a:t>An optimizer is one of the two arguments required for </a:t>
            </a:r>
            <a:r>
              <a:rPr lang="en-US" sz="2400" b="1" dirty="0"/>
              <a:t>compiling</a:t>
            </a:r>
            <a:r>
              <a:rPr lang="en-US" sz="2400" dirty="0"/>
              <a:t> a </a:t>
            </a:r>
            <a:r>
              <a:rPr lang="en-US" sz="2400" dirty="0" err="1"/>
              <a:t>Keras</a:t>
            </a:r>
            <a:r>
              <a:rPr lang="en-US" sz="2400" dirty="0"/>
              <a:t> model: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Available options for cost/loss functions in </a:t>
            </a:r>
            <a:r>
              <a:rPr lang="en-US" sz="2400" dirty="0" err="1">
                <a:hlinkClick r:id="rId3"/>
              </a:rPr>
              <a:t>Keras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mean_squared_error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mean_absolute_error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mean_absolute_percentate_error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mean_squared_logarithmic_error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squared_hinge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hinge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categorical_hinge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2F1B3-BFCC-4348-B95E-D4AE7419B67C}"/>
              </a:ext>
            </a:extLst>
          </p:cNvPr>
          <p:cNvSpPr txBox="1">
            <a:spLocks/>
          </p:cNvSpPr>
          <p:nvPr/>
        </p:nvSpPr>
        <p:spPr>
          <a:xfrm>
            <a:off x="4419600" y="35814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logcosh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categorical_crossentropy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sparse_categorical_crossentropy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err="1"/>
              <a:t>binary_crossentropy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kullback_leibler_divergence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poisson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cosine_proximity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44EBF-8274-49D1-BE20-07714179F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30" t="38595" r="34850" b="43958"/>
          <a:stretch/>
        </p:blipFill>
        <p:spPr bwMode="auto">
          <a:xfrm>
            <a:off x="1358791" y="1828800"/>
            <a:ext cx="5651609" cy="1423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758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(3) Optimizer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dirty="0">
                <a:hlinkClick r:id="rId2"/>
              </a:rPr>
              <a:t>optimizer</a:t>
            </a:r>
            <a:r>
              <a:rPr lang="en-US" sz="2400" dirty="0"/>
              <a:t> is one of the two arguments required for </a:t>
            </a:r>
            <a:r>
              <a:rPr lang="en-US" sz="2400" b="1" dirty="0"/>
              <a:t>compiling</a:t>
            </a:r>
            <a:r>
              <a:rPr lang="en-US" sz="2400" dirty="0"/>
              <a:t> a </a:t>
            </a:r>
            <a:r>
              <a:rPr lang="en-US" sz="2400" dirty="0" err="1"/>
              <a:t>Keras</a:t>
            </a:r>
            <a:r>
              <a:rPr lang="en-US" sz="2400" dirty="0"/>
              <a:t>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Several optimizers are available, including SGD and </a:t>
            </a:r>
            <a:r>
              <a:rPr lang="en-US" sz="2400" b="1" dirty="0"/>
              <a:t>adam (default)</a:t>
            </a:r>
            <a:r>
              <a:rPr lang="en-US" sz="2400" dirty="0"/>
              <a:t>.</a:t>
            </a:r>
          </a:p>
          <a:p>
            <a:r>
              <a:rPr lang="en-US" sz="2400" dirty="0"/>
              <a:t>See the </a:t>
            </a:r>
            <a:r>
              <a:rPr lang="en-US" sz="2400" dirty="0">
                <a:hlinkClick r:id="rId2"/>
              </a:rPr>
              <a:t>documentation</a:t>
            </a:r>
            <a:r>
              <a:rPr lang="en-US" sz="2400" dirty="0"/>
              <a:t> for the various option parameters of each function.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35106-B802-452F-9211-37CD5525B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9" t="27460" r="29881" b="30222"/>
          <a:stretch/>
        </p:blipFill>
        <p:spPr bwMode="auto">
          <a:xfrm>
            <a:off x="1653319" y="1676400"/>
            <a:ext cx="5814281" cy="3133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1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(4) </a:t>
            </a:r>
            <a:r>
              <a:rPr lang="en-US" sz="3200" b="1" dirty="0" err="1">
                <a:solidFill>
                  <a:srgbClr val="7030A0"/>
                </a:solidFill>
              </a:rPr>
              <a:t>Regularizer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C36EDA-D938-4F27-92B8-E33EC1B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2500"/>
            <a:ext cx="8458200" cy="5410200"/>
          </a:xfrm>
        </p:spPr>
        <p:txBody>
          <a:bodyPr>
            <a:normAutofit/>
          </a:bodyPr>
          <a:lstStyle/>
          <a:p>
            <a:r>
              <a:rPr lang="en-US" sz="2400" dirty="0" err="1">
                <a:hlinkClick r:id="rId3"/>
              </a:rPr>
              <a:t>Regularizers</a:t>
            </a:r>
            <a:r>
              <a:rPr lang="en-US" sz="2400" dirty="0"/>
              <a:t> allow to apply penalties on layer parameters or layer activity during optimization.</a:t>
            </a:r>
          </a:p>
          <a:p>
            <a:r>
              <a:rPr lang="en-US" sz="2400" dirty="0"/>
              <a:t>The penalties are applied on a </a:t>
            </a:r>
            <a:r>
              <a:rPr lang="en-US" sz="2400" b="1" dirty="0"/>
              <a:t>per-layer basis</a:t>
            </a:r>
            <a:r>
              <a:rPr lang="en-US" sz="2400" dirty="0"/>
              <a:t>. </a:t>
            </a:r>
          </a:p>
          <a:p>
            <a:r>
              <a:rPr lang="en-US" sz="2400" dirty="0"/>
              <a:t>There are 3 types of </a:t>
            </a:r>
            <a:r>
              <a:rPr lang="en-US" sz="2400" dirty="0" err="1"/>
              <a:t>regularizers</a:t>
            </a:r>
            <a:r>
              <a:rPr lang="en-US" sz="2400" dirty="0"/>
              <a:t> in </a:t>
            </a:r>
            <a:r>
              <a:rPr lang="en-US" sz="2400" dirty="0" err="1"/>
              <a:t>Keras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 err="1"/>
              <a:t>kernel_regularizer</a:t>
            </a:r>
            <a:r>
              <a:rPr lang="en-US" sz="2000" dirty="0"/>
              <a:t>: applied to the kernel weights matrix.</a:t>
            </a:r>
          </a:p>
          <a:p>
            <a:pPr lvl="1"/>
            <a:r>
              <a:rPr lang="en-US" sz="2000" b="1" dirty="0" err="1"/>
              <a:t>bias_regularizer</a:t>
            </a:r>
            <a:r>
              <a:rPr lang="en-US" sz="2000" dirty="0"/>
              <a:t>: applied to the bias vector.</a:t>
            </a:r>
          </a:p>
          <a:p>
            <a:pPr lvl="1"/>
            <a:r>
              <a:rPr lang="en-US" sz="2000" b="1" dirty="0" err="1"/>
              <a:t>activity_regularizer</a:t>
            </a:r>
            <a:r>
              <a:rPr lang="en-US" sz="2000" dirty="0"/>
              <a:t>: applied to the output of the layer (its "activation").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5F0F2-8B84-4570-A49A-9C2D69AB9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32" t="25893" r="36313" b="42774"/>
          <a:stretch/>
        </p:blipFill>
        <p:spPr bwMode="auto">
          <a:xfrm>
            <a:off x="1600200" y="3733800"/>
            <a:ext cx="5715000" cy="2693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052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7 Hyperparameters: (5) Early Stopping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81001" y="762000"/>
            <a:ext cx="86105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of early stopping.  There are some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 – quantity to be monitored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min_delta</a:t>
            </a:r>
            <a:r>
              <a:rPr lang="en-US" dirty="0"/>
              <a:t> -- minimum change in the monitored quantity to qualify as an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patience -- number of epochs with no improvement after which training will be stopped.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296AB4-F5FD-4A9E-A05A-D54A2870F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1" t="31204" r="27361" b="9512"/>
          <a:stretch/>
        </p:blipFill>
        <p:spPr bwMode="auto">
          <a:xfrm>
            <a:off x="762000" y="2237839"/>
            <a:ext cx="7494754" cy="4162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46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457201" y="609600"/>
            <a:ext cx="830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stopping with the best weights.  This requires saving weights during learning (by using a ‘checkpoint’) and loading the best set of weights when testing.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4EA99-E129-4150-AC1C-CA05A902A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6" t="45054" r="19377" b="22910"/>
          <a:stretch/>
        </p:blipFill>
        <p:spPr bwMode="auto">
          <a:xfrm>
            <a:off x="304800" y="1942920"/>
            <a:ext cx="8686798" cy="2400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452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Intro to TensorFlow and 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Noriko Tomuro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38100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intro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/>
              <a:t>Keras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Feed-forward Network using TensorFlow/</a:t>
            </a:r>
            <a:r>
              <a:rPr lang="en-US" sz="2400" dirty="0" err="1"/>
              <a:t>Keras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for Classification: </a:t>
            </a:r>
          </a:p>
          <a:p>
            <a:pPr marL="857250" lvl="1" indent="-457200"/>
            <a:r>
              <a:rPr lang="en-US" sz="2000" dirty="0"/>
              <a:t>(1) MNIST</a:t>
            </a:r>
          </a:p>
          <a:p>
            <a:pPr marL="857250" lvl="1" indent="-457200"/>
            <a:r>
              <a:rPr lang="en-US" sz="2000" dirty="0"/>
              <a:t>(2) IRIS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TensorFlow for Regression: MPG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857250" lvl="1" indent="-457200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1BAD4-3C39-4AE4-87F4-C7FFE9AE06E5}"/>
              </a:ext>
            </a:extLst>
          </p:cNvPr>
          <p:cNvSpPr txBox="1">
            <a:spLocks/>
          </p:cNvSpPr>
          <p:nvPr/>
        </p:nvSpPr>
        <p:spPr>
          <a:xfrm>
            <a:off x="4800600" y="1219200"/>
            <a:ext cx="3810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Hyperparameters</a:t>
            </a:r>
          </a:p>
          <a:p>
            <a:pPr lvl="1"/>
            <a:r>
              <a:rPr lang="en-US" sz="2000" dirty="0"/>
              <a:t>(1) Activation</a:t>
            </a:r>
          </a:p>
          <a:p>
            <a:pPr lvl="1"/>
            <a:r>
              <a:rPr lang="en-US" sz="2000" dirty="0"/>
              <a:t>(2) Loss function</a:t>
            </a:r>
          </a:p>
          <a:p>
            <a:pPr lvl="1"/>
            <a:r>
              <a:rPr lang="en-US" sz="2000" dirty="0"/>
              <a:t>(3) Optimizer</a:t>
            </a:r>
          </a:p>
          <a:p>
            <a:pPr lvl="1"/>
            <a:r>
              <a:rPr lang="en-US" sz="2000" dirty="0"/>
              <a:t>(4) </a:t>
            </a:r>
            <a:r>
              <a:rPr lang="en-US" sz="2000" dirty="0" err="1"/>
              <a:t>Regularizer</a:t>
            </a:r>
            <a:endParaRPr lang="en-US" sz="2000" dirty="0"/>
          </a:p>
          <a:p>
            <a:pPr lvl="1"/>
            <a:r>
              <a:rPr lang="en-US" sz="2000" dirty="0"/>
              <a:t>(5) Early stopping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Examples</a:t>
            </a:r>
          </a:p>
          <a:p>
            <a:pPr marL="857250" lvl="1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28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8 Examples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https://keras.io/getting-started/sequential-model-guide/#examples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0B90D-537B-4ACF-984D-B717DE9EA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9" t="20223" r="40117" b="21878"/>
          <a:stretch/>
        </p:blipFill>
        <p:spPr bwMode="auto">
          <a:xfrm>
            <a:off x="2133600" y="744711"/>
            <a:ext cx="5257799" cy="5451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253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https://keras.io/getting-started/sequential-model-guide/#examples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45610-B576-4D9F-8AD6-D2BA7EA43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3" t="20037" r="21483" b="8694"/>
          <a:stretch/>
        </p:blipFill>
        <p:spPr bwMode="auto">
          <a:xfrm>
            <a:off x="914400" y="207579"/>
            <a:ext cx="7929481" cy="6174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69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TensorFlow Intro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/>
              <a:t>TensorFlow is an open source software library, originally developed by the Google Brain team, for machine learning in various kinds of tasks. </a:t>
            </a:r>
          </a:p>
          <a:p>
            <a:pPr lvl="1"/>
            <a:r>
              <a:rPr lang="en-US" sz="2000" dirty="0">
                <a:hlinkClick r:id="rId3"/>
              </a:rPr>
              <a:t>TensorFlow Homepage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TensorFlow Install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TensorFlow API</a:t>
            </a:r>
            <a:r>
              <a:rPr lang="en-US" sz="2000" dirty="0"/>
              <a:t> (Version 1.10 for Python) </a:t>
            </a:r>
          </a:p>
          <a:p>
            <a:pPr marL="347472" indent="-347472"/>
            <a:r>
              <a:rPr lang="en-US" sz="2400" dirty="0"/>
              <a:t>TensorFlow is a low-level mathematics API, similar to </a:t>
            </a:r>
            <a:r>
              <a:rPr lang="en-US" sz="2400" dirty="0" err="1"/>
              <a:t>Numpy</a:t>
            </a:r>
            <a:r>
              <a:rPr lang="en-US" sz="2400" dirty="0"/>
              <a:t>. However, unlike </a:t>
            </a:r>
            <a:r>
              <a:rPr lang="en-US" sz="2400" dirty="0" err="1"/>
              <a:t>Numpy</a:t>
            </a:r>
            <a:r>
              <a:rPr lang="en-US" sz="2400" dirty="0"/>
              <a:t>, TensorFlow is built for deep learning.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25450"/>
            <a:ext cx="8534399" cy="5930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Other Deep Learning Tools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2000" dirty="0"/>
              <a:t>TensorFlow is not the only game in town. These are some of the best supported alternatives. Most of these are written in C++. </a:t>
            </a:r>
          </a:p>
          <a:p>
            <a:r>
              <a:rPr lang="en-US" sz="2000" u="sng" dirty="0">
                <a:hlinkClick r:id="rId3"/>
              </a:rPr>
              <a:t>TensorFlow</a:t>
            </a:r>
            <a:r>
              <a:rPr lang="en-US" sz="2000" dirty="0"/>
              <a:t> Google's deep learning API. </a:t>
            </a:r>
          </a:p>
          <a:p>
            <a:r>
              <a:rPr lang="en-US" sz="2000" u="sng" dirty="0" err="1">
                <a:hlinkClick r:id="rId4"/>
              </a:rPr>
              <a:t>MXNet</a:t>
            </a:r>
            <a:r>
              <a:rPr lang="en-US" sz="2000" dirty="0"/>
              <a:t> Apache foundation's deep learning API. Can be used through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</a:p>
          <a:p>
            <a:r>
              <a:rPr lang="en-US" sz="2000" u="sng" dirty="0">
                <a:hlinkClick r:id="rId5"/>
              </a:rPr>
              <a:t>Theano</a:t>
            </a:r>
            <a:r>
              <a:rPr lang="en-US" sz="2000" dirty="0"/>
              <a:t> - Python, from the academics that created deep learning.</a:t>
            </a:r>
          </a:p>
          <a:p>
            <a:r>
              <a:rPr lang="en-US" sz="2000" u="sng" dirty="0" err="1">
                <a:hlinkClick r:id="rId6"/>
              </a:rPr>
              <a:t>Keras</a:t>
            </a:r>
            <a:r>
              <a:rPr lang="en-US" sz="2000" dirty="0"/>
              <a:t> - Also by Google, higher level framework that allows the use of TensorFlow, </a:t>
            </a:r>
            <a:r>
              <a:rPr lang="en-US" sz="2000" dirty="0" err="1"/>
              <a:t>MXNet</a:t>
            </a:r>
            <a:r>
              <a:rPr lang="en-US" sz="2000" dirty="0"/>
              <a:t> and Theano interchangeably. </a:t>
            </a:r>
          </a:p>
          <a:p>
            <a:r>
              <a:rPr lang="en-US" sz="2000" u="sng" dirty="0">
                <a:hlinkClick r:id="rId7"/>
              </a:rPr>
              <a:t>Torch</a:t>
            </a:r>
            <a:r>
              <a:rPr lang="en-US" sz="2000" dirty="0"/>
              <a:t> - </a:t>
            </a:r>
            <a:r>
              <a:rPr lang="en-US" sz="2000" u="sng" dirty="0">
                <a:hlinkClick r:id="rId8"/>
              </a:rPr>
              <a:t>LUA</a:t>
            </a:r>
            <a:r>
              <a:rPr lang="en-US" sz="2000" dirty="0"/>
              <a:t> based.  It has been used for some of the most advanced deep learning projects in the world. </a:t>
            </a:r>
          </a:p>
          <a:p>
            <a:r>
              <a:rPr lang="en-US" sz="2000" u="sng" dirty="0" err="1">
                <a:hlinkClick r:id="rId9"/>
              </a:rPr>
              <a:t>PaddlePaddle</a:t>
            </a:r>
            <a:r>
              <a:rPr lang="en-US" sz="2000" dirty="0"/>
              <a:t> - </a:t>
            </a:r>
            <a:r>
              <a:rPr lang="en-US" sz="2000" u="sng" dirty="0">
                <a:hlinkClick r:id="rId10"/>
              </a:rPr>
              <a:t>Baidu</a:t>
            </a:r>
            <a:r>
              <a:rPr lang="en-US" sz="2000" dirty="0"/>
              <a:t>'s deep learning API.</a:t>
            </a:r>
          </a:p>
          <a:p>
            <a:r>
              <a:rPr lang="en-US" sz="2000" u="sng" dirty="0">
                <a:hlinkClick r:id="rId11"/>
              </a:rPr>
              <a:t>Deeplearning4J</a:t>
            </a:r>
            <a:r>
              <a:rPr lang="en-US" sz="2000" dirty="0"/>
              <a:t> - Java based. GPU support in Java!</a:t>
            </a:r>
          </a:p>
          <a:p>
            <a:r>
              <a:rPr lang="en-US" sz="2000" u="sng" dirty="0">
                <a:hlinkClick r:id="rId12"/>
              </a:rPr>
              <a:t>Computational Network Toolkit (CNTK)</a:t>
            </a:r>
            <a:r>
              <a:rPr lang="en-US" sz="2000" dirty="0"/>
              <a:t> - Microsoft. Support for Windows/Linux, command line only. GPU support.</a:t>
            </a:r>
          </a:p>
          <a:p>
            <a:r>
              <a:rPr lang="en-US" sz="2000" u="sng" dirty="0">
                <a:hlinkClick r:id="rId13"/>
              </a:rPr>
              <a:t>H2O</a:t>
            </a:r>
            <a:r>
              <a:rPr lang="en-US" sz="2000" dirty="0"/>
              <a:t> - Java based. Supports all major platforms. Limited support for computer vision. No GPU support.</a:t>
            </a:r>
          </a:p>
        </p:txBody>
      </p:sp>
    </p:spTree>
    <p:extLst>
      <p:ext uri="{BB962C8B-B14F-4D97-AF65-F5344CB8AC3E}">
        <p14:creationId xmlns:p14="http://schemas.microsoft.com/office/powerpoint/2010/main" val="208957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2 Basic TensorFlow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example of basic TensorFlow </a:t>
            </a:r>
            <a:r>
              <a:rPr lang="en-US" sz="1800" dirty="0"/>
              <a:t>(w/o ML or neural network; </a:t>
            </a:r>
            <a:r>
              <a:rPr lang="en-US" sz="1800" dirty="0">
                <a:hlinkClick r:id="rId3"/>
              </a:rPr>
              <a:t>code link</a:t>
            </a:r>
            <a:r>
              <a:rPr lang="en-US" sz="1800" dirty="0"/>
              <a:t>)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96A902-DCFE-4F9A-AC6F-042B4C4E9DCE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" y="1395576"/>
            <a:ext cx="9635644" cy="4960773"/>
            <a:chOff x="2286000" y="2540952"/>
            <a:chExt cx="4537075" cy="233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CE618-B892-4A9B-8D78-147CAF4749D4}"/>
                </a:ext>
              </a:extLst>
            </p:cNvPr>
            <p:cNvPicPr/>
            <p:nvPr/>
          </p:nvPicPr>
          <p:blipFill rotWithShape="1">
            <a:blip r:embed="rId4"/>
            <a:srcRect l="12171" t="33571" r="11483" b="9797"/>
            <a:stretch/>
          </p:blipFill>
          <p:spPr bwMode="auto">
            <a:xfrm>
              <a:off x="2286000" y="2540952"/>
              <a:ext cx="4537075" cy="17760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3E916C-0506-4831-BB62-C4187541C94C}"/>
                </a:ext>
              </a:extLst>
            </p:cNvPr>
            <p:cNvPicPr/>
            <p:nvPr/>
          </p:nvPicPr>
          <p:blipFill rotWithShape="1">
            <a:blip r:embed="rId5"/>
            <a:srcRect l="12561" t="53313" r="16806" b="27876"/>
            <a:stretch/>
          </p:blipFill>
          <p:spPr bwMode="auto">
            <a:xfrm>
              <a:off x="2286000" y="4287520"/>
              <a:ext cx="4195445" cy="5892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381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3 Using 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5F1AD6-F98B-42AE-BBF7-FBA8BFCB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is a layer on top of TensorFlow that makes it much easier to create neural networks. </a:t>
            </a:r>
          </a:p>
          <a:p>
            <a:r>
              <a:rPr lang="en-US" sz="2400" dirty="0"/>
              <a:t>It provides a higher level API for various machine learning routines.</a:t>
            </a:r>
          </a:p>
          <a:p>
            <a:r>
              <a:rPr lang="en-US" sz="2400" dirty="0"/>
              <a:t>Unless you are performing research into entirely new structures of deep neural networks it is unlikely that you need to program TensorFlow directly.</a:t>
            </a:r>
          </a:p>
          <a:p>
            <a:r>
              <a:rPr lang="en-US" sz="2400" dirty="0" err="1"/>
              <a:t>Keras</a:t>
            </a:r>
            <a:r>
              <a:rPr lang="en-US" sz="2400" dirty="0"/>
              <a:t> is a separate install from TensorFlow. To install </a:t>
            </a:r>
            <a:r>
              <a:rPr lang="en-US" sz="2400" dirty="0" err="1"/>
              <a:t>Keras</a:t>
            </a:r>
            <a:r>
              <a:rPr lang="en-US" sz="2400" dirty="0"/>
              <a:t>, use </a:t>
            </a:r>
            <a:r>
              <a:rPr lang="en-US" sz="2400" b="1" dirty="0"/>
              <a:t>pip install </a:t>
            </a:r>
            <a:r>
              <a:rPr lang="en-US" sz="2400" b="1" dirty="0" err="1"/>
              <a:t>keras</a:t>
            </a:r>
            <a:r>
              <a:rPr lang="en-US" sz="2400" b="1" dirty="0"/>
              <a:t> </a:t>
            </a:r>
            <a:r>
              <a:rPr lang="en-US" sz="2400" dirty="0"/>
              <a:t>(after installing TensorFlow).</a:t>
            </a:r>
            <a:endParaRPr lang="en-US" sz="18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30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4 Feed-forward Network using TensorFlow/</a:t>
            </a:r>
            <a:r>
              <a:rPr lang="en-US" sz="3200" b="1" dirty="0" err="1">
                <a:solidFill>
                  <a:srgbClr val="7030A0"/>
                </a:solidFill>
              </a:rPr>
              <a:t>Keras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B55068-7926-42D8-A465-1BABE10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076825"/>
          </a:xfrm>
        </p:spPr>
        <p:txBody>
          <a:bodyPr>
            <a:normAutofit/>
          </a:bodyPr>
          <a:lstStyle/>
          <a:p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b="1" dirty="0"/>
              <a:t>Sequential</a:t>
            </a:r>
            <a:r>
              <a:rPr lang="en-US" sz="2400" dirty="0"/>
              <a:t> model is used to create a feed-forward network, by stacking layers (successive ‘add’ operations).</a:t>
            </a:r>
          </a:p>
          <a:p>
            <a:r>
              <a:rPr lang="en-US" sz="2400" dirty="0"/>
              <a:t>Shape of the input layer is specified in the first hidden layer (or the output layer if network had no hidden layer).</a:t>
            </a:r>
            <a:br>
              <a:rPr lang="en-US" sz="2400" dirty="0"/>
            </a:br>
            <a:r>
              <a:rPr lang="en-US" sz="2000" dirty="0"/>
              <a:t>Below is an example of </a:t>
            </a:r>
            <a:r>
              <a:rPr lang="en-US" sz="2000" b="1" dirty="0"/>
              <a:t>100 x 32 x 1</a:t>
            </a:r>
            <a:r>
              <a:rPr lang="en-US" sz="2000" dirty="0"/>
              <a:t> network.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622C1-3A2A-472C-9399-CF79B7DFE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6" t="48464" r="27264" b="8803"/>
          <a:stretch/>
        </p:blipFill>
        <p:spPr bwMode="auto">
          <a:xfrm>
            <a:off x="304800" y="3054350"/>
            <a:ext cx="8777630" cy="3270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39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5 TensorFlow for Classification: (1) MNIST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762000" y="971490"/>
            <a:ext cx="432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Google’s TensorFlow tutorial. </a:t>
            </a:r>
            <a:r>
              <a:rPr lang="en-US" sz="2000" dirty="0">
                <a:hlinkClick r:id="rId2"/>
              </a:rPr>
              <a:t>code link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357A-7BE6-4F2B-836C-A659DFDDB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0" t="17172" r="50621" b="12451"/>
          <a:stretch/>
        </p:blipFill>
        <p:spPr bwMode="auto">
          <a:xfrm>
            <a:off x="1219200" y="1371600"/>
            <a:ext cx="5410200" cy="48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F6565-D39B-4C54-8CF3-2465A6C7CBE4}"/>
              </a:ext>
            </a:extLst>
          </p:cNvPr>
          <p:cNvSpPr txBox="1"/>
          <p:nvPr/>
        </p:nvSpPr>
        <p:spPr>
          <a:xfrm>
            <a:off x="6705600" y="3352800"/>
            <a:ext cx="2133600" cy="1323439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Dropout (with the rate 0.2) is applied to the first hidden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40166-85EF-4F89-8532-ECE1F0B4894A}"/>
              </a:ext>
            </a:extLst>
          </p:cNvPr>
          <p:cNvSpPr txBox="1"/>
          <p:nvPr/>
        </p:nvSpPr>
        <p:spPr>
          <a:xfrm>
            <a:off x="6705600" y="2315279"/>
            <a:ext cx="2133600" cy="10156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Input 2D image is flattened to 1D vector.</a:t>
            </a:r>
          </a:p>
        </p:txBody>
      </p:sp>
    </p:spTree>
    <p:extLst>
      <p:ext uri="{BB962C8B-B14F-4D97-AF65-F5344CB8AC3E}">
        <p14:creationId xmlns:p14="http://schemas.microsoft.com/office/powerpoint/2010/main" val="15913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858-7564-47FA-93D7-F8FE4A3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5 TensorFlow for Classification: (2) Iris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5511B3-2CD4-416B-9636-C9E55AC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9144000" cy="457200"/>
          </a:xfrm>
          <a:solidFill>
            <a:srgbClr val="9999FF"/>
          </a:solidFill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Heaton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T81-558: Applications of Deep Neural Networks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FD48659-9536-4E93-A23F-748AB10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7500067-EE54-4224-8321-1B48212E7450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73EC7-8B7C-4D5E-8C7F-5F29D42FC872}"/>
              </a:ext>
            </a:extLst>
          </p:cNvPr>
          <p:cNvSpPr txBox="1"/>
          <p:nvPr/>
        </p:nvSpPr>
        <p:spPr>
          <a:xfrm>
            <a:off x="304800" y="914400"/>
            <a:ext cx="8868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Simple example of how to perform the </a:t>
            </a:r>
            <a:r>
              <a:rPr lang="en-US" sz="2000" b="1" dirty="0"/>
              <a:t>Iris</a:t>
            </a:r>
            <a:r>
              <a:rPr lang="en-US" sz="2000" dirty="0"/>
              <a:t> classification using TensorFlow. </a:t>
            </a:r>
            <a:r>
              <a:rPr lang="en-US" sz="2000" dirty="0">
                <a:hlinkClick r:id="rId3"/>
              </a:rPr>
              <a:t>code link</a:t>
            </a:r>
            <a:br>
              <a:rPr lang="en-US" sz="2000" dirty="0"/>
            </a:br>
            <a:r>
              <a:rPr lang="en-US" sz="2000" dirty="0"/>
              <a:t>Notice ‘</a:t>
            </a:r>
            <a:r>
              <a:rPr lang="en-US" sz="2000" dirty="0" err="1"/>
              <a:t>softmax</a:t>
            </a:r>
            <a:r>
              <a:rPr lang="en-US" sz="2000" dirty="0"/>
              <a:t>’ for the output layer’s activation function – IRIS has 3 output nodes,</a:t>
            </a:r>
            <a:br>
              <a:rPr lang="en-US" sz="2000" dirty="0"/>
            </a:br>
            <a:r>
              <a:rPr lang="en-US" sz="2000" dirty="0"/>
              <a:t>for the </a:t>
            </a:r>
            <a:r>
              <a:rPr lang="en-US" dirty="0"/>
              <a:t>3 types of iris (Iris-</a:t>
            </a:r>
            <a:r>
              <a:rPr lang="en-US" dirty="0" err="1"/>
              <a:t>setosa</a:t>
            </a:r>
            <a:r>
              <a:rPr lang="en-US" dirty="0"/>
              <a:t>, Iris-versicolor, and Iris-virginica)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76A17-ABC8-4DA2-8DBD-83F28AC32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91" t="34308" r="28718" b="11629"/>
          <a:stretch/>
        </p:blipFill>
        <p:spPr bwMode="auto">
          <a:xfrm>
            <a:off x="0" y="1905000"/>
            <a:ext cx="9132156" cy="436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84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1077</Words>
  <Application>Microsoft Office PowerPoint</Application>
  <PresentationFormat>On-screen Show 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CSC 578 Neural Networks and Deep Learning</vt:lpstr>
      <vt:lpstr>Intro to TensorFlow and Keras </vt:lpstr>
      <vt:lpstr>1. TensorFlow Intro</vt:lpstr>
      <vt:lpstr>PowerPoint Presentation</vt:lpstr>
      <vt:lpstr>2 Basic TensorFlow</vt:lpstr>
      <vt:lpstr>3 Using Keras</vt:lpstr>
      <vt:lpstr>4 Feed-forward Network using TensorFlow/Keras</vt:lpstr>
      <vt:lpstr>5 TensorFlow for Classification: (1) MNIST</vt:lpstr>
      <vt:lpstr>5 TensorFlow for Classification: (2) Iris</vt:lpstr>
      <vt:lpstr>6 TensorFlow for Regression: MPG</vt:lpstr>
      <vt:lpstr>PowerPoint Presentation</vt:lpstr>
      <vt:lpstr>PowerPoint Presentation</vt:lpstr>
      <vt:lpstr>7 Hyperparameters: (1) Activation</vt:lpstr>
      <vt:lpstr>PowerPoint Presentation</vt:lpstr>
      <vt:lpstr>7 Hyperparameters: (2) Loss function</vt:lpstr>
      <vt:lpstr>7 Hyperparameters: (3) Optimizer</vt:lpstr>
      <vt:lpstr>7 Hyperparameters: (4) Regularizer</vt:lpstr>
      <vt:lpstr>7 Hyperparameters: (5) Early Stopping</vt:lpstr>
      <vt:lpstr>PowerPoint Presentation</vt:lpstr>
      <vt:lpstr>8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578 Neural Networks and Deep Learning</dc:title>
  <dc:creator>Noriko Tomuro</dc:creator>
  <cp:lastModifiedBy>ntomuro</cp:lastModifiedBy>
  <cp:revision>33</cp:revision>
  <dcterms:created xsi:type="dcterms:W3CDTF">2018-08-23T17:07:37Z</dcterms:created>
  <dcterms:modified xsi:type="dcterms:W3CDTF">2019-04-22T13:02:45Z</dcterms:modified>
</cp:coreProperties>
</file>