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R MADHUMITA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29000"/>
            <a:ext cx="29908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8670292"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smtClean="0">
                <a:solidFill>
                  <a:srgbClr val="0070C0"/>
                </a:solidFill>
                <a:latin typeface="Trebuchet MS"/>
                <a:cs typeface="Trebuchet MS"/>
              </a:rPr>
              <a:t>https://github.com/Sansa03/NaanMudhalvan-Sentiment-analysis.git</a:t>
            </a:r>
            <a:endParaRPr sz="2000" u="sng" dirty="0">
              <a:solidFill>
                <a:srgbClr val="0070C0"/>
              </a:solidFill>
              <a:latin typeface="Trebuchet MS"/>
              <a:cs typeface="Trebuchet MS"/>
            </a:endParaRPr>
          </a:p>
        </p:txBody>
      </p:sp>
      <p:sp>
        <p:nvSpPr>
          <p:cNvPr id="10" name="TextBox 9"/>
          <p:cNvSpPr txBox="1"/>
          <p:nvPr/>
        </p:nvSpPr>
        <p:spPr>
          <a:xfrm>
            <a:off x="838200" y="1524000"/>
            <a:ext cx="8382000" cy="3970318"/>
          </a:xfrm>
          <a:prstGeom prst="rect">
            <a:avLst/>
          </a:prstGeom>
          <a:noFill/>
        </p:spPr>
        <p:txBody>
          <a:bodyPr wrap="square" rtlCol="0">
            <a:spAutoFit/>
          </a:bodyPr>
          <a:lstStyle/>
          <a:p>
            <a:r>
              <a:rPr lang="en-US" dirty="0" smtClean="0"/>
              <a:t/>
            </a:r>
            <a:br>
              <a:rPr lang="en-US" dirty="0" smtClean="0"/>
            </a:br>
            <a:endParaRPr lang="en-US" dirty="0" smtClean="0"/>
          </a:p>
          <a:p>
            <a:endParaRPr lang="en-US" dirty="0"/>
          </a:p>
          <a:p>
            <a:pPr marL="285750" indent="-285750">
              <a:buFont typeface="Arial" pitchFamily="34" charset="0"/>
              <a:buChar char="•"/>
            </a:pPr>
            <a:r>
              <a:rPr lang="en-US" dirty="0" smtClean="0"/>
              <a:t>In </a:t>
            </a:r>
            <a:r>
              <a:rPr lang="en-US" dirty="0"/>
              <a:t>our experiment, we achieved promising results in sentiment analysis of airline reviews. </a:t>
            </a:r>
            <a:endParaRPr lang="en-US" dirty="0" smtClean="0"/>
          </a:p>
          <a:p>
            <a:pPr marL="285750" indent="-285750">
              <a:buFont typeface="Arial" pitchFamily="34" charset="0"/>
              <a:buChar char="•"/>
            </a:pPr>
            <a:r>
              <a:rPr lang="en-US" dirty="0" smtClean="0"/>
              <a:t>Our </a:t>
            </a:r>
            <a:r>
              <a:rPr lang="en-US" dirty="0"/>
              <a:t>models demonstrated high accuracy and robustness in classifying sentiments, enabling effective differentiation between positive, negative, and neutral feedback. </a:t>
            </a:r>
            <a:endParaRPr lang="en-US" dirty="0" smtClean="0"/>
          </a:p>
          <a:p>
            <a:pPr marL="285750" indent="-285750">
              <a:buFont typeface="Arial" pitchFamily="34" charset="0"/>
              <a:buChar char="•"/>
            </a:pPr>
            <a:r>
              <a:rPr lang="en-US" dirty="0" smtClean="0"/>
              <a:t>The </a:t>
            </a:r>
            <a:r>
              <a:rPr lang="en-US" dirty="0"/>
              <a:t>thorough preprocessing techniques significantly improved data quality, contributing to the models' efficacy in capturing nuanced sentiments</a:t>
            </a:r>
            <a:r>
              <a:rPr lang="en-US" dirty="0" smtClean="0"/>
              <a:t>.</a:t>
            </a:r>
          </a:p>
          <a:p>
            <a:pPr marL="285750" indent="-285750">
              <a:buFont typeface="Arial" pitchFamily="34" charset="0"/>
              <a:buChar char="•"/>
            </a:pPr>
            <a:r>
              <a:rPr lang="en-US" dirty="0" smtClean="0"/>
              <a:t> </a:t>
            </a:r>
            <a:r>
              <a:rPr lang="en-US" dirty="0"/>
              <a:t>Moreover, our solution showcased scalability and efficiency, capable of handling large volumes of reviews in real-time. </a:t>
            </a:r>
            <a:endParaRPr lang="en-US" dirty="0" smtClean="0"/>
          </a:p>
          <a:p>
            <a:pPr marL="285750" indent="-285750">
              <a:buFont typeface="Arial" pitchFamily="34" charset="0"/>
              <a:buChar char="•"/>
            </a:pPr>
            <a:r>
              <a:rPr lang="en-US" dirty="0" smtClean="0"/>
              <a:t>Overall</a:t>
            </a:r>
            <a:r>
              <a:rPr lang="en-US" dirty="0"/>
              <a:t>, our experiment underscores the potential of sentiment analysis to provide valuable insights for airlines, facilitating informed decision-making and enhancing customer satisfaction.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824487" cy="1324722"/>
          </a:xfrm>
          <a:prstGeom prst="rect">
            <a:avLst/>
          </a:prstGeom>
        </p:spPr>
        <p:txBody>
          <a:bodyPr vert="horz" wrap="square" lIns="0" tIns="16510" rIns="0" bIns="0" rtlCol="0">
            <a:spAutoFit/>
          </a:bodyPr>
          <a:lstStyle/>
          <a:p>
            <a:pPr marL="12700" algn="ctr">
              <a:lnSpc>
                <a:spcPct val="100000"/>
              </a:lnSpc>
              <a:spcBef>
                <a:spcPts val="130"/>
              </a:spcBef>
            </a:pPr>
            <a:r>
              <a:rPr lang="en-US" sz="4250" spc="5" dirty="0" smtClean="0"/>
              <a:t>SENTIMENT ANALYSIS USING AIRLINE REVIEWS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2634192"/>
            <a:ext cx="60769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057400" y="1808142"/>
            <a:ext cx="9148762" cy="3416320"/>
          </a:xfrm>
          <a:prstGeom prst="rect">
            <a:avLst/>
          </a:prstGeom>
          <a:noFill/>
        </p:spPr>
        <p:txBody>
          <a:bodyPr wrap="square" rtlCol="0">
            <a:spAutoFit/>
          </a:bodyPr>
          <a:lstStyle/>
          <a:p>
            <a:pPr marL="285750" indent="-285750">
              <a:buFont typeface="Arial" pitchFamily="34" charset="0"/>
              <a:buChar char="•"/>
            </a:pPr>
            <a:r>
              <a:rPr lang="en-US" dirty="0" smtClean="0"/>
              <a:t>To </a:t>
            </a:r>
            <a:r>
              <a:rPr lang="en-US" dirty="0"/>
              <a:t>conduct sentiment analysis on airline reviews, the agenda will entail several key steps. </a:t>
            </a:r>
            <a:endParaRPr lang="en-US" dirty="0" smtClean="0"/>
          </a:p>
          <a:p>
            <a:pPr marL="285750" indent="-285750">
              <a:buFont typeface="Arial" pitchFamily="34" charset="0"/>
              <a:buChar char="•"/>
            </a:pPr>
            <a:r>
              <a:rPr lang="en-US" dirty="0" smtClean="0"/>
              <a:t>Firstly</a:t>
            </a:r>
            <a:r>
              <a:rPr lang="en-US" dirty="0"/>
              <a:t>, data collection from various online platforms such as review websites and social media channels will be performed, ensuring a diverse range of opinions. </a:t>
            </a:r>
            <a:endParaRPr lang="en-US" dirty="0" smtClean="0"/>
          </a:p>
          <a:p>
            <a:pPr marL="285750" indent="-285750">
              <a:buFont typeface="Arial" pitchFamily="34" charset="0"/>
              <a:buChar char="•"/>
            </a:pPr>
            <a:r>
              <a:rPr lang="en-US" dirty="0" smtClean="0"/>
              <a:t>Secondly</a:t>
            </a:r>
            <a:r>
              <a:rPr lang="en-US" dirty="0"/>
              <a:t>, preprocessing techniques will be applied to clean and standardize the text data, including tasks like removing </a:t>
            </a:r>
            <a:r>
              <a:rPr lang="en-US" dirty="0" err="1"/>
              <a:t>stopwords</a:t>
            </a:r>
            <a:r>
              <a:rPr lang="en-US" dirty="0"/>
              <a:t>, punctuation, and special characters. </a:t>
            </a:r>
            <a:endParaRPr lang="en-US" dirty="0" smtClean="0"/>
          </a:p>
          <a:p>
            <a:pPr marL="285750" indent="-285750">
              <a:buFont typeface="Arial" pitchFamily="34" charset="0"/>
              <a:buChar char="•"/>
            </a:pPr>
            <a:r>
              <a:rPr lang="en-US" dirty="0" smtClean="0"/>
              <a:t>Next</a:t>
            </a:r>
            <a:r>
              <a:rPr lang="en-US" dirty="0"/>
              <a:t>, feature extraction will be employed to transform the textual data into numerical representations, which may involve methods like bag-of-words or word </a:t>
            </a:r>
            <a:r>
              <a:rPr lang="en-US" dirty="0" err="1"/>
              <a:t>embeddings</a:t>
            </a:r>
            <a:r>
              <a:rPr lang="en-US" dirty="0"/>
              <a:t>. </a:t>
            </a:r>
            <a:endParaRPr lang="en-US" dirty="0" smtClean="0"/>
          </a:p>
          <a:p>
            <a:pPr marL="285750" indent="-285750">
              <a:buFont typeface="Arial" pitchFamily="34" charset="0"/>
              <a:buChar char="•"/>
            </a:pPr>
            <a:r>
              <a:rPr lang="en-US" dirty="0" smtClean="0"/>
              <a:t>Subsequently</a:t>
            </a:r>
            <a:r>
              <a:rPr lang="en-US" dirty="0"/>
              <a:t>, a sentiment classification model, such as a machine learning classifier or a deep learning neural network, will be trained on the labeled dataset to predict sentiment labels like positive, negative, or neutral. </a:t>
            </a:r>
            <a:endParaRPr lang="en-US" dirty="0" smtClean="0"/>
          </a:p>
          <a:p>
            <a:pPr marL="285750" indent="-285750">
              <a:buFont typeface="Arial" pitchFamily="34" charset="0"/>
              <a:buChar char="•"/>
            </a:pPr>
            <a:r>
              <a:rPr lang="en-US" dirty="0" smtClean="0"/>
              <a:t>Finally</a:t>
            </a:r>
            <a:r>
              <a:rPr lang="en-US" dirty="0"/>
              <a:t>, the model will be evaluated using appropriate metrics to assess its performance and effectiveness in analyzing airline reviews.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914400" y="2019300"/>
            <a:ext cx="7077075" cy="4247317"/>
          </a:xfrm>
          <a:prstGeom prst="rect">
            <a:avLst/>
          </a:prstGeom>
          <a:noFill/>
        </p:spPr>
        <p:txBody>
          <a:bodyPr wrap="square" rtlCol="0">
            <a:spAutoFit/>
          </a:bodyPr>
          <a:lstStyle/>
          <a:p>
            <a:r>
              <a:rPr lang="en-US" dirty="0"/>
              <a:t>In conducting sentiment analysis for airline reviews, several challenges arise. Firstly, the presence of sarcasm and nuanced language in reviews can confound sentiment classification algorithms, requiring sophisticated natural language processing techniques for accurate interpretation. Secondly, the variability in review length and writing style necessitates robust preprocessing to ensure consistency in feature extraction across diverse datasets. Additionally, domain-specific vocabulary and jargon within the aviation industry may pose difficulties in accurately capturing sentiment if not appropriately accounted for during model training. Furthermore, addressing imbalanced datasets, where positive or negative sentiments may be disproportionately represented, is crucial to prevent bias in the analysis. Finally, ensuring the scalability and efficiency of sentiment analysis algorithms to handle large volumes of reviews in real-time presents a logistical challenge that must be addressed for practical deployment.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73642" y="2046817"/>
            <a:ext cx="7924800" cy="3416320"/>
          </a:xfrm>
          <a:prstGeom prst="rect">
            <a:avLst/>
          </a:prstGeom>
          <a:noFill/>
        </p:spPr>
        <p:txBody>
          <a:bodyPr wrap="square" rtlCol="0">
            <a:spAutoFit/>
          </a:bodyPr>
          <a:lstStyle/>
          <a:p>
            <a:pPr marL="342900" indent="-342900">
              <a:buFont typeface="Arial" pitchFamily="34" charset="0"/>
              <a:buChar char="•"/>
            </a:pPr>
            <a:r>
              <a:rPr lang="en-US" dirty="0"/>
              <a:t>The sentiment analysis project for airline reviews aims to develop a comprehensive understanding of customer sentiment towards airline services. </a:t>
            </a:r>
            <a:endParaRPr lang="en-US" dirty="0" smtClean="0"/>
          </a:p>
          <a:p>
            <a:pPr marL="342900" indent="-342900">
              <a:buFont typeface="Arial" pitchFamily="34" charset="0"/>
              <a:buChar char="•"/>
            </a:pPr>
            <a:r>
              <a:rPr lang="en-US" dirty="0" smtClean="0"/>
              <a:t>Through </a:t>
            </a:r>
            <a:r>
              <a:rPr lang="en-US" dirty="0"/>
              <a:t>the application of natural language processing techniques, the project seeks to analyze a diverse range of reviews collected from various online platforms. </a:t>
            </a:r>
            <a:endParaRPr lang="en-US" dirty="0" smtClean="0"/>
          </a:p>
          <a:p>
            <a:pPr marL="342900" indent="-342900">
              <a:buFont typeface="Arial" pitchFamily="34" charset="0"/>
              <a:buChar char="•"/>
            </a:pPr>
            <a:r>
              <a:rPr lang="en-US" dirty="0" smtClean="0"/>
              <a:t>Key </a:t>
            </a:r>
            <a:r>
              <a:rPr lang="en-US" dirty="0"/>
              <a:t>objectives include preprocessing the textual data to standardize format and extract meaningful features, training sentiment classification models to accurately classify reviews into positive, negative, or neutral sentiments, and evaluating model performance using appropriate </a:t>
            </a:r>
            <a:r>
              <a:rPr lang="en-US" dirty="0" smtClean="0"/>
              <a:t>metrics.</a:t>
            </a:r>
          </a:p>
          <a:p>
            <a:pPr marL="342900" indent="-342900">
              <a:buFont typeface="Arial" pitchFamily="34" charset="0"/>
              <a:buChar char="•"/>
            </a:pPr>
            <a:r>
              <a:rPr lang="en-US" dirty="0" smtClean="0"/>
              <a:t>Ultimately</a:t>
            </a:r>
            <a:r>
              <a:rPr lang="en-US" dirty="0"/>
              <a:t>, the project seeks to provide airlines with actionable insights derived from customer feedback, facilitating informed decision-making and improving overall service quality.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812800" y="2133600"/>
            <a:ext cx="8515350" cy="3139321"/>
          </a:xfrm>
          <a:prstGeom prst="rect">
            <a:avLst/>
          </a:prstGeom>
          <a:noFill/>
        </p:spPr>
        <p:txBody>
          <a:bodyPr wrap="square" rtlCol="0">
            <a:spAutoFit/>
          </a:bodyPr>
          <a:lstStyle/>
          <a:p>
            <a:r>
              <a:rPr lang="en-US" b="1" dirty="0" smtClean="0">
                <a:effectLst/>
              </a:rPr>
              <a:t>Airlines: </a:t>
            </a:r>
            <a:r>
              <a:rPr lang="en-US" dirty="0" smtClean="0">
                <a:effectLst/>
              </a:rPr>
              <a:t>They can utilize sentiment analysis to gain insights into customer satisfaction levels, identify areas for improvement in their services, and tailor their offerings to meet passenger expectations.</a:t>
            </a:r>
          </a:p>
          <a:p>
            <a:r>
              <a:rPr lang="en-US" b="1" dirty="0" smtClean="0">
                <a:effectLst/>
              </a:rPr>
              <a:t>Travelers: </a:t>
            </a:r>
            <a:r>
              <a:rPr lang="en-US" dirty="0" smtClean="0">
                <a:effectLst/>
              </a:rPr>
              <a:t>End users can benefit from sentiment analysis by accessing aggregated reviews to make informed decisions about airline selection, ensuring a smoother and more enjoyable travel experience.</a:t>
            </a:r>
          </a:p>
          <a:p>
            <a:r>
              <a:rPr lang="en-US" b="1" dirty="0" smtClean="0">
                <a:effectLst/>
              </a:rPr>
              <a:t>Aviation Regulators: </a:t>
            </a:r>
            <a:r>
              <a:rPr lang="en-US" dirty="0" smtClean="0">
                <a:effectLst/>
              </a:rPr>
              <a:t>Authorities can leverage sentiment analysis to monitor overall customer sentiment towards airlines, identifying trends or issues that may require regulatory intervention to uphold passenger rights and safety standards.</a:t>
            </a:r>
          </a:p>
          <a:p>
            <a:r>
              <a:rPr lang="en-US" dirty="0"/>
              <a:t/>
            </a:r>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48000" y="1695450"/>
            <a:ext cx="7620000" cy="3693319"/>
          </a:xfrm>
          <a:prstGeom prst="rect">
            <a:avLst/>
          </a:prstGeom>
          <a:noFill/>
        </p:spPr>
        <p:txBody>
          <a:bodyPr wrap="square" rtlCol="0">
            <a:spAutoFit/>
          </a:bodyPr>
          <a:lstStyle/>
          <a:p>
            <a:r>
              <a:rPr lang="en-IN" b="1" dirty="0"/>
              <a:t>Solution:</a:t>
            </a:r>
          </a:p>
          <a:p>
            <a:pPr marL="285750" indent="-285750">
              <a:buFont typeface="Wingdings" pitchFamily="2" charset="2"/>
              <a:buChar char="§"/>
            </a:pPr>
            <a:r>
              <a:rPr lang="en-IN" dirty="0"/>
              <a:t>Apply NLP techniques for data </a:t>
            </a:r>
            <a:r>
              <a:rPr lang="en-IN" dirty="0" err="1" smtClean="0"/>
              <a:t>preprocessing</a:t>
            </a:r>
            <a:r>
              <a:rPr lang="en-IN" dirty="0" smtClean="0"/>
              <a:t>.</a:t>
            </a:r>
          </a:p>
          <a:p>
            <a:pPr marL="285750" indent="-285750">
              <a:buFont typeface="Wingdings" pitchFamily="2" charset="2"/>
              <a:buChar char="§"/>
            </a:pPr>
            <a:r>
              <a:rPr lang="en-IN" dirty="0" smtClean="0"/>
              <a:t>Use </a:t>
            </a:r>
            <a:r>
              <a:rPr lang="en-IN" dirty="0"/>
              <a:t>feature extraction methods like TF-IDF or word </a:t>
            </a:r>
            <a:r>
              <a:rPr lang="en-IN" dirty="0" err="1" smtClean="0"/>
              <a:t>embeddings</a:t>
            </a:r>
            <a:r>
              <a:rPr lang="en-IN" dirty="0" smtClean="0"/>
              <a:t>.</a:t>
            </a:r>
          </a:p>
          <a:p>
            <a:pPr marL="285750" indent="-285750">
              <a:buFont typeface="Wingdings" pitchFamily="2" charset="2"/>
              <a:buChar char="§"/>
            </a:pPr>
            <a:r>
              <a:rPr lang="en-IN" dirty="0" smtClean="0"/>
              <a:t>Train </a:t>
            </a:r>
            <a:r>
              <a:rPr lang="en-IN" dirty="0"/>
              <a:t>sentiment classification models such as SVM or </a:t>
            </a:r>
            <a:r>
              <a:rPr lang="en-IN" dirty="0" smtClean="0"/>
              <a:t>RNNs.</a:t>
            </a:r>
          </a:p>
          <a:p>
            <a:pPr marL="285750" indent="-285750">
              <a:buFont typeface="Wingdings" pitchFamily="2" charset="2"/>
              <a:buChar char="§"/>
            </a:pPr>
            <a:r>
              <a:rPr lang="en-IN" dirty="0" smtClean="0"/>
              <a:t>Evaluate </a:t>
            </a:r>
            <a:r>
              <a:rPr lang="en-IN" dirty="0"/>
              <a:t>model performance using accuracy and other metrics.</a:t>
            </a:r>
          </a:p>
          <a:p>
            <a:r>
              <a:rPr lang="en-IN" b="1" dirty="0" smtClean="0"/>
              <a:t> </a:t>
            </a:r>
          </a:p>
          <a:p>
            <a:r>
              <a:rPr lang="en-IN" b="1" dirty="0" smtClean="0"/>
              <a:t>Regulation:</a:t>
            </a:r>
          </a:p>
          <a:p>
            <a:pPr marL="285750" indent="-285750">
              <a:buFont typeface="Wingdings" pitchFamily="2" charset="2"/>
              <a:buChar char="§"/>
            </a:pPr>
            <a:r>
              <a:rPr lang="en-IN" dirty="0" smtClean="0"/>
              <a:t>Ensure </a:t>
            </a:r>
            <a:r>
              <a:rPr lang="en-IN" dirty="0"/>
              <a:t>compliance with data privacy laws (e.g., GDPR, CCPA</a:t>
            </a:r>
            <a:r>
              <a:rPr lang="en-IN" dirty="0" smtClean="0"/>
              <a:t>).</a:t>
            </a:r>
          </a:p>
          <a:p>
            <a:pPr marL="285750" indent="-285750">
              <a:buFont typeface="Wingdings" pitchFamily="2" charset="2"/>
              <a:buChar char="§"/>
            </a:pPr>
            <a:r>
              <a:rPr lang="en-IN" dirty="0" smtClean="0"/>
              <a:t>Uphold </a:t>
            </a:r>
            <a:r>
              <a:rPr lang="en-IN" dirty="0"/>
              <a:t>ethical standards in sentiment analysis </a:t>
            </a:r>
            <a:r>
              <a:rPr lang="en-IN" dirty="0" smtClean="0"/>
              <a:t>practices.</a:t>
            </a:r>
          </a:p>
          <a:p>
            <a:pPr marL="285750" indent="-285750">
              <a:buFont typeface="Wingdings" pitchFamily="2" charset="2"/>
              <a:buChar char="§"/>
            </a:pPr>
            <a:r>
              <a:rPr lang="en-IN" dirty="0" smtClean="0"/>
              <a:t>Provide </a:t>
            </a:r>
            <a:r>
              <a:rPr lang="en-IN" dirty="0"/>
              <a:t>transparency about methodology and </a:t>
            </a:r>
            <a:r>
              <a:rPr lang="en-IN" dirty="0" smtClean="0"/>
              <a:t>algorithms.</a:t>
            </a:r>
          </a:p>
          <a:p>
            <a:pPr marL="285750" indent="-285750">
              <a:buFont typeface="Wingdings" pitchFamily="2" charset="2"/>
              <a:buChar char="§"/>
            </a:pPr>
            <a:r>
              <a:rPr lang="en-IN" dirty="0" smtClean="0"/>
              <a:t>Stay </a:t>
            </a:r>
            <a:r>
              <a:rPr lang="en-IN" dirty="0"/>
              <a:t>informed about industry regulations for data </a:t>
            </a:r>
            <a:r>
              <a:rPr lang="en-IN" dirty="0" smtClean="0"/>
              <a:t>handling.</a:t>
            </a:r>
          </a:p>
          <a:p>
            <a:pPr marL="285750" indent="-285750">
              <a:buFont typeface="Wingdings" pitchFamily="2" charset="2"/>
              <a:buChar char="§"/>
            </a:pPr>
            <a:r>
              <a:rPr lang="en-IN" dirty="0" smtClean="0"/>
              <a:t>Establish </a:t>
            </a:r>
            <a:r>
              <a:rPr lang="en-IN" dirty="0"/>
              <a:t>accountability measures for inaccuracies or biases.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352675" y="2044700"/>
            <a:ext cx="8686800" cy="3970318"/>
          </a:xfrm>
          <a:prstGeom prst="rect">
            <a:avLst/>
          </a:prstGeom>
          <a:noFill/>
        </p:spPr>
        <p:txBody>
          <a:bodyPr wrap="square" rtlCol="0">
            <a:spAutoFit/>
          </a:bodyPr>
          <a:lstStyle/>
          <a:p>
            <a:pPr marL="285750" indent="-285750">
              <a:buFont typeface="Arial" pitchFamily="34" charset="0"/>
              <a:buChar char="•"/>
            </a:pPr>
            <a:r>
              <a:rPr lang="en-US" dirty="0" smtClean="0">
                <a:effectLst/>
              </a:rPr>
              <a:t>The key to the effectiveness of our solution lies in its robustness and efficiency. By leveraging advanced NLP techniques, we ensure the thorough preprocessing of data, laying a solid foundation for accurate sentiment analysis. </a:t>
            </a:r>
          </a:p>
          <a:p>
            <a:endParaRPr lang="en-US" dirty="0" smtClean="0">
              <a:effectLst/>
            </a:endParaRPr>
          </a:p>
          <a:p>
            <a:pPr marL="285750" indent="-285750">
              <a:buFont typeface="Arial" pitchFamily="34" charset="0"/>
              <a:buChar char="•"/>
            </a:pPr>
            <a:r>
              <a:rPr lang="en-US" dirty="0" smtClean="0">
                <a:effectLst/>
              </a:rPr>
              <a:t>Our approach encompasses a diverse range of feature extraction methods, empowering the models to capture nuanced sentiments from airline reviews with precision.</a:t>
            </a:r>
          </a:p>
          <a:p>
            <a:endParaRPr lang="en-US" dirty="0" smtClean="0">
              <a:effectLst/>
            </a:endParaRPr>
          </a:p>
          <a:p>
            <a:pPr marL="285750" indent="-285750">
              <a:buFont typeface="Arial" pitchFamily="34" charset="0"/>
              <a:buChar char="•"/>
            </a:pPr>
            <a:r>
              <a:rPr lang="en-US" dirty="0" smtClean="0">
                <a:effectLst/>
              </a:rPr>
              <a:t> Through meticulous training and evaluation, we guarantee the reliability of our sentiment classification models, enabling airlines to derive actionable insights promptly. </a:t>
            </a:r>
          </a:p>
          <a:p>
            <a:endParaRPr lang="en-US" dirty="0" smtClean="0">
              <a:effectLst/>
            </a:endParaRPr>
          </a:p>
          <a:p>
            <a:pPr marL="285750" indent="-285750">
              <a:buFont typeface="Arial" pitchFamily="34" charset="0"/>
              <a:buChar char="•"/>
            </a:pPr>
            <a:r>
              <a:rPr lang="en-US" dirty="0" smtClean="0">
                <a:effectLst/>
              </a:rPr>
              <a:t>Moreover, our commitment to regulatory compliance and ethical standards ensures transparency and accountability, fostering trust and reliability in our analysis.</a:t>
            </a:r>
          </a:p>
          <a:p>
            <a:r>
              <a:rPr lang="en-US" dirty="0"/>
              <a:t/>
            </a:r>
            <a:br>
              <a:rPr lang="en-US"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29" y="1125448"/>
            <a:ext cx="4679171" cy="469432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923" y="1125448"/>
            <a:ext cx="4176122" cy="46943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775</Words>
  <Application>Microsoft Office PowerPoint</Application>
  <PresentationFormat>Custom</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 MADHUMITA</vt:lpstr>
      <vt:lpstr>SENTIMENT ANALYSIS USING AIRLINE REVIEWS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MADHUMITA</dc:title>
  <dc:creator>Home</dc:creator>
  <cp:lastModifiedBy>Home</cp:lastModifiedBy>
  <cp:revision>5</cp:revision>
  <dcterms:created xsi:type="dcterms:W3CDTF">2024-04-04T05:25:32Z</dcterms:created>
  <dcterms:modified xsi:type="dcterms:W3CDTF">2024-04-25T14:17:24Z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