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sldIdLst>
    <p:sldId id="256" r:id="rId5"/>
    <p:sldId id="283" r:id="rId6"/>
    <p:sldId id="284" r:id="rId7"/>
    <p:sldId id="257" r:id="rId8"/>
    <p:sldId id="285" r:id="rId9"/>
    <p:sldId id="287" r:id="rId10"/>
    <p:sldId id="288" r:id="rId11"/>
    <p:sldId id="294" r:id="rId12"/>
    <p:sldId id="293" r:id="rId13"/>
    <p:sldId id="290" r:id="rId14"/>
    <p:sldId id="291" r:id="rId15"/>
    <p:sldId id="289" r:id="rId16"/>
    <p:sldId id="295"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598" autoAdjust="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2-22T23:50:19.999" idx="5">
    <p:pos x="5396" y="3197"/>
    <p:text>LLDB is the debugger component of the LLVM project.</p:text>
    <p:extLst>
      <p:ext uri="{C676402C-5697-4E1C-873F-D02D1690AC5C}">
        <p15:threadingInfo xmlns:p15="http://schemas.microsoft.com/office/powerpoint/2012/main" timeZoneBias="-330"/>
      </p:ext>
    </p:extLst>
  </p:cm>
  <p:cm authorId="2" dt="2020-02-22T23:51:02.348" idx="6">
    <p:pos x="5856" y="3199"/>
    <p:text>Standard front-end from the GNU Project. It is a complex tool that works with most common debuggers (GDB, jdb, Python debugger, Perl debugger, Tcl, and others) natively or with some external programs (for PHP).</p:text>
    <p:extLst>
      <p:ext uri="{C676402C-5697-4E1C-873F-D02D1690AC5C}">
        <p15:threadingInfo xmlns:p15="http://schemas.microsoft.com/office/powerpoint/2012/main" timeZoneBias="-330"/>
      </p:ext>
    </p:extLst>
  </p:cm>
  <p:cm authorId="2" dt="2020-02-23T09:16:39.828" idx="13">
    <p:pos x="3750" y="3013"/>
    <p:text>Calling a function, returning from the function, jump to from specific region of code.</p:text>
    <p:extLst>
      <p:ext uri="{C676402C-5697-4E1C-873F-D02D1690AC5C}">
        <p15:threadingInfo xmlns:p15="http://schemas.microsoft.com/office/powerpoint/2012/main" timeZoneBias="-330"/>
      </p:ext>
    </p:extLst>
  </p:cm>
  <p:cm authorId="2" dt="2020-02-23T09:17:57.781" idx="14">
    <p:pos x="2618" y="2922"/>
    <p:text>Set, modify values of a variables.</p:text>
    <p:extLst>
      <p:ext uri="{C676402C-5697-4E1C-873F-D02D1690AC5C}">
        <p15:threadingInfo xmlns:p15="http://schemas.microsoft.com/office/powerpoint/2012/main" timeZoneBias="-330"/>
      </p:ext>
    </p:extLst>
  </p:cm>
  <p:cm authorId="2" dt="2020-02-23T09:18:31.917" idx="15">
    <p:pos x="3843" y="2702"/>
    <p:text>Start, pause and abort.</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2-23T01:11:08.525" idx="8">
    <p:pos x="5682" y="1440"/>
    <p:text>print/watch variables</p:text>
    <p:extLst>
      <p:ext uri="{C676402C-5697-4E1C-873F-D02D1690AC5C}">
        <p15:threadingInfo xmlns:p15="http://schemas.microsoft.com/office/powerpoint/2012/main" timeZoneBias="-330"/>
      </p:ext>
    </p:extLst>
  </p:cm>
  <p:cm authorId="2" dt="2020-02-23T01:12:55.764" idx="9">
    <p:pos x="5040" y="1719"/>
    <p:text>Run target with invalid data in global/cli arguments.</p:text>
    <p:extLst>
      <p:ext uri="{C676402C-5697-4E1C-873F-D02D1690AC5C}">
        <p15:threadingInfo xmlns:p15="http://schemas.microsoft.com/office/powerpoint/2012/main" timeZoneBias="-330"/>
      </p:ext>
    </p:extLst>
  </p:cm>
  <p:cm authorId="2" dt="2020-02-23T01:15:21.923" idx="10">
    <p:pos x="4023" y="2765"/>
    <p:text>BTs &amp; Jump.</p:text>
    <p:extLst>
      <p:ext uri="{C676402C-5697-4E1C-873F-D02D1690AC5C}">
        <p15:threadingInfo xmlns:p15="http://schemas.microsoft.com/office/powerpoint/2012/main" timeZoneBias="-330"/>
      </p:ext>
    </p:extLst>
  </p:cm>
  <p:cm authorId="2" dt="2020-02-23T01:15:48.856" idx="11">
    <p:pos x="5145" y="2976"/>
    <p:text>Watchpoints &amp; breakpoints.</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2-23T01:58:13.801" idx="12">
    <p:pos x="4111" y="694"/>
    <p:text>http://www.gdbtutorial.com/tutorial/how-install-gdb</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613178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142346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1914191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12/5/2020</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3098800"/>
            <a:ext cx="9144000" cy="889000"/>
          </a:xfrm>
        </p:spPr>
        <p:txBody>
          <a:bodyPr/>
          <a:lstStyle/>
          <a:p>
            <a:pPr algn="ctr"/>
            <a:r>
              <a:rPr lang="en-IN" b="1" dirty="0">
                <a:latin typeface="Arial Black" panose="020B0A04020102020204" pitchFamily="34" charset="0"/>
              </a:rPr>
              <a:t>GNU </a:t>
            </a:r>
            <a:r>
              <a:rPr lang="en-IN" b="1" dirty="0">
                <a:latin typeface="Arial Rounded MT Bold" panose="020F0704030504030204" pitchFamily="34" charset="0"/>
              </a:rPr>
              <a:t>Debugger</a:t>
            </a:r>
            <a:r>
              <a:rPr lang="en-IN" b="1" dirty="0">
                <a:latin typeface="Arial Black" panose="020B0A04020102020204" pitchFamily="34" charset="0"/>
              </a:rPr>
              <a:t>  (GDB)</a:t>
            </a:r>
            <a:endParaRPr lang="en-US" b="1" dirty="0">
              <a:latin typeface="Arial Black" panose="020B0A04020102020204" pitchFamily="34" charset="0"/>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10223500" y="5854700"/>
            <a:ext cx="1272100" cy="39370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200" i="1" dirty="0"/>
              <a:t>- Kirubakaran.SS</a:t>
            </a: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7CD432-5B7C-477D-A2DE-A69DABF984C8}"/>
              </a:ext>
            </a:extLst>
          </p:cNvPr>
          <p:cNvSpPr>
            <a:spLocks noGrp="1"/>
          </p:cNvSpPr>
          <p:nvPr>
            <p:ph idx="1"/>
          </p:nvPr>
        </p:nvSpPr>
        <p:spPr>
          <a:xfrm>
            <a:off x="604434" y="1337510"/>
            <a:ext cx="10983131" cy="5071862"/>
          </a:xfrm>
        </p:spPr>
        <p:txBody>
          <a:bodyPr>
            <a:normAutofit lnSpcReduction="10000"/>
          </a:bodyPr>
          <a:lstStyle/>
          <a:p>
            <a:pPr>
              <a:lnSpc>
                <a:spcPct val="200000"/>
              </a:lnSpc>
              <a:spcBef>
                <a:spcPts val="0"/>
              </a:spcBef>
              <a:spcAft>
                <a:spcPts val="0"/>
              </a:spcAft>
            </a:pPr>
            <a:r>
              <a:rPr lang="en-US" sz="1600" b="1" dirty="0"/>
              <a:t>continue</a:t>
            </a:r>
          </a:p>
          <a:p>
            <a:pPr>
              <a:lnSpc>
                <a:spcPct val="100000"/>
              </a:lnSpc>
              <a:spcBef>
                <a:spcPts val="0"/>
              </a:spcBef>
              <a:spcAft>
                <a:spcPts val="0"/>
              </a:spcAft>
            </a:pPr>
            <a:r>
              <a:rPr lang="en-US" sz="1600" dirty="0">
                <a:latin typeface="Consolas" panose="020B0609020204030204" pitchFamily="49" charset="0"/>
              </a:rPr>
              <a:t>Continue -</a:t>
            </a:r>
            <a:r>
              <a:rPr lang="en-US" sz="1600" dirty="0"/>
              <a:t> will set the program running again, after you have stopped it at a breakpoint.</a:t>
            </a:r>
          </a:p>
          <a:p>
            <a:pPr>
              <a:lnSpc>
                <a:spcPct val="200000"/>
              </a:lnSpc>
              <a:spcBef>
                <a:spcPts val="0"/>
              </a:spcBef>
              <a:spcAft>
                <a:spcPts val="0"/>
              </a:spcAft>
            </a:pPr>
            <a:r>
              <a:rPr lang="en-US" sz="1600" b="1" dirty="0"/>
              <a:t>step</a:t>
            </a:r>
          </a:p>
          <a:p>
            <a:pPr>
              <a:lnSpc>
                <a:spcPct val="100000"/>
              </a:lnSpc>
              <a:spcBef>
                <a:spcPts val="0"/>
              </a:spcBef>
              <a:spcAft>
                <a:spcPts val="0"/>
              </a:spcAft>
            </a:pPr>
            <a:r>
              <a:rPr lang="en-US" sz="1600" dirty="0">
                <a:latin typeface="Consolas" panose="020B0609020204030204" pitchFamily="49" charset="0"/>
              </a:rPr>
              <a:t>step -</a:t>
            </a:r>
            <a:r>
              <a:rPr lang="en-US" sz="1600" dirty="0"/>
              <a:t> will go ahead and execute the current source line, and then stop execution again before the next source line.</a:t>
            </a:r>
          </a:p>
          <a:p>
            <a:pPr>
              <a:lnSpc>
                <a:spcPct val="200000"/>
              </a:lnSpc>
              <a:spcBef>
                <a:spcPts val="0"/>
              </a:spcBef>
              <a:spcAft>
                <a:spcPts val="0"/>
              </a:spcAft>
            </a:pPr>
            <a:r>
              <a:rPr lang="en-US" sz="1600" b="1" dirty="0"/>
              <a:t>next</a:t>
            </a:r>
          </a:p>
          <a:p>
            <a:pPr>
              <a:lnSpc>
                <a:spcPct val="100000"/>
              </a:lnSpc>
              <a:spcBef>
                <a:spcPts val="0"/>
              </a:spcBef>
              <a:spcAft>
                <a:spcPts val="0"/>
              </a:spcAft>
            </a:pPr>
            <a:r>
              <a:rPr lang="en-US" sz="1600" dirty="0">
                <a:latin typeface="Consolas" panose="020B0609020204030204" pitchFamily="49" charset="0"/>
              </a:rPr>
              <a:t>next -</a:t>
            </a:r>
            <a:r>
              <a:rPr lang="en-US" sz="1600" dirty="0"/>
              <a:t> will continue until the next source line in the current function</a:t>
            </a:r>
          </a:p>
          <a:p>
            <a:pPr>
              <a:lnSpc>
                <a:spcPct val="210000"/>
              </a:lnSpc>
              <a:spcBef>
                <a:spcPts val="0"/>
              </a:spcBef>
              <a:spcAft>
                <a:spcPts val="0"/>
              </a:spcAft>
            </a:pPr>
            <a:r>
              <a:rPr lang="en-US" sz="1600" b="1" dirty="0"/>
              <a:t>until</a:t>
            </a:r>
          </a:p>
          <a:p>
            <a:pPr>
              <a:lnSpc>
                <a:spcPct val="100000"/>
              </a:lnSpc>
              <a:spcBef>
                <a:spcPts val="0"/>
              </a:spcBef>
              <a:spcAft>
                <a:spcPts val="0"/>
              </a:spcAft>
            </a:pPr>
            <a:r>
              <a:rPr lang="en-US" sz="1600" dirty="0">
                <a:latin typeface="Consolas" panose="020B0609020204030204" pitchFamily="49" charset="0"/>
              </a:rPr>
              <a:t>until</a:t>
            </a:r>
            <a:r>
              <a:rPr lang="en-US" sz="1600" dirty="0"/>
              <a:t> - is like </a:t>
            </a:r>
            <a:r>
              <a:rPr lang="en-US" sz="1600" dirty="0">
                <a:latin typeface="Consolas" panose="020B0609020204030204" pitchFamily="49" charset="0"/>
              </a:rPr>
              <a:t>next</a:t>
            </a:r>
            <a:r>
              <a:rPr lang="en-US" sz="1600" dirty="0"/>
              <a:t>, except that if you are at the end of a loop, until will continue execution until the loop is exited, whereas </a:t>
            </a:r>
            <a:r>
              <a:rPr lang="en-US" sz="1600" dirty="0">
                <a:latin typeface="Consolas" panose="020B0609020204030204" pitchFamily="49" charset="0"/>
              </a:rPr>
              <a:t>next</a:t>
            </a:r>
            <a:r>
              <a:rPr lang="en-US" sz="1600" dirty="0"/>
              <a:t> will just take you back up to the beginning of the loop.</a:t>
            </a:r>
          </a:p>
          <a:p>
            <a:pPr>
              <a:lnSpc>
                <a:spcPct val="150000"/>
              </a:lnSpc>
              <a:spcBef>
                <a:spcPts val="0"/>
              </a:spcBef>
              <a:spcAft>
                <a:spcPts val="0"/>
              </a:spcAft>
            </a:pPr>
            <a:r>
              <a:rPr lang="en-US" sz="1600" dirty="0"/>
              <a:t>This is convenient if you want to see what happens after the loop, but don't want to step through every iteration.</a:t>
            </a:r>
          </a:p>
          <a:p>
            <a:pPr>
              <a:lnSpc>
                <a:spcPct val="200000"/>
              </a:lnSpc>
              <a:spcBef>
                <a:spcPts val="0"/>
              </a:spcBef>
              <a:spcAft>
                <a:spcPts val="0"/>
              </a:spcAft>
            </a:pPr>
            <a:r>
              <a:rPr lang="en-US" sz="1600" b="1" dirty="0"/>
              <a:t>list</a:t>
            </a:r>
          </a:p>
          <a:p>
            <a:pPr>
              <a:lnSpc>
                <a:spcPct val="100000"/>
              </a:lnSpc>
              <a:spcBef>
                <a:spcPts val="600"/>
              </a:spcBef>
              <a:spcAft>
                <a:spcPts val="0"/>
              </a:spcAft>
            </a:pPr>
            <a:r>
              <a:rPr lang="en-US" sz="1600" dirty="0">
                <a:latin typeface="Consolas" panose="020B0609020204030204" pitchFamily="49" charset="0"/>
              </a:rPr>
              <a:t>list line-number - </a:t>
            </a:r>
            <a:r>
              <a:rPr lang="en-US" sz="1600" dirty="0"/>
              <a:t>will print out some lines from the source code around </a:t>
            </a:r>
            <a:r>
              <a:rPr lang="en-US" sz="1600" dirty="0" err="1">
                <a:latin typeface="Consolas" panose="020B0609020204030204" pitchFamily="49" charset="0"/>
              </a:rPr>
              <a:t>linenumber</a:t>
            </a:r>
            <a:r>
              <a:rPr lang="en-US" sz="1600" dirty="0"/>
              <a:t>. </a:t>
            </a:r>
          </a:p>
          <a:p>
            <a:pPr>
              <a:lnSpc>
                <a:spcPct val="100000"/>
              </a:lnSpc>
              <a:spcBef>
                <a:spcPts val="600"/>
              </a:spcBef>
              <a:spcAft>
                <a:spcPts val="0"/>
              </a:spcAft>
            </a:pPr>
            <a:r>
              <a:rPr lang="en-US" sz="1600" dirty="0"/>
              <a:t>If you give it the argument </a:t>
            </a:r>
            <a:r>
              <a:rPr lang="en-US" sz="1600" dirty="0">
                <a:latin typeface="Consolas" panose="020B0609020204030204" pitchFamily="49" charset="0"/>
              </a:rPr>
              <a:t>function</a:t>
            </a:r>
            <a:r>
              <a:rPr lang="en-US" sz="1600" dirty="0"/>
              <a:t> it will print out lines from the beginning of that function. </a:t>
            </a:r>
          </a:p>
          <a:p>
            <a:pPr>
              <a:lnSpc>
                <a:spcPct val="100000"/>
              </a:lnSpc>
              <a:spcBef>
                <a:spcPts val="600"/>
              </a:spcBef>
              <a:spcAft>
                <a:spcPts val="0"/>
              </a:spcAft>
            </a:pPr>
            <a:r>
              <a:rPr lang="en-US" sz="1600" dirty="0"/>
              <a:t>Just </a:t>
            </a:r>
            <a:r>
              <a:rPr lang="en-US" sz="1600" dirty="0">
                <a:latin typeface="Consolas" panose="020B0609020204030204" pitchFamily="49" charset="0"/>
              </a:rPr>
              <a:t>list</a:t>
            </a:r>
            <a:r>
              <a:rPr lang="en-US" sz="1600" dirty="0"/>
              <a:t> without any arguments will print out the lines just after the lines that you printed out with the previous list command (append the lines).</a:t>
            </a:r>
          </a:p>
          <a:p>
            <a:pPr>
              <a:lnSpc>
                <a:spcPct val="100000"/>
              </a:lnSpc>
              <a:spcBef>
                <a:spcPts val="0"/>
              </a:spcBef>
              <a:spcAft>
                <a:spcPts val="0"/>
              </a:spcAft>
            </a:pPr>
            <a:endParaRPr lang="en-IN" sz="1600" b="1" dirty="0"/>
          </a:p>
        </p:txBody>
      </p:sp>
      <p:sp>
        <p:nvSpPr>
          <p:cNvPr id="3" name="Title 2">
            <a:extLst>
              <a:ext uri="{FF2B5EF4-FFF2-40B4-BE49-F238E27FC236}">
                <a16:creationId xmlns:a16="http://schemas.microsoft.com/office/drawing/2014/main" id="{D6998F0B-B160-4F84-AC64-EAFB12DB6258}"/>
              </a:ext>
            </a:extLst>
          </p:cNvPr>
          <p:cNvSpPr>
            <a:spLocks noGrp="1"/>
          </p:cNvSpPr>
          <p:nvPr>
            <p:ph type="title"/>
          </p:nvPr>
        </p:nvSpPr>
        <p:spPr/>
        <p:txBody>
          <a:bodyPr/>
          <a:lstStyle/>
          <a:p>
            <a:r>
              <a:rPr lang="en-IN" b="1" dirty="0">
                <a:latin typeface="Arial Rounded MT Bold" panose="020F0704030504030204" pitchFamily="34" charset="0"/>
              </a:rPr>
              <a:t>GDB command reference:</a:t>
            </a:r>
            <a:endParaRPr lang="en-IN" dirty="0"/>
          </a:p>
        </p:txBody>
      </p:sp>
    </p:spTree>
    <p:extLst>
      <p:ext uri="{BB962C8B-B14F-4D97-AF65-F5344CB8AC3E}">
        <p14:creationId xmlns:p14="http://schemas.microsoft.com/office/powerpoint/2010/main" val="2953246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E50523-8FFB-4EC9-9C2E-53A9C368C2ED}"/>
              </a:ext>
            </a:extLst>
          </p:cNvPr>
          <p:cNvSpPr>
            <a:spLocks noGrp="1"/>
          </p:cNvSpPr>
          <p:nvPr>
            <p:ph idx="1"/>
          </p:nvPr>
        </p:nvSpPr>
        <p:spPr>
          <a:xfrm>
            <a:off x="604433" y="1604210"/>
            <a:ext cx="10983131" cy="4987089"/>
          </a:xfrm>
        </p:spPr>
        <p:txBody>
          <a:bodyPr>
            <a:normAutofit/>
          </a:bodyPr>
          <a:lstStyle/>
          <a:p>
            <a:pPr>
              <a:lnSpc>
                <a:spcPct val="100000"/>
              </a:lnSpc>
              <a:spcAft>
                <a:spcPts val="600"/>
              </a:spcAft>
            </a:pPr>
            <a:r>
              <a:rPr lang="en-US" sz="1600" b="1" dirty="0"/>
              <a:t>set variable </a:t>
            </a:r>
            <a:r>
              <a:rPr lang="en-US" sz="1600" b="1" dirty="0" err="1"/>
              <a:t>variable</a:t>
            </a:r>
            <a:r>
              <a:rPr lang="en-US" sz="1600" b="1" dirty="0"/>
              <a:t> = [expression]</a:t>
            </a:r>
          </a:p>
          <a:p>
            <a:pPr>
              <a:lnSpc>
                <a:spcPct val="100000"/>
              </a:lnSpc>
              <a:spcBef>
                <a:spcPts val="0"/>
              </a:spcBef>
              <a:spcAft>
                <a:spcPts val="0"/>
              </a:spcAft>
            </a:pPr>
            <a:r>
              <a:rPr lang="en-US" sz="1600" dirty="0"/>
              <a:t>Sets the values of a debugger variable, memory address, or expression that is accessible according to the scope and visibility rules of the language. </a:t>
            </a:r>
          </a:p>
          <a:p>
            <a:pPr>
              <a:lnSpc>
                <a:spcPct val="150000"/>
              </a:lnSpc>
              <a:spcBef>
                <a:spcPts val="0"/>
              </a:spcBef>
              <a:spcAft>
                <a:spcPts val="0"/>
              </a:spcAft>
            </a:pPr>
            <a:r>
              <a:rPr lang="en-US" sz="1600" dirty="0"/>
              <a:t>The expression can be any expression that is valid in the current context.</a:t>
            </a:r>
          </a:p>
          <a:p>
            <a:pPr lvl="1">
              <a:lnSpc>
                <a:spcPct val="100000"/>
              </a:lnSpc>
              <a:spcBef>
                <a:spcPts val="0"/>
              </a:spcBef>
              <a:spcAft>
                <a:spcPts val="0"/>
              </a:spcAft>
            </a:pPr>
            <a:r>
              <a:rPr lang="en-US" sz="1600" dirty="0">
                <a:latin typeface="Consolas" panose="020B0609020204030204" pitchFamily="49" charset="0"/>
              </a:rPr>
              <a:t>(</a:t>
            </a:r>
            <a:r>
              <a:rPr lang="en-US" sz="1600" dirty="0" err="1">
                <a:latin typeface="Consolas" panose="020B0609020204030204" pitchFamily="49" charset="0"/>
              </a:rPr>
              <a:t>gdb</a:t>
            </a:r>
            <a:r>
              <a:rPr lang="en-US" sz="1600" dirty="0">
                <a:latin typeface="Consolas" panose="020B0609020204030204" pitchFamily="49" charset="0"/>
              </a:rPr>
              <a:t>) set width=47</a:t>
            </a:r>
          </a:p>
          <a:p>
            <a:pPr>
              <a:lnSpc>
                <a:spcPct val="150000"/>
              </a:lnSpc>
              <a:spcAft>
                <a:spcPts val="600"/>
              </a:spcAft>
            </a:pPr>
            <a:r>
              <a:rPr lang="en-US" sz="1600" b="1" dirty="0"/>
              <a:t>print</a:t>
            </a:r>
          </a:p>
          <a:p>
            <a:pPr>
              <a:lnSpc>
                <a:spcPct val="100000"/>
              </a:lnSpc>
              <a:spcBef>
                <a:spcPts val="0"/>
              </a:spcBef>
              <a:spcAft>
                <a:spcPts val="0"/>
              </a:spcAft>
            </a:pPr>
            <a:r>
              <a:rPr lang="en-US" sz="1600" dirty="0">
                <a:latin typeface="Consolas" panose="020B0609020204030204" pitchFamily="49" charset="0"/>
              </a:rPr>
              <a:t>print expression - </a:t>
            </a:r>
            <a:r>
              <a:rPr lang="en-US" sz="1600" dirty="0"/>
              <a:t>will print out the value of the expression, which could be just a variable name. </a:t>
            </a:r>
          </a:p>
          <a:p>
            <a:pPr>
              <a:lnSpc>
                <a:spcPct val="150000"/>
              </a:lnSpc>
              <a:spcBef>
                <a:spcPts val="0"/>
              </a:spcBef>
              <a:spcAft>
                <a:spcPts val="0"/>
              </a:spcAft>
            </a:pPr>
            <a:r>
              <a:rPr lang="en-US" sz="1600" dirty="0"/>
              <a:t>To print out the first 25 (for example) values in an array called list:</a:t>
            </a:r>
          </a:p>
          <a:p>
            <a:pPr lvl="1">
              <a:lnSpc>
                <a:spcPct val="100000"/>
              </a:lnSpc>
            </a:pPr>
            <a:r>
              <a:rPr lang="en-US" sz="1600" dirty="0">
                <a:latin typeface="Consolas" panose="020B0609020204030204" pitchFamily="49" charset="0"/>
              </a:rPr>
              <a:t>(</a:t>
            </a:r>
            <a:r>
              <a:rPr lang="en-US" sz="1600" dirty="0" err="1">
                <a:latin typeface="Consolas" panose="020B0609020204030204" pitchFamily="49" charset="0"/>
              </a:rPr>
              <a:t>gdb</a:t>
            </a:r>
            <a:r>
              <a:rPr lang="en-US" sz="1600" dirty="0">
                <a:latin typeface="Consolas" panose="020B0609020204030204" pitchFamily="49" charset="0"/>
              </a:rPr>
              <a:t>)print list[0]@25</a:t>
            </a:r>
          </a:p>
          <a:p>
            <a:pPr>
              <a:lnSpc>
                <a:spcPct val="100000"/>
              </a:lnSpc>
              <a:spcAft>
                <a:spcPts val="600"/>
              </a:spcAft>
            </a:pPr>
            <a:r>
              <a:rPr lang="en-US" sz="1600" b="1" dirty="0"/>
              <a:t>Info</a:t>
            </a:r>
          </a:p>
          <a:p>
            <a:pPr>
              <a:lnSpc>
                <a:spcPct val="100000"/>
              </a:lnSpc>
              <a:spcBef>
                <a:spcPts val="0"/>
              </a:spcBef>
              <a:spcAft>
                <a:spcPts val="0"/>
              </a:spcAft>
              <a:buNone/>
            </a:pPr>
            <a:r>
              <a:rPr lang="en-IN" sz="1600" dirty="0"/>
              <a:t>More debug options are stacked into this commands</a:t>
            </a:r>
          </a:p>
          <a:p>
            <a:pPr lvl="1">
              <a:lnSpc>
                <a:spcPct val="100000"/>
              </a:lnSpc>
              <a:spcBef>
                <a:spcPts val="0"/>
              </a:spcBef>
              <a:spcAft>
                <a:spcPts val="0"/>
              </a:spcAft>
              <a:buNone/>
            </a:pPr>
            <a:r>
              <a:rPr lang="en-IN" sz="1600" dirty="0">
                <a:latin typeface="Consolas" panose="020B0609020204030204" pitchFamily="49" charset="0"/>
              </a:rPr>
              <a:t>info frame</a:t>
            </a:r>
          </a:p>
          <a:p>
            <a:pPr lvl="1">
              <a:lnSpc>
                <a:spcPct val="100000"/>
              </a:lnSpc>
              <a:spcBef>
                <a:spcPts val="0"/>
              </a:spcBef>
              <a:spcAft>
                <a:spcPts val="0"/>
              </a:spcAft>
              <a:buNone/>
            </a:pPr>
            <a:r>
              <a:rPr lang="en-IN" sz="1600" dirty="0">
                <a:latin typeface="Consolas" panose="020B0609020204030204" pitchFamily="49" charset="0"/>
              </a:rPr>
              <a:t>info break </a:t>
            </a:r>
          </a:p>
          <a:p>
            <a:pPr lvl="1">
              <a:lnSpc>
                <a:spcPct val="100000"/>
              </a:lnSpc>
              <a:spcBef>
                <a:spcPts val="0"/>
              </a:spcBef>
              <a:spcAft>
                <a:spcPts val="0"/>
              </a:spcAft>
              <a:buNone/>
            </a:pPr>
            <a:r>
              <a:rPr lang="en-IN" sz="1600" dirty="0">
                <a:latin typeface="Consolas" panose="020B0609020204030204" pitchFamily="49" charset="0"/>
              </a:rPr>
              <a:t>and etc..,</a:t>
            </a:r>
          </a:p>
        </p:txBody>
      </p:sp>
      <p:sp>
        <p:nvSpPr>
          <p:cNvPr id="3" name="Title 2">
            <a:extLst>
              <a:ext uri="{FF2B5EF4-FFF2-40B4-BE49-F238E27FC236}">
                <a16:creationId xmlns:a16="http://schemas.microsoft.com/office/drawing/2014/main" id="{0DED2E11-778F-4F05-BF28-0BF4DB18E05D}"/>
              </a:ext>
            </a:extLst>
          </p:cNvPr>
          <p:cNvSpPr>
            <a:spLocks noGrp="1"/>
          </p:cNvSpPr>
          <p:nvPr>
            <p:ph type="title"/>
          </p:nvPr>
        </p:nvSpPr>
        <p:spPr/>
        <p:txBody>
          <a:bodyPr/>
          <a:lstStyle/>
          <a:p>
            <a:r>
              <a:rPr lang="en-IN" b="1" dirty="0">
                <a:latin typeface="Arial Rounded MT Bold" panose="020F0704030504030204" pitchFamily="34" charset="0"/>
              </a:rPr>
              <a:t>GDB command reference:</a:t>
            </a:r>
            <a:endParaRPr lang="en-IN" dirty="0"/>
          </a:p>
        </p:txBody>
      </p:sp>
    </p:spTree>
    <p:extLst>
      <p:ext uri="{BB962C8B-B14F-4D97-AF65-F5344CB8AC3E}">
        <p14:creationId xmlns:p14="http://schemas.microsoft.com/office/powerpoint/2010/main" val="2749837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448B3B-704F-46A4-B23A-9DB835CC9217}"/>
              </a:ext>
            </a:extLst>
          </p:cNvPr>
          <p:cNvSpPr>
            <a:spLocks noGrp="1"/>
          </p:cNvSpPr>
          <p:nvPr>
            <p:ph idx="1"/>
          </p:nvPr>
        </p:nvSpPr>
        <p:spPr>
          <a:xfrm>
            <a:off x="652558" y="1196391"/>
            <a:ext cx="5297668" cy="4980573"/>
          </a:xfrm>
        </p:spPr>
        <p:txBody>
          <a:bodyPr>
            <a:normAutofit fontScale="70000" lnSpcReduction="20000"/>
          </a:bodyPr>
          <a:lstStyle/>
          <a:p>
            <a:pPr>
              <a:lnSpc>
                <a:spcPct val="12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2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20000"/>
              </a:lnSpc>
              <a:spcBef>
                <a:spcPts val="0"/>
              </a:spcBef>
              <a:spcAft>
                <a:spcPts val="0"/>
              </a:spcAft>
              <a:buNone/>
            </a:pPr>
            <a:r>
              <a:rPr lang="en-US" sz="1600" dirty="0">
                <a:latin typeface="Courier New" panose="02070309020205020404" pitchFamily="49" charset="0"/>
                <a:cs typeface="Courier New" panose="02070309020205020404" pitchFamily="49" charset="0"/>
              </a:rPr>
              <a:t>  </a:t>
            </a:r>
          </a:p>
          <a:p>
            <a:pPr>
              <a:lnSpc>
                <a:spcPct val="120000"/>
              </a:lnSpc>
              <a:spcBef>
                <a:spcPts val="0"/>
              </a:spcBef>
              <a:spcAft>
                <a:spcPts val="0"/>
              </a:spcAft>
              <a:buNone/>
            </a:pPr>
            <a:r>
              <a:rPr lang="en-US" sz="1600" dirty="0">
                <a:latin typeface="Courier New" panose="02070309020205020404" pitchFamily="49" charset="0"/>
                <a:cs typeface="Courier New" panose="02070309020205020404" pitchFamily="49" charset="0"/>
              </a:rPr>
              <a:t> Sample code for debugging with GDB:</a:t>
            </a:r>
          </a:p>
          <a:p>
            <a:pPr>
              <a:lnSpc>
                <a:spcPct val="120000"/>
              </a:lnSpc>
              <a:spcBef>
                <a:spcPts val="0"/>
              </a:spcBef>
              <a:spcAft>
                <a:spcPts val="0"/>
              </a:spcAft>
              <a:buNone/>
            </a:pPr>
            <a:r>
              <a:rPr lang="en-US" sz="1600" dirty="0">
                <a:latin typeface="Courier New" panose="02070309020205020404" pitchFamily="49" charset="0"/>
                <a:cs typeface="Courier New" panose="02070309020205020404" pitchFamily="49" charset="0"/>
              </a:rPr>
              <a:t> - Break, Continue, Next, Info, Set and Print command usage</a:t>
            </a:r>
          </a:p>
          <a:p>
            <a:pPr>
              <a:lnSpc>
                <a:spcPct val="120000"/>
              </a:lnSpc>
              <a:spcBef>
                <a:spcPts val="0"/>
              </a:spcBef>
              <a:spcAft>
                <a:spcPts val="0"/>
              </a:spcAft>
              <a:buNone/>
            </a:pPr>
            <a:r>
              <a:rPr lang="en-US" sz="1600" dirty="0">
                <a:latin typeface="Courier New" panose="02070309020205020404" pitchFamily="49" charset="0"/>
                <a:cs typeface="Courier New" panose="02070309020205020404" pitchFamily="49" charset="0"/>
              </a:rPr>
              <a:t> - Print and Modify variables at runtime</a:t>
            </a:r>
          </a:p>
          <a:p>
            <a:pPr>
              <a:lnSpc>
                <a:spcPct val="120000"/>
              </a:lnSpc>
              <a:spcBef>
                <a:spcPts val="0"/>
              </a:spcBef>
              <a:spcAft>
                <a:spcPts val="0"/>
              </a:spcAft>
              <a:buNone/>
            </a:pPr>
            <a:r>
              <a:rPr lang="en-US" sz="1600" dirty="0">
                <a:latin typeface="Courier New" panose="02070309020205020404" pitchFamily="49" charset="0"/>
                <a:cs typeface="Courier New" panose="02070309020205020404" pitchFamily="49" charset="0"/>
              </a:rPr>
              <a:t> - experiment 'until' and 'finish' </a:t>
            </a:r>
            <a:r>
              <a:rPr lang="en-US" sz="1600" dirty="0" err="1">
                <a:latin typeface="Courier New" panose="02070309020205020404" pitchFamily="49" charset="0"/>
                <a:cs typeface="Courier New" panose="02070309020205020404" pitchFamily="49" charset="0"/>
              </a:rPr>
              <a:t>gdb</a:t>
            </a:r>
            <a:r>
              <a:rPr lang="en-US" sz="1600" dirty="0">
                <a:latin typeface="Courier New" panose="02070309020205020404" pitchFamily="49" charset="0"/>
                <a:cs typeface="Courier New" panose="02070309020205020404" pitchFamily="49" charset="0"/>
              </a:rPr>
              <a:t>-commands in loop.</a:t>
            </a:r>
          </a:p>
          <a:p>
            <a:pPr>
              <a:lnSpc>
                <a:spcPct val="12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2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2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2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20000"/>
              </a:lnSpc>
              <a:spcBef>
                <a:spcPts val="0"/>
              </a:spcBef>
              <a:spcAft>
                <a:spcPts val="0"/>
              </a:spcAft>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a:t>
            </a:r>
          </a:p>
          <a:p>
            <a:pPr>
              <a:lnSpc>
                <a:spcPct val="12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20000"/>
              </a:lnSpc>
              <a:spcBef>
                <a:spcPts val="0"/>
              </a:spcBef>
              <a:spcAft>
                <a:spcPts val="0"/>
              </a:spcAft>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gvar</a:t>
            </a:r>
            <a:r>
              <a:rPr lang="en-US" sz="1600" dirty="0">
                <a:latin typeface="Courier New" panose="02070309020205020404" pitchFamily="49" charset="0"/>
                <a:cs typeface="Courier New" panose="02070309020205020404" pitchFamily="49" charset="0"/>
              </a:rPr>
              <a:t> = 10;</a:t>
            </a:r>
          </a:p>
          <a:p>
            <a:pPr>
              <a:lnSpc>
                <a:spcPct val="12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20000"/>
              </a:lnSpc>
              <a:spcBef>
                <a:spcPts val="0"/>
              </a:spcBef>
              <a:spcAft>
                <a:spcPts val="0"/>
              </a:spcAft>
              <a:buNone/>
            </a:pPr>
            <a:r>
              <a:rPr lang="en-US" sz="1600" dirty="0">
                <a:latin typeface="Courier New" panose="02070309020205020404" pitchFamily="49" charset="0"/>
                <a:cs typeface="Courier New" panose="02070309020205020404" pitchFamily="49" charset="0"/>
              </a:rPr>
              <a:t>int main(int </a:t>
            </a:r>
            <a:r>
              <a:rPr lang="en-US" sz="1600" dirty="0" err="1">
                <a:latin typeface="Courier New" panose="02070309020205020404" pitchFamily="49" charset="0"/>
                <a:cs typeface="Courier New" panose="02070309020205020404" pitchFamily="49" charset="0"/>
              </a:rPr>
              <a:t>argc</a:t>
            </a: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argv</a:t>
            </a:r>
            <a:r>
              <a:rPr lang="en-US" sz="1600" dirty="0">
                <a:latin typeface="Courier New" panose="02070309020205020404" pitchFamily="49" charset="0"/>
                <a:cs typeface="Courier New" panose="02070309020205020404" pitchFamily="49" charset="0"/>
              </a:rPr>
              <a:t>[])</a:t>
            </a:r>
          </a:p>
          <a:p>
            <a:pPr>
              <a:lnSpc>
                <a:spcPct val="12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20000"/>
              </a:lnSpc>
              <a:spcBef>
                <a:spcPts val="0"/>
              </a:spcBef>
              <a:spcAft>
                <a:spcPts val="0"/>
              </a:spcAft>
              <a:buNone/>
            </a:pPr>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a:t>
            </a:r>
          </a:p>
          <a:p>
            <a:pPr>
              <a:lnSpc>
                <a:spcPct val="12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20000"/>
              </a:lnSpc>
              <a:spcBef>
                <a:spcPts val="0"/>
              </a:spcBef>
              <a:spcAft>
                <a:spcPts val="0"/>
              </a:spcAft>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("Inside main()\n");</a:t>
            </a:r>
          </a:p>
          <a:p>
            <a:pPr>
              <a:lnSpc>
                <a:spcPct val="12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20000"/>
              </a:lnSpc>
              <a:spcBef>
                <a:spcPts val="0"/>
              </a:spcBef>
              <a:spcAft>
                <a:spcPts val="0"/>
              </a:spcAft>
              <a:buNone/>
            </a:pPr>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10;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pPr>
              <a:lnSpc>
                <a:spcPct val="120000"/>
              </a:lnSpc>
              <a:spcBef>
                <a:spcPts val="0"/>
              </a:spcBef>
              <a:spcAft>
                <a:spcPts val="0"/>
              </a:spcAft>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("Iteration %d\n",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a:lnSpc>
                <a:spcPct val="120000"/>
              </a:lnSpc>
              <a:spcBef>
                <a:spcPts val="0"/>
              </a:spcBef>
              <a:spcAft>
                <a:spcPts val="0"/>
              </a:spcAft>
              <a:buNone/>
            </a:pPr>
            <a:r>
              <a:rPr lang="en-US" sz="1600" dirty="0">
                <a:latin typeface="Courier New" panose="02070309020205020404" pitchFamily="49" charset="0"/>
                <a:cs typeface="Courier New" panose="02070309020205020404" pitchFamily="49" charset="0"/>
              </a:rPr>
              <a:t>  }</a:t>
            </a:r>
          </a:p>
          <a:p>
            <a:pPr>
              <a:lnSpc>
                <a:spcPct val="12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20000"/>
              </a:lnSpc>
              <a:spcBef>
                <a:spcPts val="0"/>
              </a:spcBef>
              <a:spcAft>
                <a:spcPts val="0"/>
              </a:spcAft>
              <a:buNone/>
            </a:pPr>
            <a:r>
              <a:rPr lang="en-US" sz="1600" dirty="0">
                <a:latin typeface="Courier New" panose="02070309020205020404" pitchFamily="49" charset="0"/>
                <a:cs typeface="Courier New" panose="02070309020205020404" pitchFamily="49" charset="0"/>
              </a:rPr>
              <a:t>  return 0;</a:t>
            </a:r>
          </a:p>
          <a:p>
            <a:pPr>
              <a:lnSpc>
                <a:spcPct val="12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2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3148B920-C988-48E3-B1EE-FA2E0543DAAE}"/>
              </a:ext>
            </a:extLst>
          </p:cNvPr>
          <p:cNvSpPr>
            <a:spLocks noGrp="1"/>
          </p:cNvSpPr>
          <p:nvPr>
            <p:ph idx="13"/>
          </p:nvPr>
        </p:nvSpPr>
        <p:spPr>
          <a:xfrm>
            <a:off x="6775603" y="1196392"/>
            <a:ext cx="4763838" cy="4980572"/>
          </a:xfrm>
        </p:spPr>
        <p:txBody>
          <a:bodyPr>
            <a:normAutofit/>
          </a:bodyPr>
          <a:lstStyle/>
          <a:p>
            <a:pPr>
              <a:lnSpc>
                <a:spcPct val="100000"/>
              </a:lnSpc>
              <a:spcBef>
                <a:spcPts val="0"/>
              </a:spcBef>
              <a:spcAft>
                <a:spcPts val="0"/>
              </a:spcAft>
              <a:buFont typeface="Segoe UI" panose="020B0502040204020203" pitchFamily="34" charset="0"/>
              <a:buNone/>
            </a:pPr>
            <a:endParaRPr lang="en-IN" dirty="0">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1A3C5C00-DB0F-4D3D-B4E1-0CCD2D95F6C7}"/>
              </a:ext>
            </a:extLst>
          </p:cNvPr>
          <p:cNvSpPr>
            <a:spLocks noGrp="1"/>
          </p:cNvSpPr>
          <p:nvPr>
            <p:ph type="title"/>
          </p:nvPr>
        </p:nvSpPr>
        <p:spPr/>
        <p:txBody>
          <a:bodyPr/>
          <a:lstStyle/>
          <a:p>
            <a:r>
              <a:rPr lang="en-IN" b="1" dirty="0">
                <a:latin typeface="Arial Rounded MT Bold" panose="020F0704030504030204" pitchFamily="34" charset="0"/>
              </a:rPr>
              <a:t>Debugging with GDB</a:t>
            </a:r>
            <a:endParaRPr lang="en-IN" dirty="0"/>
          </a:p>
        </p:txBody>
      </p:sp>
    </p:spTree>
    <p:extLst>
      <p:ext uri="{BB962C8B-B14F-4D97-AF65-F5344CB8AC3E}">
        <p14:creationId xmlns:p14="http://schemas.microsoft.com/office/powerpoint/2010/main" val="1992613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448B3B-704F-46A4-B23A-9DB835CC9217}"/>
              </a:ext>
            </a:extLst>
          </p:cNvPr>
          <p:cNvSpPr>
            <a:spLocks noGrp="1"/>
          </p:cNvSpPr>
          <p:nvPr>
            <p:ph idx="1"/>
          </p:nvPr>
        </p:nvSpPr>
        <p:spPr>
          <a:xfrm>
            <a:off x="628496" y="1319355"/>
            <a:ext cx="5443440" cy="4980573"/>
          </a:xfrm>
        </p:spPr>
        <p:txBody>
          <a:bodyPr>
            <a:normAutofit fontScale="92500" lnSpcReduction="10000"/>
          </a:bodyPr>
          <a:lstStyle/>
          <a:p>
            <a:pPr>
              <a:lnSpc>
                <a:spcPct val="120000"/>
              </a:lnSpc>
              <a:spcBef>
                <a:spcPts val="0"/>
              </a:spcBef>
              <a:spcAft>
                <a:spcPts val="0"/>
              </a:spcAft>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a:lnSpc>
                <a:spcPct val="120000"/>
              </a:lnSpc>
              <a:spcBef>
                <a:spcPts val="0"/>
              </a:spcBef>
              <a:spcAft>
                <a:spcPts val="0"/>
              </a:spcAft>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stdlib.h</a:t>
            </a:r>
            <a:r>
              <a:rPr lang="en-US" sz="1400" dirty="0">
                <a:latin typeface="Courier New" panose="02070309020205020404" pitchFamily="49" charset="0"/>
                <a:cs typeface="Courier New" panose="02070309020205020404" pitchFamily="49" charset="0"/>
              </a:rPr>
              <a:t>&gt;</a:t>
            </a:r>
          </a:p>
          <a:p>
            <a:pPr>
              <a:lnSpc>
                <a:spcPct val="120000"/>
              </a:lnSpc>
              <a:spcBef>
                <a:spcPts val="0"/>
              </a:spcBef>
              <a:spcAft>
                <a:spcPts val="0"/>
              </a:spcAft>
            </a:pPr>
            <a:endParaRPr lang="en-US" sz="1400" dirty="0">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en-US" sz="1400" dirty="0">
                <a:latin typeface="Courier New" panose="02070309020205020404" pitchFamily="49" charset="0"/>
                <a:cs typeface="Courier New" panose="02070309020205020404" pitchFamily="49" charset="0"/>
              </a:rPr>
              <a:t>int </a:t>
            </a:r>
            <a:r>
              <a:rPr lang="en-US" sz="1400" dirty="0" err="1">
                <a:latin typeface="Courier New" panose="02070309020205020404" pitchFamily="49" charset="0"/>
                <a:cs typeface="Courier New" panose="02070309020205020404" pitchFamily="49" charset="0"/>
              </a:rPr>
              <a:t>gvar</a:t>
            </a:r>
            <a:r>
              <a:rPr lang="en-US" sz="1400" dirty="0">
                <a:latin typeface="Courier New" panose="02070309020205020404" pitchFamily="49" charset="0"/>
                <a:cs typeface="Courier New" panose="02070309020205020404" pitchFamily="49" charset="0"/>
              </a:rPr>
              <a:t> = 10;</a:t>
            </a:r>
          </a:p>
          <a:p>
            <a:pPr>
              <a:lnSpc>
                <a:spcPct val="120000"/>
              </a:lnSpc>
              <a:spcBef>
                <a:spcPts val="0"/>
              </a:spcBef>
              <a:spcAft>
                <a:spcPts val="0"/>
              </a:spcAft>
            </a:pPr>
            <a:r>
              <a:rPr lang="en-US" sz="1400" dirty="0">
                <a:latin typeface="Courier New" panose="02070309020205020404" pitchFamily="49" charset="0"/>
                <a:cs typeface="Courier New" panose="02070309020205020404" pitchFamily="49" charset="0"/>
              </a:rPr>
              <a:t>int square(int data);</a:t>
            </a:r>
          </a:p>
          <a:p>
            <a:pPr>
              <a:lnSpc>
                <a:spcPct val="120000"/>
              </a:lnSpc>
              <a:spcBef>
                <a:spcPts val="0"/>
              </a:spcBef>
              <a:spcAft>
                <a:spcPts val="0"/>
              </a:spcAft>
            </a:pPr>
            <a:endParaRPr lang="en-US" sz="1400" dirty="0">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en-US" sz="1400" dirty="0">
                <a:latin typeface="Courier New" panose="02070309020205020404" pitchFamily="49" charset="0"/>
                <a:cs typeface="Courier New" panose="02070309020205020404" pitchFamily="49" charset="0"/>
              </a:rPr>
              <a:t>int main(int </a:t>
            </a:r>
            <a:r>
              <a:rPr lang="en-US" sz="1400" dirty="0" err="1">
                <a:latin typeface="Courier New" panose="02070309020205020404" pitchFamily="49" charset="0"/>
                <a:cs typeface="Courier New" panose="02070309020205020404" pitchFamily="49" charset="0"/>
              </a:rPr>
              <a:t>argc</a:t>
            </a:r>
            <a:r>
              <a:rPr lang="en-US" sz="1400" dirty="0">
                <a:latin typeface="Courier New" panose="02070309020205020404" pitchFamily="49" charset="0"/>
                <a:cs typeface="Courier New" panose="02070309020205020404" pitchFamily="49" charset="0"/>
              </a:rPr>
              <a:t>, char *</a:t>
            </a:r>
            <a:r>
              <a:rPr lang="en-US" sz="1400" dirty="0" err="1">
                <a:latin typeface="Courier New" panose="02070309020205020404" pitchFamily="49" charset="0"/>
                <a:cs typeface="Courier New" panose="02070309020205020404" pitchFamily="49" charset="0"/>
              </a:rPr>
              <a:t>argv</a:t>
            </a:r>
            <a:r>
              <a:rPr lang="en-US" sz="1400" dirty="0">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400" dirty="0">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400" dirty="0">
                <a:latin typeface="Courier New" panose="02070309020205020404" pitchFamily="49" charset="0"/>
                <a:cs typeface="Courier New" panose="02070309020205020404" pitchFamily="49" charset="0"/>
              </a:rPr>
              <a:t>  int </a:t>
            </a:r>
            <a:r>
              <a:rPr lang="en-US" sz="1400" dirty="0" err="1">
                <a:latin typeface="Courier New" panose="02070309020205020404" pitchFamily="49" charset="0"/>
                <a:cs typeface="Courier New" panose="02070309020205020404" pitchFamily="49" charset="0"/>
              </a:rPr>
              <a:t>retval</a:t>
            </a:r>
            <a:r>
              <a:rPr lang="en-US" sz="1400" dirty="0">
                <a:latin typeface="Courier New" panose="02070309020205020404" pitchFamily="49" charset="0"/>
                <a:cs typeface="Courier New" panose="02070309020205020404" pitchFamily="49" charset="0"/>
              </a:rPr>
              <a:t> = -1;</a:t>
            </a:r>
          </a:p>
          <a:p>
            <a:pPr>
              <a:lnSpc>
                <a:spcPct val="120000"/>
              </a:lnSpc>
              <a:spcBef>
                <a:spcPts val="0"/>
              </a:spcBef>
              <a:spcAft>
                <a:spcPts val="0"/>
              </a:spcAft>
            </a:pPr>
            <a:endParaRPr lang="en-US" sz="1400" dirty="0">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("Inside main()\n");</a:t>
            </a:r>
          </a:p>
          <a:p>
            <a:pPr>
              <a:lnSpc>
                <a:spcPct val="120000"/>
              </a:lnSpc>
              <a:spcBef>
                <a:spcPts val="0"/>
              </a:spcBef>
              <a:spcAft>
                <a:spcPts val="0"/>
              </a:spcAft>
            </a:pPr>
            <a:endParaRPr lang="en-US" sz="1400" dirty="0">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retval</a:t>
            </a:r>
            <a:r>
              <a:rPr lang="en-US" sz="1400" dirty="0">
                <a:latin typeface="Courier New" panose="02070309020205020404" pitchFamily="49" charset="0"/>
                <a:cs typeface="Courier New" panose="02070309020205020404" pitchFamily="49" charset="0"/>
              </a:rPr>
              <a:t> = square(</a:t>
            </a:r>
            <a:r>
              <a:rPr lang="en-US" sz="1400" dirty="0" err="1">
                <a:latin typeface="Courier New" panose="02070309020205020404" pitchFamily="49" charset="0"/>
                <a:cs typeface="Courier New" panose="02070309020205020404" pitchFamily="49" charset="0"/>
              </a:rPr>
              <a:t>gvar</a:t>
            </a:r>
            <a:r>
              <a:rPr lang="en-US" sz="1400" dirty="0">
                <a:latin typeface="Courier New" panose="02070309020205020404" pitchFamily="49" charset="0"/>
                <a:cs typeface="Courier New" panose="02070309020205020404" pitchFamily="49" charset="0"/>
              </a:rPr>
              <a:t>);</a:t>
            </a:r>
          </a:p>
          <a:p>
            <a:pPr>
              <a:lnSpc>
                <a:spcPct val="120000"/>
              </a:lnSpc>
              <a:spcBef>
                <a:spcPts val="0"/>
              </a:spcBef>
              <a:spcAft>
                <a:spcPts val="0"/>
              </a:spcAft>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retval</a:t>
            </a:r>
            <a:r>
              <a:rPr lang="en-US" sz="1400" dirty="0">
                <a:latin typeface="Courier New" panose="02070309020205020404" pitchFamily="49" charset="0"/>
                <a:cs typeface="Courier New" panose="02070309020205020404" pitchFamily="49" charset="0"/>
              </a:rPr>
              <a:t> &lt; 0) {</a:t>
            </a:r>
          </a:p>
          <a:p>
            <a:pPr>
              <a:lnSpc>
                <a:spcPct val="120000"/>
              </a:lnSpc>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sqaure</a:t>
            </a:r>
            <a:r>
              <a:rPr lang="en-US" sz="1400" dirty="0">
                <a:latin typeface="Courier New" panose="02070309020205020404" pitchFamily="49" charset="0"/>
                <a:cs typeface="Courier New" panose="02070309020205020404" pitchFamily="49" charset="0"/>
              </a:rPr>
              <a:t>() failed !\n");</a:t>
            </a:r>
          </a:p>
          <a:p>
            <a:pPr>
              <a:lnSpc>
                <a:spcPct val="120000"/>
              </a:lnSpc>
              <a:spcBef>
                <a:spcPts val="0"/>
              </a:spcBef>
              <a:spcAft>
                <a:spcPts val="0"/>
              </a:spcAft>
            </a:pPr>
            <a:r>
              <a:rPr lang="en-US" sz="1400" dirty="0">
                <a:latin typeface="Courier New" panose="02070309020205020404" pitchFamily="49" charset="0"/>
                <a:cs typeface="Courier New" panose="02070309020205020404" pitchFamily="49" charset="0"/>
              </a:rPr>
              <a:t>    exit(1);</a:t>
            </a:r>
          </a:p>
          <a:p>
            <a:pPr>
              <a:lnSpc>
                <a:spcPct val="120000"/>
              </a:lnSpc>
              <a:spcBef>
                <a:spcPts val="0"/>
              </a:spcBef>
              <a:spcAft>
                <a:spcPts val="0"/>
              </a:spcAft>
            </a:pPr>
            <a:r>
              <a:rPr lang="en-US" sz="1400" dirty="0">
                <a:latin typeface="Courier New" panose="02070309020205020404" pitchFamily="49" charset="0"/>
                <a:cs typeface="Courier New" panose="02070309020205020404" pitchFamily="49" charset="0"/>
              </a:rPr>
              <a:t>  }</a:t>
            </a:r>
          </a:p>
          <a:p>
            <a:pPr>
              <a:lnSpc>
                <a:spcPct val="120000"/>
              </a:lnSpc>
              <a:spcBef>
                <a:spcPts val="0"/>
              </a:spcBef>
              <a:spcAft>
                <a:spcPts val="0"/>
              </a:spcAft>
            </a:pPr>
            <a:endParaRPr lang="en-US" sz="1400" dirty="0">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sqaure</a:t>
            </a:r>
            <a:r>
              <a:rPr lang="en-US" sz="1400" dirty="0">
                <a:latin typeface="Courier New" panose="02070309020205020404" pitchFamily="49" charset="0"/>
                <a:cs typeface="Courier New" panose="02070309020205020404" pitchFamily="49" charset="0"/>
              </a:rPr>
              <a:t> of %d is: %d \n", </a:t>
            </a:r>
            <a:r>
              <a:rPr lang="en-US" sz="1400" dirty="0" err="1">
                <a:latin typeface="Courier New" panose="02070309020205020404" pitchFamily="49" charset="0"/>
                <a:cs typeface="Courier New" panose="02070309020205020404" pitchFamily="49" charset="0"/>
              </a:rPr>
              <a:t>gvar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retval</a:t>
            </a:r>
            <a:r>
              <a:rPr lang="en-US" sz="1400" dirty="0">
                <a:latin typeface="Courier New" panose="02070309020205020404" pitchFamily="49" charset="0"/>
                <a:cs typeface="Courier New" panose="02070309020205020404" pitchFamily="49" charset="0"/>
              </a:rPr>
              <a:t>);</a:t>
            </a:r>
          </a:p>
          <a:p>
            <a:pPr>
              <a:lnSpc>
                <a:spcPct val="120000"/>
              </a:lnSpc>
              <a:spcBef>
                <a:spcPts val="0"/>
              </a:spcBef>
              <a:spcAft>
                <a:spcPts val="0"/>
              </a:spcAft>
            </a:pPr>
            <a:endParaRPr lang="en-US" sz="1400" dirty="0">
              <a:latin typeface="Courier New" panose="02070309020205020404" pitchFamily="49" charset="0"/>
              <a:cs typeface="Courier New" panose="02070309020205020404" pitchFamily="49" charset="0"/>
            </a:endParaRPr>
          </a:p>
          <a:p>
            <a:pPr>
              <a:lnSpc>
                <a:spcPct val="120000"/>
              </a:lnSpc>
              <a:spcBef>
                <a:spcPts val="0"/>
              </a:spcBef>
              <a:spcAft>
                <a:spcPts val="0"/>
              </a:spcAft>
            </a:pPr>
            <a:r>
              <a:rPr lang="en-US" sz="1400" dirty="0">
                <a:latin typeface="Courier New" panose="02070309020205020404" pitchFamily="49" charset="0"/>
                <a:cs typeface="Courier New" panose="02070309020205020404" pitchFamily="49" charset="0"/>
              </a:rPr>
              <a:t>  return 0;</a:t>
            </a:r>
          </a:p>
          <a:p>
            <a:pPr>
              <a:lnSpc>
                <a:spcPct val="120000"/>
              </a:lnSpc>
              <a:spcBef>
                <a:spcPts val="0"/>
              </a:spcBef>
              <a:spcAft>
                <a:spcPts val="0"/>
              </a:spcAft>
            </a:pPr>
            <a:r>
              <a:rPr lang="en-US" sz="1400" dirty="0">
                <a:latin typeface="Courier New" panose="02070309020205020404" pitchFamily="49" charset="0"/>
                <a:cs typeface="Courier New" panose="02070309020205020404" pitchFamily="49" charset="0"/>
              </a:rPr>
              <a:t>}</a:t>
            </a:r>
          </a:p>
          <a:p>
            <a:pPr>
              <a:lnSpc>
                <a:spcPct val="120000"/>
              </a:lnSpc>
              <a:spcBef>
                <a:spcPts val="0"/>
              </a:spcBef>
              <a:spcAft>
                <a:spcPts val="0"/>
              </a:spcAft>
              <a:buNone/>
            </a:pPr>
            <a:endParaRPr lang="en-US" sz="14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3148B920-C988-48E3-B1EE-FA2E0543DAAE}"/>
              </a:ext>
            </a:extLst>
          </p:cNvPr>
          <p:cNvSpPr>
            <a:spLocks noGrp="1"/>
          </p:cNvSpPr>
          <p:nvPr>
            <p:ph idx="13"/>
          </p:nvPr>
        </p:nvSpPr>
        <p:spPr>
          <a:xfrm>
            <a:off x="6095998" y="1196391"/>
            <a:ext cx="5443441" cy="4980573"/>
          </a:xfrm>
        </p:spPr>
        <p:txBody>
          <a:bodyPr>
            <a:normAutofit/>
          </a:bodyPr>
          <a:lstStyle/>
          <a:p>
            <a:pPr>
              <a:lnSpc>
                <a:spcPct val="100000"/>
              </a:lnSpc>
              <a:spcBef>
                <a:spcPts val="0"/>
              </a:spcBef>
              <a:spcAft>
                <a:spcPts val="0"/>
              </a:spcAft>
              <a:buFont typeface="Segoe UI" panose="020B0502040204020203" pitchFamily="34" charset="0"/>
              <a:buNone/>
            </a:pPr>
            <a:r>
              <a:rPr lang="en-US" sz="1400" dirty="0">
                <a:solidFill>
                  <a:schemeClr val="accent1"/>
                </a:solidFill>
                <a:latin typeface="Courier New" panose="02070309020205020404" pitchFamily="49" charset="0"/>
                <a:cs typeface="Courier New" panose="02070309020205020404" pitchFamily="49" charset="0"/>
              </a:rPr>
              <a:t>/*</a:t>
            </a:r>
          </a:p>
          <a:p>
            <a:pPr>
              <a:lnSpc>
                <a:spcPct val="100000"/>
              </a:lnSpc>
              <a:spcBef>
                <a:spcPts val="0"/>
              </a:spcBef>
              <a:spcAft>
                <a:spcPts val="0"/>
              </a:spcAft>
            </a:pPr>
            <a:endParaRPr lang="en-US" sz="1400" dirty="0">
              <a:solidFill>
                <a:schemeClr val="accent1"/>
              </a:solidFill>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1400" dirty="0">
                <a:solidFill>
                  <a:schemeClr val="accent1"/>
                </a:solidFill>
                <a:latin typeface="Courier New" panose="02070309020205020404" pitchFamily="49" charset="0"/>
                <a:cs typeface="Courier New" panose="02070309020205020404" pitchFamily="49" charset="0"/>
              </a:rPr>
              <a:t>Sample code to understand debugging with GDB:</a:t>
            </a:r>
          </a:p>
          <a:p>
            <a:pPr>
              <a:lnSpc>
                <a:spcPct val="100000"/>
              </a:lnSpc>
              <a:spcBef>
                <a:spcPts val="0"/>
              </a:spcBef>
              <a:spcAft>
                <a:spcPts val="0"/>
              </a:spcAft>
            </a:pPr>
            <a:r>
              <a:rPr lang="en-US" sz="1400" dirty="0">
                <a:solidFill>
                  <a:schemeClr val="accent1"/>
                </a:solidFill>
                <a:latin typeface="Courier New" panose="02070309020205020404" pitchFamily="49" charset="0"/>
                <a:cs typeface="Courier New" panose="02070309020205020404" pitchFamily="49" charset="0"/>
              </a:rPr>
              <a:t> - Break and Step-into user defined </a:t>
            </a:r>
            <a:r>
              <a:rPr lang="en-US" sz="1400" dirty="0" err="1">
                <a:solidFill>
                  <a:schemeClr val="accent1"/>
                </a:solidFill>
                <a:latin typeface="Courier New" panose="02070309020205020404" pitchFamily="49" charset="0"/>
                <a:cs typeface="Courier New" panose="02070309020205020404" pitchFamily="49" charset="0"/>
              </a:rPr>
              <a:t>api</a:t>
            </a:r>
            <a:r>
              <a:rPr lang="en-US" sz="1400" dirty="0">
                <a:solidFill>
                  <a:schemeClr val="accent1"/>
                </a:solidFill>
                <a:latin typeface="Courier New" panose="02070309020205020404" pitchFamily="49" charset="0"/>
                <a:cs typeface="Courier New" panose="02070309020205020404" pitchFamily="49" charset="0"/>
              </a:rPr>
              <a:t> square()</a:t>
            </a:r>
          </a:p>
          <a:p>
            <a:pPr>
              <a:lnSpc>
                <a:spcPct val="100000"/>
              </a:lnSpc>
              <a:spcBef>
                <a:spcPts val="0"/>
              </a:spcBef>
              <a:spcAft>
                <a:spcPts val="0"/>
              </a:spcAft>
            </a:pPr>
            <a:r>
              <a:rPr lang="en-US" sz="1400">
                <a:solidFill>
                  <a:schemeClr val="accent1"/>
                </a:solidFill>
                <a:latin typeface="Courier New" panose="02070309020205020404" pitchFamily="49" charset="0"/>
                <a:cs typeface="Courier New" panose="02070309020205020404" pitchFamily="49" charset="0"/>
              </a:rPr>
              <a:t> - </a:t>
            </a:r>
            <a:r>
              <a:rPr lang="en-US" sz="1400" dirty="0">
                <a:solidFill>
                  <a:schemeClr val="accent1"/>
                </a:solidFill>
                <a:latin typeface="Courier New" panose="02070309020205020404" pitchFamily="49" charset="0"/>
                <a:cs typeface="Courier New" panose="02070309020205020404" pitchFamily="49" charset="0"/>
              </a:rPr>
              <a:t>Print and Modify variables at runtime</a:t>
            </a:r>
          </a:p>
          <a:p>
            <a:pPr>
              <a:lnSpc>
                <a:spcPct val="100000"/>
              </a:lnSpc>
              <a:spcBef>
                <a:spcPts val="0"/>
              </a:spcBef>
              <a:spcAft>
                <a:spcPts val="0"/>
              </a:spcAft>
            </a:pPr>
            <a:endParaRPr lang="en-US" sz="1400" dirty="0">
              <a:solidFill>
                <a:schemeClr val="accent1"/>
              </a:solidFill>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1400" dirty="0">
                <a:solidFill>
                  <a:schemeClr val="accent1"/>
                </a:solidFill>
                <a:latin typeface="Courier New" panose="02070309020205020404" pitchFamily="49" charset="0"/>
                <a:cs typeface="Courier New" panose="02070309020205020404" pitchFamily="49" charset="0"/>
              </a:rPr>
              <a:t> - Change square() </a:t>
            </a:r>
            <a:r>
              <a:rPr lang="en-US" sz="1400" dirty="0" err="1">
                <a:solidFill>
                  <a:schemeClr val="accent1"/>
                </a:solidFill>
                <a:latin typeface="Courier New" panose="02070309020205020404" pitchFamily="49" charset="0"/>
                <a:cs typeface="Courier New" panose="02070309020205020404" pitchFamily="49" charset="0"/>
              </a:rPr>
              <a:t>retval</a:t>
            </a:r>
            <a:r>
              <a:rPr lang="en-US" sz="1400" dirty="0">
                <a:solidFill>
                  <a:schemeClr val="accent1"/>
                </a:solidFill>
                <a:latin typeface="Courier New" panose="02070309020205020404" pitchFamily="49" charset="0"/>
                <a:cs typeface="Courier New" panose="02070309020205020404" pitchFamily="49" charset="0"/>
              </a:rPr>
              <a:t> for error case</a:t>
            </a:r>
          </a:p>
          <a:p>
            <a:pPr>
              <a:lnSpc>
                <a:spcPct val="100000"/>
              </a:lnSpc>
              <a:spcBef>
                <a:spcPts val="0"/>
              </a:spcBef>
              <a:spcAft>
                <a:spcPts val="0"/>
              </a:spcAft>
            </a:pPr>
            <a:r>
              <a:rPr lang="en-US" sz="1400" dirty="0">
                <a:solidFill>
                  <a:schemeClr val="accent1"/>
                </a:solidFill>
                <a:latin typeface="Courier New" panose="02070309020205020404" pitchFamily="49" charset="0"/>
                <a:cs typeface="Courier New" panose="02070309020205020404" pitchFamily="49" charset="0"/>
              </a:rPr>
              <a:t> - Modify square() </a:t>
            </a:r>
            <a:r>
              <a:rPr lang="en-US" sz="1400" dirty="0" err="1">
                <a:solidFill>
                  <a:schemeClr val="accent1"/>
                </a:solidFill>
                <a:latin typeface="Courier New" panose="02070309020205020404" pitchFamily="49" charset="0"/>
                <a:cs typeface="Courier New" panose="02070309020205020404" pitchFamily="49" charset="0"/>
              </a:rPr>
              <a:t>args</a:t>
            </a:r>
            <a:r>
              <a:rPr lang="en-US" sz="1400" dirty="0">
                <a:solidFill>
                  <a:schemeClr val="accent1"/>
                </a:solidFill>
                <a:latin typeface="Courier New" panose="02070309020205020404" pitchFamily="49" charset="0"/>
                <a:cs typeface="Courier New" panose="02070309020205020404" pitchFamily="49" charset="0"/>
              </a:rPr>
              <a:t> to handle invalid inputs</a:t>
            </a:r>
          </a:p>
          <a:p>
            <a:pPr>
              <a:lnSpc>
                <a:spcPct val="100000"/>
              </a:lnSpc>
              <a:spcBef>
                <a:spcPts val="0"/>
              </a:spcBef>
              <a:spcAft>
                <a:spcPts val="0"/>
              </a:spcAft>
            </a:pPr>
            <a:r>
              <a:rPr lang="en-US" sz="1400" dirty="0">
                <a:solidFill>
                  <a:schemeClr val="accent1"/>
                </a:solidFill>
                <a:latin typeface="Courier New" panose="02070309020205020404" pitchFamily="49" charset="0"/>
                <a:cs typeface="Courier New" panose="02070309020205020404" pitchFamily="49" charset="0"/>
              </a:rPr>
              <a:t> - Call square() </a:t>
            </a:r>
            <a:r>
              <a:rPr lang="en-US" sz="1400" dirty="0" err="1">
                <a:solidFill>
                  <a:schemeClr val="accent1"/>
                </a:solidFill>
                <a:latin typeface="Courier New" panose="02070309020205020404" pitchFamily="49" charset="0"/>
                <a:cs typeface="Courier New" panose="02070309020205020404" pitchFamily="49" charset="0"/>
              </a:rPr>
              <a:t>api</a:t>
            </a:r>
            <a:r>
              <a:rPr lang="en-US" sz="1400" dirty="0">
                <a:solidFill>
                  <a:schemeClr val="accent1"/>
                </a:solidFill>
                <a:latin typeface="Courier New" panose="02070309020205020404" pitchFamily="49" charset="0"/>
                <a:cs typeface="Courier New" panose="02070309020205020404" pitchFamily="49" charset="0"/>
              </a:rPr>
              <a:t> from GDB shell</a:t>
            </a:r>
          </a:p>
          <a:p>
            <a:pPr>
              <a:lnSpc>
                <a:spcPct val="100000"/>
              </a:lnSpc>
              <a:spcBef>
                <a:spcPts val="0"/>
              </a:spcBef>
              <a:spcAft>
                <a:spcPts val="0"/>
              </a:spcAft>
            </a:pPr>
            <a:r>
              <a:rPr lang="en-US" sz="1400" dirty="0">
                <a:solidFill>
                  <a:schemeClr val="accent1"/>
                </a:solidFill>
                <a:latin typeface="Courier New" panose="02070309020205020404" pitchFamily="49" charset="0"/>
                <a:cs typeface="Courier New" panose="02070309020205020404" pitchFamily="49" charset="0"/>
              </a:rPr>
              <a:t> - Return own data from function with GDB</a:t>
            </a:r>
          </a:p>
          <a:p>
            <a:pPr>
              <a:lnSpc>
                <a:spcPct val="100000"/>
              </a:lnSpc>
              <a:spcBef>
                <a:spcPts val="0"/>
              </a:spcBef>
              <a:spcAft>
                <a:spcPts val="0"/>
              </a:spcAft>
            </a:pPr>
            <a:endParaRPr lang="en-US" sz="1400" dirty="0">
              <a:solidFill>
                <a:schemeClr val="accent1"/>
              </a:solidFill>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1400" dirty="0">
                <a:solidFill>
                  <a:schemeClr val="accent1"/>
                </a:solidFill>
                <a:latin typeface="Courier New" panose="02070309020205020404" pitchFamily="49" charset="0"/>
                <a:cs typeface="Courier New" panose="02070309020205020404" pitchFamily="49" charset="0"/>
              </a:rPr>
              <a:t> - Call square() </a:t>
            </a:r>
            <a:r>
              <a:rPr lang="en-US" sz="1400" dirty="0" err="1">
                <a:solidFill>
                  <a:schemeClr val="accent1"/>
                </a:solidFill>
                <a:latin typeface="Courier New" panose="02070309020205020404" pitchFamily="49" charset="0"/>
                <a:cs typeface="Courier New" panose="02070309020205020404" pitchFamily="49" charset="0"/>
              </a:rPr>
              <a:t>api</a:t>
            </a:r>
            <a:r>
              <a:rPr lang="en-US" sz="1400" dirty="0">
                <a:solidFill>
                  <a:schemeClr val="accent1"/>
                </a:solidFill>
                <a:latin typeface="Courier New" panose="02070309020205020404" pitchFamily="49" charset="0"/>
                <a:cs typeface="Courier New" panose="02070309020205020404" pitchFamily="49" charset="0"/>
              </a:rPr>
              <a:t> with different file to understand debugging with multiple files.</a:t>
            </a:r>
          </a:p>
          <a:p>
            <a:pPr>
              <a:lnSpc>
                <a:spcPct val="100000"/>
              </a:lnSpc>
              <a:spcBef>
                <a:spcPts val="0"/>
              </a:spcBef>
              <a:spcAft>
                <a:spcPts val="0"/>
              </a:spcAft>
            </a:pPr>
            <a:endParaRPr lang="en-US" sz="1400" dirty="0">
              <a:solidFill>
                <a:schemeClr val="accent1"/>
              </a:solidFill>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1400" dirty="0">
                <a:solidFill>
                  <a:schemeClr val="accent1"/>
                </a:solidFill>
                <a:latin typeface="Courier New" panose="02070309020205020404" pitchFamily="49" charset="0"/>
                <a:cs typeface="Courier New" panose="02070309020205020404" pitchFamily="49" charset="0"/>
              </a:rPr>
              <a:t>*/</a:t>
            </a:r>
          </a:p>
          <a:p>
            <a:pPr>
              <a:lnSpc>
                <a:spcPct val="100000"/>
              </a:lnSpc>
              <a:spcBef>
                <a:spcPts val="0"/>
              </a:spcBef>
              <a:spcAft>
                <a:spcPts val="0"/>
              </a:spcAft>
            </a:pPr>
            <a:endParaRPr lang="en-US" sz="1400" dirty="0">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IN" sz="1400" dirty="0">
                <a:latin typeface="Courier New" panose="02070309020205020404" pitchFamily="49" charset="0"/>
                <a:cs typeface="Courier New" panose="02070309020205020404" pitchFamily="49" charset="0"/>
              </a:rPr>
              <a:t>int square(int data)</a:t>
            </a:r>
          </a:p>
          <a:p>
            <a:pPr>
              <a:lnSpc>
                <a:spcPct val="100000"/>
              </a:lnSpc>
              <a:spcBef>
                <a:spcPts val="0"/>
              </a:spcBef>
              <a:spcAft>
                <a:spcPts val="0"/>
              </a:spcAft>
            </a:pPr>
            <a:r>
              <a:rPr lang="en-IN" sz="1400" dirty="0">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IN" sz="1400" dirty="0">
                <a:latin typeface="Courier New" panose="02070309020205020404" pitchFamily="49" charset="0"/>
                <a:cs typeface="Courier New" panose="02070309020205020404" pitchFamily="49" charset="0"/>
              </a:rPr>
              <a:t>  </a:t>
            </a:r>
            <a:r>
              <a:rPr lang="en-IN" sz="1400" dirty="0" err="1">
                <a:latin typeface="Courier New" panose="02070309020205020404" pitchFamily="49" charset="0"/>
                <a:cs typeface="Courier New" panose="02070309020205020404" pitchFamily="49" charset="0"/>
              </a:rPr>
              <a:t>printf</a:t>
            </a:r>
            <a:r>
              <a:rPr lang="en-IN" sz="1400" dirty="0">
                <a:latin typeface="Courier New" panose="02070309020205020404" pitchFamily="49" charset="0"/>
                <a:cs typeface="Courier New" panose="02070309020205020404" pitchFamily="49" charset="0"/>
              </a:rPr>
              <a:t>("Inside square()\n");</a:t>
            </a:r>
          </a:p>
          <a:p>
            <a:pPr>
              <a:lnSpc>
                <a:spcPct val="100000"/>
              </a:lnSpc>
              <a:spcBef>
                <a:spcPts val="0"/>
              </a:spcBef>
              <a:spcAft>
                <a:spcPts val="0"/>
              </a:spcAft>
            </a:pPr>
            <a:endParaRPr lang="en-IN" sz="1400" dirty="0">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IN" sz="1400" dirty="0">
                <a:latin typeface="Courier New" panose="02070309020205020404" pitchFamily="49" charset="0"/>
                <a:cs typeface="Courier New" panose="02070309020205020404" pitchFamily="49" charset="0"/>
              </a:rPr>
              <a:t>  return data * data;</a:t>
            </a:r>
          </a:p>
          <a:p>
            <a:pPr>
              <a:lnSpc>
                <a:spcPct val="100000"/>
              </a:lnSpc>
              <a:spcBef>
                <a:spcPts val="0"/>
              </a:spcBef>
              <a:spcAft>
                <a:spcPts val="0"/>
              </a:spcAft>
            </a:pPr>
            <a:r>
              <a:rPr lang="en-IN" sz="1400" dirty="0">
                <a:latin typeface="Courier New" panose="02070309020205020404" pitchFamily="49" charset="0"/>
                <a:cs typeface="Courier New" panose="02070309020205020404" pitchFamily="49" charset="0"/>
              </a:rPr>
              <a:t>}</a:t>
            </a:r>
          </a:p>
        </p:txBody>
      </p:sp>
      <p:sp>
        <p:nvSpPr>
          <p:cNvPr id="3" name="Title 2">
            <a:extLst>
              <a:ext uri="{FF2B5EF4-FFF2-40B4-BE49-F238E27FC236}">
                <a16:creationId xmlns:a16="http://schemas.microsoft.com/office/drawing/2014/main" id="{1A3C5C00-DB0F-4D3D-B4E1-0CCD2D95F6C7}"/>
              </a:ext>
            </a:extLst>
          </p:cNvPr>
          <p:cNvSpPr>
            <a:spLocks noGrp="1"/>
          </p:cNvSpPr>
          <p:nvPr>
            <p:ph type="title"/>
          </p:nvPr>
        </p:nvSpPr>
        <p:spPr/>
        <p:txBody>
          <a:bodyPr/>
          <a:lstStyle/>
          <a:p>
            <a:r>
              <a:rPr lang="en-IN" b="1" dirty="0">
                <a:latin typeface="Arial Rounded MT Bold" panose="020F0704030504030204" pitchFamily="34" charset="0"/>
              </a:rPr>
              <a:t>Debugging with GDB</a:t>
            </a:r>
            <a:endParaRPr lang="en-IN" dirty="0"/>
          </a:p>
        </p:txBody>
      </p:sp>
    </p:spTree>
    <p:extLst>
      <p:ext uri="{BB962C8B-B14F-4D97-AF65-F5344CB8AC3E}">
        <p14:creationId xmlns:p14="http://schemas.microsoft.com/office/powerpoint/2010/main" val="2913542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5468AE4-4A81-4959-B97A-D7A959654672}"/>
              </a:ext>
            </a:extLst>
          </p:cNvPr>
          <p:cNvSpPr>
            <a:spLocks noGrp="1"/>
          </p:cNvSpPr>
          <p:nvPr>
            <p:ph type="subTitle" idx="1"/>
          </p:nvPr>
        </p:nvSpPr>
        <p:spPr/>
        <p:txBody>
          <a:bodyPr/>
          <a:lstStyle/>
          <a:p>
            <a:pPr algn="ctr"/>
            <a:r>
              <a:rPr lang="en-US" sz="4000" dirty="0">
                <a:latin typeface="Arial Rounded MT Bold" panose="020F0704030504030204" pitchFamily="34" charset="0"/>
              </a:rPr>
              <a:t>Thank You !</a:t>
            </a:r>
            <a:endParaRPr lang="en-IN" sz="4000" dirty="0">
              <a:latin typeface="Arial Rounded MT Bold" panose="020F0704030504030204" pitchFamily="34" charset="0"/>
            </a:endParaRPr>
          </a:p>
        </p:txBody>
      </p:sp>
    </p:spTree>
    <p:extLst>
      <p:ext uri="{BB962C8B-B14F-4D97-AF65-F5344CB8AC3E}">
        <p14:creationId xmlns:p14="http://schemas.microsoft.com/office/powerpoint/2010/main" val="3741960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32308" y="1066800"/>
            <a:ext cx="6876288" cy="652272"/>
          </a:xfrm>
        </p:spPr>
        <p:txBody>
          <a:bodyPr>
            <a:normAutofit/>
          </a:bodyPr>
          <a:lstStyle/>
          <a:p>
            <a:r>
              <a:rPr lang="en-US" sz="3200" b="1" dirty="0">
                <a:latin typeface="Arial Rounded MT Bold" panose="020F0704030504030204" pitchFamily="34" charset="0"/>
                <a:cs typeface="Segoe UI Light" panose="020B0502040204020203" pitchFamily="34" charset="0"/>
              </a:rPr>
              <a:t>Debugger</a:t>
            </a:r>
          </a:p>
        </p:txBody>
      </p:sp>
      <p:sp>
        <p:nvSpPr>
          <p:cNvPr id="12" name="Content Placeholder 11">
            <a:extLst>
              <a:ext uri="{FF2B5EF4-FFF2-40B4-BE49-F238E27FC236}">
                <a16:creationId xmlns:a16="http://schemas.microsoft.com/office/drawing/2014/main" id="{6AE8487D-FCD9-48DE-93BA-E7DD9CBDC239}"/>
              </a:ext>
            </a:extLst>
          </p:cNvPr>
          <p:cNvSpPr>
            <a:spLocks noGrp="1"/>
          </p:cNvSpPr>
          <p:nvPr>
            <p:ph sz="quarter" idx="13"/>
          </p:nvPr>
        </p:nvSpPr>
        <p:spPr>
          <a:xfrm>
            <a:off x="539495" y="2560320"/>
            <a:ext cx="11075855" cy="3977640"/>
          </a:xfrm>
        </p:spPr>
        <p:txBody>
          <a:bodyPr/>
          <a:lstStyle/>
          <a:p>
            <a:r>
              <a:rPr lang="en-US" dirty="0">
                <a:latin typeface="+mn-lt"/>
              </a:rPr>
              <a:t>Debugger is a software program used to test and debug other process/programs.</a:t>
            </a:r>
          </a:p>
          <a:p>
            <a:r>
              <a:rPr lang="en-IN" dirty="0">
                <a:latin typeface="+mn-lt"/>
              </a:rPr>
              <a:t>It used to run the target programs under controlled conditions to track its executions.</a:t>
            </a:r>
          </a:p>
          <a:p>
            <a:r>
              <a:rPr lang="en-IN" dirty="0">
                <a:latin typeface="+mn-lt"/>
              </a:rPr>
              <a:t>The terms tracking means,</a:t>
            </a:r>
          </a:p>
          <a:p>
            <a:pPr lvl="1"/>
            <a:r>
              <a:rPr lang="en-IN" sz="1400" dirty="0"/>
              <a:t>The debugger can control the execution of the target process.</a:t>
            </a:r>
          </a:p>
          <a:p>
            <a:pPr lvl="1"/>
            <a:r>
              <a:rPr lang="en-IN" sz="1400" dirty="0"/>
              <a:t>Examining the variables at run-time.</a:t>
            </a:r>
          </a:p>
          <a:p>
            <a:pPr lvl="1"/>
            <a:r>
              <a:rPr lang="en-IN" sz="1400" dirty="0"/>
              <a:t>Modify the run time behaviour of the target process </a:t>
            </a:r>
          </a:p>
          <a:p>
            <a:r>
              <a:rPr lang="en-IN" dirty="0">
                <a:latin typeface="+mn-lt"/>
              </a:rPr>
              <a:t>Some of widely used debuggers: GDB, </a:t>
            </a:r>
            <a:r>
              <a:rPr lang="en-IN" dirty="0" err="1">
                <a:latin typeface="+mn-lt"/>
              </a:rPr>
              <a:t>Valgrind</a:t>
            </a:r>
            <a:r>
              <a:rPr lang="en-IN" dirty="0">
                <a:latin typeface="+mn-lt"/>
              </a:rPr>
              <a:t>, </a:t>
            </a:r>
            <a:r>
              <a:rPr lang="en-IN" dirty="0" err="1">
                <a:latin typeface="+mn-lt"/>
              </a:rPr>
              <a:t>Gprof</a:t>
            </a:r>
            <a:r>
              <a:rPr lang="en-IN" dirty="0">
                <a:latin typeface="+mn-lt"/>
              </a:rPr>
              <a:t>, LLDB, DDD and more…</a:t>
            </a:r>
          </a:p>
        </p:txBody>
      </p:sp>
    </p:spTree>
    <p:extLst>
      <p:ext uri="{BB962C8B-B14F-4D97-AF65-F5344CB8AC3E}">
        <p14:creationId xmlns:p14="http://schemas.microsoft.com/office/powerpoint/2010/main" val="87868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32308" y="1066800"/>
            <a:ext cx="6876288" cy="652272"/>
          </a:xfrm>
        </p:spPr>
        <p:txBody>
          <a:bodyPr>
            <a:normAutofit/>
          </a:bodyPr>
          <a:lstStyle/>
          <a:p>
            <a:r>
              <a:rPr lang="en-IN" sz="3200" b="1" dirty="0">
                <a:latin typeface="Arial Rounded MT Bold" panose="020F0704030504030204" pitchFamily="34" charset="0"/>
              </a:rPr>
              <a:t>GNU Debugger  (GDB)</a:t>
            </a:r>
            <a:endParaRPr lang="en-US" sz="3200" b="1" dirty="0">
              <a:latin typeface="Arial Rounded MT Bold" panose="020F0704030504030204" pitchFamily="34" charset="0"/>
              <a:cs typeface="Segoe UI Light" panose="020B0502040204020203" pitchFamily="34" charset="0"/>
            </a:endParaRPr>
          </a:p>
        </p:txBody>
      </p:sp>
      <p:sp>
        <p:nvSpPr>
          <p:cNvPr id="12" name="Content Placeholder 11">
            <a:extLst>
              <a:ext uri="{FF2B5EF4-FFF2-40B4-BE49-F238E27FC236}">
                <a16:creationId xmlns:a16="http://schemas.microsoft.com/office/drawing/2014/main" id="{6AE8487D-FCD9-48DE-93BA-E7DD9CBDC239}"/>
              </a:ext>
            </a:extLst>
          </p:cNvPr>
          <p:cNvSpPr>
            <a:spLocks noGrp="1"/>
          </p:cNvSpPr>
          <p:nvPr>
            <p:ph sz="quarter" idx="13"/>
          </p:nvPr>
        </p:nvSpPr>
        <p:spPr>
          <a:xfrm>
            <a:off x="558072" y="2438400"/>
            <a:ext cx="11075855" cy="4145280"/>
          </a:xfrm>
        </p:spPr>
        <p:txBody>
          <a:bodyPr>
            <a:noAutofit/>
          </a:bodyPr>
          <a:lstStyle/>
          <a:p>
            <a:pPr marL="0" indent="0">
              <a:lnSpc>
                <a:spcPct val="100000"/>
              </a:lnSpc>
              <a:spcBef>
                <a:spcPts val="0"/>
              </a:spcBef>
              <a:spcAft>
                <a:spcPts val="600"/>
              </a:spcAft>
              <a:buNone/>
            </a:pPr>
            <a:r>
              <a:rPr lang="en-US" sz="2000" dirty="0">
                <a:latin typeface="+mn-lt"/>
              </a:rPr>
              <a:t>The </a:t>
            </a:r>
            <a:r>
              <a:rPr lang="en-US" sz="2000" b="1" dirty="0">
                <a:latin typeface="+mn-lt"/>
              </a:rPr>
              <a:t>GNU Debugger</a:t>
            </a:r>
            <a:r>
              <a:rPr lang="en-US" sz="2000" dirty="0">
                <a:latin typeface="+mn-lt"/>
              </a:rPr>
              <a:t> (</a:t>
            </a:r>
            <a:r>
              <a:rPr lang="en-US" sz="2000" b="1" dirty="0">
                <a:latin typeface="+mn-lt"/>
              </a:rPr>
              <a:t>GDB</a:t>
            </a:r>
            <a:r>
              <a:rPr lang="en-US" sz="2000" dirty="0">
                <a:latin typeface="+mn-lt"/>
              </a:rPr>
              <a:t>) is a portable debugger written by Richard Stallman in 1986 as part of his GNU system.</a:t>
            </a:r>
          </a:p>
          <a:p>
            <a:pPr marL="0" indent="0">
              <a:lnSpc>
                <a:spcPct val="100000"/>
              </a:lnSpc>
              <a:spcBef>
                <a:spcPts val="0"/>
              </a:spcBef>
              <a:spcAft>
                <a:spcPts val="600"/>
              </a:spcAft>
              <a:buNone/>
            </a:pPr>
            <a:r>
              <a:rPr lang="en-US" sz="2000" dirty="0">
                <a:latin typeface="+mn-lt"/>
              </a:rPr>
              <a:t>GDB runs on many Unix-like systems and works for many programming languages</a:t>
            </a:r>
          </a:p>
          <a:p>
            <a:pPr marL="0" indent="0">
              <a:lnSpc>
                <a:spcPct val="100000"/>
              </a:lnSpc>
              <a:spcBef>
                <a:spcPts val="0"/>
              </a:spcBef>
              <a:spcAft>
                <a:spcPts val="600"/>
              </a:spcAft>
              <a:buNone/>
            </a:pPr>
            <a:r>
              <a:rPr lang="en-US" sz="1800" dirty="0">
                <a:latin typeface="+mn-lt"/>
              </a:rPr>
              <a:t>GDB supports the following languages:</a:t>
            </a:r>
          </a:p>
          <a:p>
            <a:pPr lvl="1">
              <a:lnSpc>
                <a:spcPct val="100000"/>
              </a:lnSpc>
              <a:spcBef>
                <a:spcPts val="0"/>
              </a:spcBef>
            </a:pPr>
            <a:r>
              <a:rPr lang="en-US" dirty="0">
                <a:latin typeface="+mn-lt"/>
              </a:rPr>
              <a:t>Ada</a:t>
            </a:r>
          </a:p>
          <a:p>
            <a:pPr lvl="1">
              <a:lnSpc>
                <a:spcPct val="100000"/>
              </a:lnSpc>
              <a:spcBef>
                <a:spcPts val="0"/>
              </a:spcBef>
            </a:pPr>
            <a:r>
              <a:rPr lang="en-US" dirty="0">
                <a:latin typeface="+mn-lt"/>
              </a:rPr>
              <a:t>Assembly</a:t>
            </a:r>
          </a:p>
          <a:p>
            <a:pPr lvl="1">
              <a:lnSpc>
                <a:spcPct val="100000"/>
              </a:lnSpc>
              <a:spcBef>
                <a:spcPts val="0"/>
              </a:spcBef>
            </a:pPr>
            <a:r>
              <a:rPr lang="en-US" dirty="0">
                <a:latin typeface="+mn-lt"/>
              </a:rPr>
              <a:t>C</a:t>
            </a:r>
          </a:p>
          <a:p>
            <a:pPr lvl="1">
              <a:lnSpc>
                <a:spcPct val="100000"/>
              </a:lnSpc>
              <a:spcBef>
                <a:spcPts val="0"/>
              </a:spcBef>
            </a:pPr>
            <a:r>
              <a:rPr lang="en-US" dirty="0">
                <a:latin typeface="+mn-lt"/>
              </a:rPr>
              <a:t>C++</a:t>
            </a:r>
          </a:p>
          <a:p>
            <a:pPr lvl="1">
              <a:lnSpc>
                <a:spcPct val="100000"/>
              </a:lnSpc>
              <a:spcBef>
                <a:spcPts val="0"/>
              </a:spcBef>
            </a:pPr>
            <a:r>
              <a:rPr lang="en-US" dirty="0">
                <a:latin typeface="+mn-lt"/>
              </a:rPr>
              <a:t>D</a:t>
            </a:r>
          </a:p>
          <a:p>
            <a:pPr lvl="1">
              <a:lnSpc>
                <a:spcPct val="100000"/>
              </a:lnSpc>
              <a:spcBef>
                <a:spcPts val="0"/>
              </a:spcBef>
            </a:pPr>
            <a:r>
              <a:rPr lang="en-US" dirty="0">
                <a:latin typeface="+mn-lt"/>
              </a:rPr>
              <a:t>Fortran</a:t>
            </a:r>
          </a:p>
          <a:p>
            <a:pPr lvl="1">
              <a:lnSpc>
                <a:spcPct val="100000"/>
              </a:lnSpc>
              <a:spcBef>
                <a:spcPts val="0"/>
              </a:spcBef>
            </a:pPr>
            <a:r>
              <a:rPr lang="en-US" dirty="0">
                <a:latin typeface="+mn-lt"/>
              </a:rPr>
              <a:t>Go</a:t>
            </a:r>
          </a:p>
          <a:p>
            <a:pPr lvl="1">
              <a:lnSpc>
                <a:spcPct val="100000"/>
              </a:lnSpc>
              <a:spcBef>
                <a:spcPts val="0"/>
              </a:spcBef>
            </a:pPr>
            <a:r>
              <a:rPr lang="en-US" dirty="0">
                <a:latin typeface="+mn-lt"/>
              </a:rPr>
              <a:t>Objective-C</a:t>
            </a:r>
          </a:p>
          <a:p>
            <a:pPr lvl="1">
              <a:lnSpc>
                <a:spcPct val="100000"/>
              </a:lnSpc>
              <a:spcBef>
                <a:spcPts val="0"/>
              </a:spcBef>
            </a:pPr>
            <a:r>
              <a:rPr lang="en-US" dirty="0">
                <a:latin typeface="+mn-lt"/>
              </a:rPr>
              <a:t>OpenCL</a:t>
            </a:r>
          </a:p>
          <a:p>
            <a:pPr lvl="1">
              <a:lnSpc>
                <a:spcPct val="100000"/>
              </a:lnSpc>
              <a:spcBef>
                <a:spcPts val="0"/>
              </a:spcBef>
            </a:pPr>
            <a:r>
              <a:rPr lang="en-US" dirty="0">
                <a:latin typeface="+mn-lt"/>
              </a:rPr>
              <a:t>Modula-2</a:t>
            </a:r>
          </a:p>
          <a:p>
            <a:pPr lvl="1">
              <a:lnSpc>
                <a:spcPct val="100000"/>
              </a:lnSpc>
              <a:spcBef>
                <a:spcPts val="0"/>
              </a:spcBef>
            </a:pPr>
            <a:r>
              <a:rPr lang="en-US" dirty="0">
                <a:latin typeface="+mn-lt"/>
              </a:rPr>
              <a:t>Pascal</a:t>
            </a:r>
          </a:p>
          <a:p>
            <a:pPr lvl="1">
              <a:lnSpc>
                <a:spcPct val="100000"/>
              </a:lnSpc>
              <a:spcBef>
                <a:spcPts val="0"/>
              </a:spcBef>
            </a:pPr>
            <a:r>
              <a:rPr lang="en-US" dirty="0">
                <a:latin typeface="+mn-lt"/>
              </a:rPr>
              <a:t>Rust</a:t>
            </a:r>
          </a:p>
          <a:p>
            <a:pPr>
              <a:lnSpc>
                <a:spcPct val="100000"/>
              </a:lnSpc>
              <a:spcBef>
                <a:spcPts val="0"/>
              </a:spcBef>
            </a:pPr>
            <a:endParaRPr lang="en-US" sz="1100" dirty="0">
              <a:latin typeface="+mn-lt"/>
            </a:endParaRPr>
          </a:p>
          <a:p>
            <a:pPr marL="0" indent="0">
              <a:lnSpc>
                <a:spcPct val="100000"/>
              </a:lnSpc>
              <a:spcBef>
                <a:spcPts val="0"/>
              </a:spcBef>
              <a:buNone/>
            </a:pPr>
            <a:r>
              <a:rPr lang="en-US" sz="2000" dirty="0">
                <a:latin typeface="+mn-lt"/>
              </a:rPr>
              <a:t>In this session, we are primarily focus on debugging with GDB in C language.</a:t>
            </a:r>
          </a:p>
        </p:txBody>
      </p:sp>
    </p:spTree>
    <p:extLst>
      <p:ext uri="{BB962C8B-B14F-4D97-AF65-F5344CB8AC3E}">
        <p14:creationId xmlns:p14="http://schemas.microsoft.com/office/powerpoint/2010/main" val="2040845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sz="3200" dirty="0">
                <a:latin typeface="Arial Rounded MT Bold" panose="020F0704030504030204" pitchFamily="34" charset="0"/>
              </a:rPr>
              <a:t>Features</a:t>
            </a:r>
            <a:r>
              <a:rPr lang="en-US" dirty="0">
                <a:latin typeface="Arial Rounded MT Bold" panose="020F0704030504030204" pitchFamily="34" charset="0"/>
              </a:rPr>
              <a:t>:</a:t>
            </a:r>
          </a:p>
        </p:txBody>
      </p:sp>
      <p:sp>
        <p:nvSpPr>
          <p:cNvPr id="36" name="Content Placeholder 35">
            <a:extLst>
              <a:ext uri="{FF2B5EF4-FFF2-40B4-BE49-F238E27FC236}">
                <a16:creationId xmlns:a16="http://schemas.microsoft.com/office/drawing/2014/main" id="{EEEE44D8-DDF1-4C09-8D86-620C6847DF4F}"/>
              </a:ext>
            </a:extLst>
          </p:cNvPr>
          <p:cNvSpPr>
            <a:spLocks noGrp="1"/>
          </p:cNvSpPr>
          <p:nvPr>
            <p:ph idx="1"/>
          </p:nvPr>
        </p:nvSpPr>
        <p:spPr>
          <a:xfrm>
            <a:off x="604433" y="1493520"/>
            <a:ext cx="10983131" cy="4915852"/>
          </a:xfrm>
        </p:spPr>
        <p:txBody>
          <a:bodyPr>
            <a:normAutofit lnSpcReduction="10000"/>
          </a:bodyPr>
          <a:lstStyle/>
          <a:p>
            <a:pPr>
              <a:lnSpc>
                <a:spcPct val="110000"/>
              </a:lnSpc>
              <a:spcBef>
                <a:spcPts val="0"/>
              </a:spcBef>
              <a:spcAft>
                <a:spcPts val="600"/>
              </a:spcAft>
              <a:buSzPct val="100000"/>
              <a:buNone/>
            </a:pPr>
            <a:r>
              <a:rPr lang="en-US" sz="2400" dirty="0"/>
              <a:t>GDB offers extensive facilities for tracing and altering the execution of the target process.</a:t>
            </a:r>
          </a:p>
          <a:p>
            <a:pPr marL="342900" indent="-342900">
              <a:lnSpc>
                <a:spcPct val="110000"/>
              </a:lnSpc>
              <a:spcBef>
                <a:spcPts val="1200"/>
              </a:spcBef>
              <a:spcAft>
                <a:spcPts val="0"/>
              </a:spcAft>
              <a:buSzPct val="100000"/>
              <a:buFontTx/>
              <a:buChar char="-"/>
            </a:pPr>
            <a:r>
              <a:rPr lang="en-US" sz="1800" dirty="0"/>
              <a:t>It allows you to see what is going on `inside' another program while it executes.</a:t>
            </a:r>
          </a:p>
          <a:p>
            <a:pPr marL="342900" indent="-342900">
              <a:lnSpc>
                <a:spcPct val="110000"/>
              </a:lnSpc>
              <a:spcBef>
                <a:spcPts val="1200"/>
              </a:spcBef>
              <a:spcAft>
                <a:spcPts val="0"/>
              </a:spcAft>
              <a:buSzPct val="100000"/>
              <a:buFontTx/>
              <a:buChar char="-"/>
            </a:pPr>
            <a:r>
              <a:rPr lang="en-US" sz="1800" dirty="0"/>
              <a:t>Start your program, specifying anything that might affect its behavior.</a:t>
            </a:r>
          </a:p>
          <a:p>
            <a:pPr marL="342900" indent="-342900">
              <a:lnSpc>
                <a:spcPct val="110000"/>
              </a:lnSpc>
              <a:spcBef>
                <a:spcPts val="1200"/>
              </a:spcBef>
              <a:spcAft>
                <a:spcPts val="0"/>
              </a:spcAft>
              <a:buSzPct val="100000"/>
              <a:buFontTx/>
              <a:buChar char="-"/>
            </a:pPr>
            <a:r>
              <a:rPr lang="en-US" sz="1800" dirty="0"/>
              <a:t>Make your program stop on specified conditions.</a:t>
            </a:r>
          </a:p>
          <a:p>
            <a:pPr marL="342900" indent="-342900">
              <a:lnSpc>
                <a:spcPct val="110000"/>
              </a:lnSpc>
              <a:spcBef>
                <a:spcPts val="1200"/>
              </a:spcBef>
              <a:spcAft>
                <a:spcPts val="0"/>
              </a:spcAft>
              <a:buSzPct val="100000"/>
              <a:buFontTx/>
              <a:buChar char="-"/>
            </a:pPr>
            <a:r>
              <a:rPr lang="en-US" sz="1800" dirty="0"/>
              <a:t>Examine what has happened, when your program has stopped.</a:t>
            </a:r>
          </a:p>
          <a:p>
            <a:pPr>
              <a:lnSpc>
                <a:spcPct val="110000"/>
              </a:lnSpc>
              <a:spcBef>
                <a:spcPts val="1200"/>
              </a:spcBef>
              <a:spcAft>
                <a:spcPts val="0"/>
              </a:spcAft>
              <a:buSzPct val="100000"/>
              <a:buNone/>
            </a:pPr>
            <a:r>
              <a:rPr lang="en-US" sz="2000" dirty="0"/>
              <a:t>	</a:t>
            </a:r>
            <a:r>
              <a:rPr lang="en-US" sz="1800" dirty="0">
                <a:latin typeface="Consolas" panose="020B0609020204030204" pitchFamily="49" charset="0"/>
              </a:rPr>
              <a:t>Ex: Core file analysis</a:t>
            </a:r>
          </a:p>
          <a:p>
            <a:pPr marL="342900" indent="-342900">
              <a:lnSpc>
                <a:spcPct val="110000"/>
              </a:lnSpc>
              <a:spcBef>
                <a:spcPts val="1200"/>
              </a:spcBef>
              <a:spcAft>
                <a:spcPts val="0"/>
              </a:spcAft>
              <a:buSzPct val="100000"/>
              <a:buFontTx/>
              <a:buChar char="-"/>
            </a:pPr>
            <a:r>
              <a:rPr lang="en-US" sz="1800" dirty="0"/>
              <a:t>Tracing and altering the execution of target processes.</a:t>
            </a:r>
          </a:p>
          <a:p>
            <a:pPr marL="342900" indent="-342900">
              <a:lnSpc>
                <a:spcPct val="110000"/>
              </a:lnSpc>
              <a:spcBef>
                <a:spcPts val="1200"/>
              </a:spcBef>
              <a:spcAft>
                <a:spcPts val="0"/>
              </a:spcAft>
              <a:buSzPct val="100000"/>
              <a:buFontTx/>
              <a:buChar char="-"/>
            </a:pPr>
            <a:r>
              <a:rPr lang="en-US" sz="1800" dirty="0"/>
              <a:t>The user can monitor and modify the values of programs' internal variables.</a:t>
            </a:r>
          </a:p>
          <a:p>
            <a:pPr marL="342900" indent="-342900">
              <a:lnSpc>
                <a:spcPct val="110000"/>
              </a:lnSpc>
              <a:spcBef>
                <a:spcPts val="1200"/>
              </a:spcBef>
              <a:spcAft>
                <a:spcPts val="0"/>
              </a:spcAft>
              <a:buSzPct val="100000"/>
              <a:buFontTx/>
              <a:buChar char="-"/>
            </a:pPr>
            <a:r>
              <a:rPr lang="en-US" sz="1800" dirty="0"/>
              <a:t>Even GDB can call functions independently of the program's normal behavior.</a:t>
            </a:r>
          </a:p>
          <a:p>
            <a:pPr marL="342900" indent="-342900">
              <a:lnSpc>
                <a:spcPct val="110000"/>
              </a:lnSpc>
              <a:spcBef>
                <a:spcPts val="1200"/>
              </a:spcBef>
              <a:spcAft>
                <a:spcPts val="0"/>
              </a:spcAft>
              <a:buSzPct val="100000"/>
              <a:buFontTx/>
              <a:buChar char="-"/>
            </a:pPr>
            <a:r>
              <a:rPr lang="en-US" sz="1800" dirty="0"/>
              <a:t>Remote debugging and Graphical user interface.</a:t>
            </a:r>
            <a:endParaRPr lang="en-IN" sz="1800" dirty="0"/>
          </a:p>
        </p:txBody>
      </p:sp>
    </p:spTree>
    <p:extLst>
      <p:ext uri="{BB962C8B-B14F-4D97-AF65-F5344CB8AC3E}">
        <p14:creationId xmlns:p14="http://schemas.microsoft.com/office/powerpoint/2010/main" val="385510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F1C815-CA44-48E1-9CC6-5F3EC04579ED}"/>
              </a:ext>
            </a:extLst>
          </p:cNvPr>
          <p:cNvSpPr>
            <a:spLocks noGrp="1"/>
          </p:cNvSpPr>
          <p:nvPr>
            <p:ph idx="1"/>
          </p:nvPr>
        </p:nvSpPr>
        <p:spPr>
          <a:xfrm>
            <a:off x="604433" y="1320800"/>
            <a:ext cx="10983131" cy="5088572"/>
          </a:xfrm>
        </p:spPr>
        <p:txBody>
          <a:bodyPr>
            <a:normAutofit fontScale="62500" lnSpcReduction="20000"/>
          </a:bodyPr>
          <a:lstStyle/>
          <a:p>
            <a:pPr>
              <a:lnSpc>
                <a:spcPct val="100000"/>
              </a:lnSpc>
              <a:spcBef>
                <a:spcPts val="0"/>
              </a:spcBef>
              <a:buSzPct val="100000"/>
              <a:buNone/>
            </a:pPr>
            <a:r>
              <a:rPr lang="en-US" sz="2600" b="1" dirty="0"/>
              <a:t>Method 1: </a:t>
            </a:r>
            <a:r>
              <a:rPr lang="en-US" sz="2600" dirty="0"/>
              <a:t>Download source code of GDB, compile it and install.</a:t>
            </a:r>
          </a:p>
          <a:p>
            <a:pPr>
              <a:lnSpc>
                <a:spcPct val="100000"/>
              </a:lnSpc>
              <a:spcBef>
                <a:spcPts val="0"/>
              </a:spcBef>
              <a:spcAft>
                <a:spcPts val="600"/>
              </a:spcAft>
              <a:buSzPct val="100000"/>
              <a:buNone/>
            </a:pPr>
            <a:r>
              <a:rPr lang="en-IN" sz="2600" b="1" dirty="0"/>
              <a:t>Method 2:</a:t>
            </a:r>
            <a:r>
              <a:rPr lang="en-IN" sz="2600" dirty="0"/>
              <a:t> Install pre-built </a:t>
            </a:r>
            <a:r>
              <a:rPr lang="en-IN" sz="2600" dirty="0" err="1"/>
              <a:t>gdb</a:t>
            </a:r>
            <a:r>
              <a:rPr lang="en-IN" sz="2600" dirty="0"/>
              <a:t> binaries</a:t>
            </a:r>
            <a:r>
              <a:rPr lang="en-US" sz="2600" dirty="0"/>
              <a:t>:</a:t>
            </a:r>
          </a:p>
          <a:p>
            <a:pPr>
              <a:lnSpc>
                <a:spcPct val="100000"/>
              </a:lnSpc>
              <a:spcBef>
                <a:spcPts val="0"/>
              </a:spcBef>
              <a:spcAft>
                <a:spcPts val="600"/>
              </a:spcAft>
              <a:buSzPct val="100000"/>
              <a:buNone/>
            </a:pPr>
            <a:r>
              <a:rPr lang="en-US" sz="2600" dirty="0"/>
              <a:t>	   For Debian based OS: </a:t>
            </a:r>
            <a:r>
              <a:rPr lang="en-IN" sz="2600" b="1" dirty="0" err="1">
                <a:latin typeface="Consolas" panose="020B0609020204030204" pitchFamily="49" charset="0"/>
              </a:rPr>
              <a:t>sudo</a:t>
            </a:r>
            <a:r>
              <a:rPr lang="en-IN" sz="2600" b="1" dirty="0">
                <a:latin typeface="Consolas" panose="020B0609020204030204" pitchFamily="49" charset="0"/>
              </a:rPr>
              <a:t> apt-get install </a:t>
            </a:r>
            <a:r>
              <a:rPr lang="en-IN" sz="2600" b="1" dirty="0" err="1">
                <a:latin typeface="Consolas" panose="020B0609020204030204" pitchFamily="49" charset="0"/>
              </a:rPr>
              <a:t>gdb</a:t>
            </a:r>
            <a:endParaRPr lang="en-IN" sz="2600" b="1" dirty="0">
              <a:latin typeface="Consolas" panose="020B0609020204030204" pitchFamily="49" charset="0"/>
            </a:endParaRPr>
          </a:p>
          <a:p>
            <a:pPr>
              <a:lnSpc>
                <a:spcPct val="100000"/>
              </a:lnSpc>
              <a:spcBef>
                <a:spcPts val="0"/>
              </a:spcBef>
              <a:spcAft>
                <a:spcPts val="600"/>
              </a:spcAft>
              <a:buSzPct val="100000"/>
              <a:buNone/>
            </a:pPr>
            <a:r>
              <a:rPr lang="en-IN" sz="2600" dirty="0"/>
              <a:t>	                   For </a:t>
            </a:r>
            <a:r>
              <a:rPr lang="en-IN" sz="2600" dirty="0" err="1"/>
              <a:t>Redhat</a:t>
            </a:r>
            <a:r>
              <a:rPr lang="en-IN" sz="2600" dirty="0"/>
              <a:t>: </a:t>
            </a:r>
            <a:r>
              <a:rPr lang="en-IN" sz="2600" b="1" dirty="0">
                <a:latin typeface="Consolas" panose="020B0609020204030204" pitchFamily="49" charset="0"/>
              </a:rPr>
              <a:t>yum install </a:t>
            </a:r>
            <a:r>
              <a:rPr lang="en-IN" sz="2600" b="1" dirty="0" err="1">
                <a:latin typeface="Consolas" panose="020B0609020204030204" pitchFamily="49" charset="0"/>
              </a:rPr>
              <a:t>gdb</a:t>
            </a:r>
            <a:endParaRPr lang="en-IN" sz="2600" b="1" dirty="0">
              <a:latin typeface="Consolas" panose="020B0609020204030204" pitchFamily="49" charset="0"/>
            </a:endParaRPr>
          </a:p>
          <a:p>
            <a:pPr>
              <a:lnSpc>
                <a:spcPct val="100000"/>
              </a:lnSpc>
              <a:spcBef>
                <a:spcPts val="0"/>
              </a:spcBef>
              <a:spcAft>
                <a:spcPts val="0"/>
              </a:spcAft>
              <a:buSzPct val="100000"/>
              <a:buNone/>
            </a:pPr>
            <a:endParaRPr lang="en-IN" sz="2600" dirty="0"/>
          </a:p>
          <a:p>
            <a:pPr>
              <a:lnSpc>
                <a:spcPct val="100000"/>
              </a:lnSpc>
              <a:spcBef>
                <a:spcPts val="0"/>
              </a:spcBef>
              <a:buNone/>
            </a:pPr>
            <a:r>
              <a:rPr lang="en-US" sz="2600" dirty="0"/>
              <a:t>Once you installed GDB, you can print GDB version to test whether it is installed correctly.</a:t>
            </a:r>
          </a:p>
          <a:p>
            <a:pPr>
              <a:lnSpc>
                <a:spcPct val="100000"/>
              </a:lnSpc>
              <a:spcBef>
                <a:spcPts val="0"/>
              </a:spcBef>
              <a:buNone/>
            </a:pPr>
            <a:r>
              <a:rPr lang="en-US" sz="2000" dirty="0">
                <a:latin typeface="Consolas" panose="020B0609020204030204" pitchFamily="49" charset="0"/>
              </a:rPr>
              <a:t>     </a:t>
            </a:r>
            <a:r>
              <a:rPr lang="en-US" sz="2000" b="1" dirty="0">
                <a:latin typeface="Consolas" panose="020B0609020204030204" pitchFamily="49" charset="0"/>
              </a:rPr>
              <a:t>$ </a:t>
            </a:r>
            <a:r>
              <a:rPr lang="en-US" sz="2000" b="1" dirty="0" err="1">
                <a:latin typeface="Consolas" panose="020B0609020204030204" pitchFamily="49" charset="0"/>
              </a:rPr>
              <a:t>gdb</a:t>
            </a:r>
            <a:r>
              <a:rPr lang="en-US" sz="2000" b="1" dirty="0">
                <a:latin typeface="Consolas" panose="020B0609020204030204" pitchFamily="49" charset="0"/>
              </a:rPr>
              <a:t> -–version</a:t>
            </a:r>
          </a:p>
          <a:p>
            <a:pPr marL="457200" lvl="1" indent="0">
              <a:lnSpc>
                <a:spcPct val="100000"/>
              </a:lnSpc>
              <a:spcBef>
                <a:spcPts val="0"/>
              </a:spcBef>
              <a:spcAft>
                <a:spcPts val="600"/>
              </a:spcAft>
              <a:buNone/>
            </a:pPr>
            <a:r>
              <a:rPr lang="en-US" sz="1400" dirty="0" err="1">
                <a:latin typeface="Consolas" panose="020B0609020204030204" pitchFamily="49" charset="0"/>
              </a:rPr>
              <a:t>ubuntu@ubuntu</a:t>
            </a:r>
            <a:r>
              <a:rPr lang="en-US" sz="1400" dirty="0">
                <a:latin typeface="Consolas" panose="020B0609020204030204" pitchFamily="49" charset="0"/>
              </a:rPr>
              <a:t>:~$ </a:t>
            </a:r>
            <a:r>
              <a:rPr lang="en-US" sz="1400" dirty="0" err="1">
                <a:latin typeface="Consolas" panose="020B0609020204030204" pitchFamily="49" charset="0"/>
              </a:rPr>
              <a:t>gdb</a:t>
            </a:r>
            <a:r>
              <a:rPr lang="en-US" sz="1400" dirty="0">
                <a:latin typeface="Consolas" panose="020B0609020204030204" pitchFamily="49" charset="0"/>
              </a:rPr>
              <a:t> --version</a:t>
            </a:r>
          </a:p>
          <a:p>
            <a:pPr marL="457200" lvl="1" indent="0">
              <a:lnSpc>
                <a:spcPct val="100000"/>
              </a:lnSpc>
              <a:spcBef>
                <a:spcPts val="0"/>
              </a:spcBef>
              <a:spcAft>
                <a:spcPts val="600"/>
              </a:spcAft>
              <a:buNone/>
            </a:pPr>
            <a:r>
              <a:rPr lang="en-US" sz="1400" dirty="0">
                <a:highlight>
                  <a:srgbClr val="FFFF00"/>
                </a:highlight>
                <a:latin typeface="Consolas" panose="020B0609020204030204" pitchFamily="49" charset="0"/>
              </a:rPr>
              <a:t>GNU </a:t>
            </a:r>
            <a:r>
              <a:rPr lang="en-US" sz="1400" dirty="0" err="1">
                <a:highlight>
                  <a:srgbClr val="FFFF00"/>
                </a:highlight>
                <a:latin typeface="Consolas" panose="020B0609020204030204" pitchFamily="49" charset="0"/>
              </a:rPr>
              <a:t>gdb</a:t>
            </a:r>
            <a:r>
              <a:rPr lang="en-US" sz="1400" dirty="0">
                <a:highlight>
                  <a:srgbClr val="FFFF00"/>
                </a:highlight>
                <a:latin typeface="Consolas" panose="020B0609020204030204" pitchFamily="49" charset="0"/>
              </a:rPr>
              <a:t> (Ubuntu 8.1-0ubuntu3.2) 8.1.0.20180409-git</a:t>
            </a:r>
          </a:p>
          <a:p>
            <a:pPr marL="457200" lvl="1" indent="0">
              <a:lnSpc>
                <a:spcPct val="100000"/>
              </a:lnSpc>
              <a:spcBef>
                <a:spcPts val="0"/>
              </a:spcBef>
              <a:spcAft>
                <a:spcPts val="600"/>
              </a:spcAft>
              <a:buNone/>
            </a:pPr>
            <a:r>
              <a:rPr lang="en-US" sz="1400" dirty="0">
                <a:latin typeface="Consolas" panose="020B0609020204030204" pitchFamily="49" charset="0"/>
              </a:rPr>
              <a:t>Copyright (C) 2018 Free Software Foundation, Inc.</a:t>
            </a:r>
          </a:p>
          <a:p>
            <a:pPr marL="457200" lvl="1" indent="0">
              <a:lnSpc>
                <a:spcPct val="100000"/>
              </a:lnSpc>
              <a:spcBef>
                <a:spcPts val="0"/>
              </a:spcBef>
              <a:spcAft>
                <a:spcPts val="600"/>
              </a:spcAft>
              <a:buNone/>
            </a:pPr>
            <a:r>
              <a:rPr lang="en-US" sz="1400" dirty="0">
                <a:latin typeface="Consolas" panose="020B0609020204030204" pitchFamily="49" charset="0"/>
              </a:rPr>
              <a:t>License GPLv3+: GNU GPL version 3 or later &lt;http://gnu.org/licenses/gpl.html&gt;</a:t>
            </a:r>
          </a:p>
          <a:p>
            <a:pPr marL="457200" lvl="1" indent="0">
              <a:lnSpc>
                <a:spcPct val="100000"/>
              </a:lnSpc>
              <a:spcBef>
                <a:spcPts val="0"/>
              </a:spcBef>
              <a:spcAft>
                <a:spcPts val="600"/>
              </a:spcAft>
              <a:buNone/>
            </a:pPr>
            <a:r>
              <a:rPr lang="en-US" sz="1400" dirty="0">
                <a:latin typeface="Consolas" panose="020B0609020204030204" pitchFamily="49" charset="0"/>
              </a:rPr>
              <a:t>This is free software: you are free to change and redistribute it.</a:t>
            </a:r>
          </a:p>
          <a:p>
            <a:pPr marL="457200" lvl="1" indent="0">
              <a:lnSpc>
                <a:spcPct val="100000"/>
              </a:lnSpc>
              <a:spcBef>
                <a:spcPts val="0"/>
              </a:spcBef>
              <a:spcAft>
                <a:spcPts val="600"/>
              </a:spcAft>
              <a:buNone/>
            </a:pPr>
            <a:r>
              <a:rPr lang="en-US" sz="1400" dirty="0">
                <a:latin typeface="Consolas" panose="020B0609020204030204" pitchFamily="49" charset="0"/>
              </a:rPr>
              <a:t>There is NO WARRANTY, to the extent permitted by law.  Type "show copying"</a:t>
            </a:r>
          </a:p>
          <a:p>
            <a:pPr marL="457200" lvl="1" indent="0">
              <a:lnSpc>
                <a:spcPct val="100000"/>
              </a:lnSpc>
              <a:spcBef>
                <a:spcPts val="0"/>
              </a:spcBef>
              <a:spcAft>
                <a:spcPts val="600"/>
              </a:spcAft>
              <a:buNone/>
            </a:pPr>
            <a:r>
              <a:rPr lang="en-US" sz="1400" dirty="0">
                <a:latin typeface="Consolas" panose="020B0609020204030204" pitchFamily="49" charset="0"/>
              </a:rPr>
              <a:t>and "show warranty" for details.</a:t>
            </a:r>
          </a:p>
          <a:p>
            <a:pPr marL="457200" lvl="1" indent="0">
              <a:lnSpc>
                <a:spcPct val="100000"/>
              </a:lnSpc>
              <a:spcBef>
                <a:spcPts val="0"/>
              </a:spcBef>
              <a:spcAft>
                <a:spcPts val="600"/>
              </a:spcAft>
              <a:buNone/>
            </a:pPr>
            <a:r>
              <a:rPr lang="en-US" sz="1400" dirty="0">
                <a:latin typeface="Consolas" panose="020B0609020204030204" pitchFamily="49" charset="0"/>
              </a:rPr>
              <a:t>This GDB was configured as "x86_64-linux-gnu".</a:t>
            </a:r>
          </a:p>
          <a:p>
            <a:pPr marL="457200" lvl="1" indent="0">
              <a:lnSpc>
                <a:spcPct val="100000"/>
              </a:lnSpc>
              <a:spcBef>
                <a:spcPts val="0"/>
              </a:spcBef>
              <a:spcAft>
                <a:spcPts val="600"/>
              </a:spcAft>
              <a:buNone/>
            </a:pPr>
            <a:r>
              <a:rPr lang="en-US" sz="1400" dirty="0">
                <a:latin typeface="Consolas" panose="020B0609020204030204" pitchFamily="49" charset="0"/>
              </a:rPr>
              <a:t>Type "show configuration" for configuration details.</a:t>
            </a:r>
          </a:p>
          <a:p>
            <a:pPr marL="457200" lvl="1" indent="0">
              <a:lnSpc>
                <a:spcPct val="100000"/>
              </a:lnSpc>
              <a:spcBef>
                <a:spcPts val="0"/>
              </a:spcBef>
              <a:spcAft>
                <a:spcPts val="600"/>
              </a:spcAft>
              <a:buNone/>
            </a:pPr>
            <a:r>
              <a:rPr lang="en-US" sz="1400" dirty="0">
                <a:latin typeface="Consolas" panose="020B0609020204030204" pitchFamily="49" charset="0"/>
              </a:rPr>
              <a:t>For bug reporting instructions, please see:</a:t>
            </a:r>
          </a:p>
          <a:p>
            <a:pPr marL="457200" lvl="1" indent="0">
              <a:lnSpc>
                <a:spcPct val="100000"/>
              </a:lnSpc>
              <a:spcBef>
                <a:spcPts val="0"/>
              </a:spcBef>
              <a:spcAft>
                <a:spcPts val="600"/>
              </a:spcAft>
              <a:buNone/>
            </a:pPr>
            <a:r>
              <a:rPr lang="en-US" sz="1400" dirty="0">
                <a:latin typeface="Consolas" panose="020B0609020204030204" pitchFamily="49" charset="0"/>
              </a:rPr>
              <a:t>&lt;http://www.gnu.org/software/gdb/bugs/&gt;.</a:t>
            </a:r>
          </a:p>
          <a:p>
            <a:pPr marL="457200" lvl="1" indent="0">
              <a:lnSpc>
                <a:spcPct val="100000"/>
              </a:lnSpc>
              <a:spcBef>
                <a:spcPts val="0"/>
              </a:spcBef>
              <a:spcAft>
                <a:spcPts val="600"/>
              </a:spcAft>
              <a:buNone/>
            </a:pPr>
            <a:r>
              <a:rPr lang="en-US" sz="1400" dirty="0">
                <a:latin typeface="Consolas" panose="020B0609020204030204" pitchFamily="49" charset="0"/>
              </a:rPr>
              <a:t>Find the GDB manual and other documentation resources online at:</a:t>
            </a:r>
          </a:p>
          <a:p>
            <a:pPr marL="457200" lvl="1" indent="0">
              <a:lnSpc>
                <a:spcPct val="100000"/>
              </a:lnSpc>
              <a:spcBef>
                <a:spcPts val="0"/>
              </a:spcBef>
              <a:spcAft>
                <a:spcPts val="600"/>
              </a:spcAft>
              <a:buNone/>
            </a:pPr>
            <a:r>
              <a:rPr lang="en-US" sz="1400" dirty="0">
                <a:latin typeface="Consolas" panose="020B0609020204030204" pitchFamily="49" charset="0"/>
              </a:rPr>
              <a:t>&lt;http://www.gnu.org/software/gdb/documentation/&gt;.</a:t>
            </a:r>
          </a:p>
          <a:p>
            <a:pPr marL="457200" lvl="1" indent="0">
              <a:lnSpc>
                <a:spcPct val="100000"/>
              </a:lnSpc>
              <a:spcBef>
                <a:spcPts val="0"/>
              </a:spcBef>
              <a:spcAft>
                <a:spcPts val="600"/>
              </a:spcAft>
              <a:buNone/>
            </a:pPr>
            <a:r>
              <a:rPr lang="en-US" sz="1400" dirty="0">
                <a:latin typeface="Consolas" panose="020B0609020204030204" pitchFamily="49" charset="0"/>
              </a:rPr>
              <a:t>For help, type "help".</a:t>
            </a:r>
          </a:p>
          <a:p>
            <a:pPr marL="457200" lvl="1" indent="0">
              <a:lnSpc>
                <a:spcPct val="100000"/>
              </a:lnSpc>
              <a:spcBef>
                <a:spcPts val="0"/>
              </a:spcBef>
              <a:spcAft>
                <a:spcPts val="600"/>
              </a:spcAft>
              <a:buNone/>
            </a:pPr>
            <a:r>
              <a:rPr lang="en-US" sz="1400" dirty="0">
                <a:latin typeface="Consolas" panose="020B0609020204030204" pitchFamily="49" charset="0"/>
              </a:rPr>
              <a:t>Type "apropos word" to search for commands related to "word".</a:t>
            </a:r>
          </a:p>
          <a:p>
            <a:pPr marL="457200" lvl="1" indent="0">
              <a:lnSpc>
                <a:spcPct val="100000"/>
              </a:lnSpc>
              <a:spcBef>
                <a:spcPts val="0"/>
              </a:spcBef>
              <a:spcAft>
                <a:spcPts val="600"/>
              </a:spcAft>
              <a:buNone/>
            </a:pPr>
            <a:r>
              <a:rPr lang="en-US" sz="1400" dirty="0" err="1">
                <a:latin typeface="Consolas" panose="020B0609020204030204" pitchFamily="49" charset="0"/>
              </a:rPr>
              <a:t>ubuntu@ubuntu</a:t>
            </a:r>
            <a:r>
              <a:rPr lang="en-US" sz="1400" dirty="0">
                <a:latin typeface="Consolas" panose="020B0609020204030204" pitchFamily="49" charset="0"/>
              </a:rPr>
              <a:t>:~$ </a:t>
            </a:r>
          </a:p>
          <a:p>
            <a:pPr marL="457200" lvl="1" indent="0">
              <a:lnSpc>
                <a:spcPct val="100000"/>
              </a:lnSpc>
              <a:spcBef>
                <a:spcPts val="0"/>
              </a:spcBef>
              <a:spcAft>
                <a:spcPts val="600"/>
              </a:spcAft>
              <a:buNone/>
            </a:pPr>
            <a:endParaRPr lang="en-US" sz="1400" dirty="0">
              <a:latin typeface="Consolas" panose="020B0609020204030204" pitchFamily="49" charset="0"/>
            </a:endParaRPr>
          </a:p>
        </p:txBody>
      </p:sp>
      <p:sp>
        <p:nvSpPr>
          <p:cNvPr id="3" name="Title 2">
            <a:extLst>
              <a:ext uri="{FF2B5EF4-FFF2-40B4-BE49-F238E27FC236}">
                <a16:creationId xmlns:a16="http://schemas.microsoft.com/office/drawing/2014/main" id="{5ECEBB3A-8ABE-44BA-9359-09581DD53CE9}"/>
              </a:ext>
            </a:extLst>
          </p:cNvPr>
          <p:cNvSpPr>
            <a:spLocks noGrp="1"/>
          </p:cNvSpPr>
          <p:nvPr>
            <p:ph type="title"/>
          </p:nvPr>
        </p:nvSpPr>
        <p:spPr/>
        <p:txBody>
          <a:bodyPr/>
          <a:lstStyle/>
          <a:p>
            <a:r>
              <a:rPr lang="en-IN" b="1" dirty="0">
                <a:latin typeface="Arial Rounded MT Bold" panose="020F0704030504030204" pitchFamily="34" charset="0"/>
              </a:rPr>
              <a:t>Installation:</a:t>
            </a:r>
            <a:endParaRPr lang="en-IN" dirty="0"/>
          </a:p>
        </p:txBody>
      </p:sp>
    </p:spTree>
    <p:extLst>
      <p:ext uri="{BB962C8B-B14F-4D97-AF65-F5344CB8AC3E}">
        <p14:creationId xmlns:p14="http://schemas.microsoft.com/office/powerpoint/2010/main" val="178470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32308" y="1066800"/>
            <a:ext cx="6876288" cy="652272"/>
          </a:xfrm>
        </p:spPr>
        <p:txBody>
          <a:bodyPr>
            <a:normAutofit/>
          </a:bodyPr>
          <a:lstStyle/>
          <a:p>
            <a:r>
              <a:rPr lang="en-US" sz="3200" b="1" dirty="0">
                <a:latin typeface="Arial Rounded MT Bold" panose="020F0704030504030204" pitchFamily="34" charset="0"/>
              </a:rPr>
              <a:t>Invoking and Exiting GDB:</a:t>
            </a:r>
          </a:p>
        </p:txBody>
      </p:sp>
      <p:sp>
        <p:nvSpPr>
          <p:cNvPr id="12" name="Content Placeholder 11">
            <a:extLst>
              <a:ext uri="{FF2B5EF4-FFF2-40B4-BE49-F238E27FC236}">
                <a16:creationId xmlns:a16="http://schemas.microsoft.com/office/drawing/2014/main" id="{6AE8487D-FCD9-48DE-93BA-E7DD9CBDC239}"/>
              </a:ext>
            </a:extLst>
          </p:cNvPr>
          <p:cNvSpPr>
            <a:spLocks noGrp="1"/>
          </p:cNvSpPr>
          <p:nvPr>
            <p:ph sz="quarter" idx="13"/>
          </p:nvPr>
        </p:nvSpPr>
        <p:spPr>
          <a:xfrm>
            <a:off x="558072" y="2377440"/>
            <a:ext cx="11075855" cy="4251960"/>
          </a:xfrm>
        </p:spPr>
        <p:txBody>
          <a:bodyPr>
            <a:noAutofit/>
          </a:bodyPr>
          <a:lstStyle/>
          <a:p>
            <a:pPr>
              <a:lnSpc>
                <a:spcPct val="100000"/>
              </a:lnSpc>
              <a:spcBef>
                <a:spcPts val="0"/>
              </a:spcBef>
              <a:spcAft>
                <a:spcPts val="0"/>
              </a:spcAft>
              <a:buFont typeface="Wingdings" panose="05000000000000000000" pitchFamily="2" charset="2"/>
              <a:buChar char="Ø"/>
            </a:pPr>
            <a:r>
              <a:rPr lang="en-US" sz="2000" dirty="0">
                <a:latin typeface="+mn-lt"/>
              </a:rPr>
              <a:t>To start GDB, just type </a:t>
            </a:r>
            <a:r>
              <a:rPr lang="en-US" sz="2000" dirty="0" err="1">
                <a:latin typeface="Consolas" panose="020B0609020204030204" pitchFamily="49" charset="0"/>
              </a:rPr>
              <a:t>gdb</a:t>
            </a:r>
            <a:r>
              <a:rPr lang="en-US" sz="2000" dirty="0">
                <a:latin typeface="+mn-lt"/>
              </a:rPr>
              <a:t> at the UNIX prompt. </a:t>
            </a:r>
          </a:p>
          <a:p>
            <a:pPr marL="0" indent="0">
              <a:lnSpc>
                <a:spcPct val="150000"/>
              </a:lnSpc>
              <a:spcBef>
                <a:spcPts val="0"/>
              </a:spcBef>
              <a:spcAft>
                <a:spcPts val="0"/>
              </a:spcAft>
              <a:buNone/>
            </a:pPr>
            <a:r>
              <a:rPr lang="en-US" sz="1800" dirty="0">
                <a:latin typeface="+mn-lt"/>
              </a:rPr>
              <a:t>	GDB will give you a prompt that looks like this</a:t>
            </a:r>
            <a:r>
              <a:rPr lang="en-US" sz="1800" dirty="0">
                <a:latin typeface="Consolas" panose="020B0609020204030204" pitchFamily="49" charset="0"/>
              </a:rPr>
              <a:t>: (</a:t>
            </a:r>
            <a:r>
              <a:rPr lang="en-US" sz="1800" dirty="0" err="1">
                <a:latin typeface="Consolas" panose="020B0609020204030204" pitchFamily="49" charset="0"/>
              </a:rPr>
              <a:t>gdb</a:t>
            </a:r>
            <a:r>
              <a:rPr lang="en-US" sz="1800" dirty="0">
                <a:latin typeface="Consolas" panose="020B0609020204030204" pitchFamily="49" charset="0"/>
              </a:rPr>
              <a:t>)</a:t>
            </a:r>
          </a:p>
          <a:p>
            <a:pPr marL="0" indent="0">
              <a:lnSpc>
                <a:spcPct val="100000"/>
              </a:lnSpc>
              <a:spcBef>
                <a:spcPts val="0"/>
              </a:spcBef>
              <a:spcAft>
                <a:spcPts val="0"/>
              </a:spcAft>
              <a:buNone/>
            </a:pPr>
            <a:r>
              <a:rPr lang="en-US" sz="1800" dirty="0">
                <a:latin typeface="+mn-lt"/>
              </a:rPr>
              <a:t>	From that prompt you can run your program.</a:t>
            </a:r>
          </a:p>
          <a:p>
            <a:pPr>
              <a:lnSpc>
                <a:spcPct val="200000"/>
              </a:lnSpc>
              <a:spcBef>
                <a:spcPts val="0"/>
              </a:spcBef>
              <a:spcAft>
                <a:spcPts val="0"/>
              </a:spcAft>
              <a:buFont typeface="Wingdings" panose="05000000000000000000" pitchFamily="2" charset="2"/>
              <a:buChar char="Ø"/>
            </a:pPr>
            <a:r>
              <a:rPr lang="en-US" sz="2000" dirty="0">
                <a:latin typeface="+mn-lt"/>
              </a:rPr>
              <a:t>You can start GDB and give it the name of the program executable that you want to debug.</a:t>
            </a:r>
          </a:p>
          <a:p>
            <a:pPr marL="0" indent="0">
              <a:lnSpc>
                <a:spcPct val="100000"/>
              </a:lnSpc>
              <a:spcBef>
                <a:spcPts val="0"/>
              </a:spcBef>
              <a:spcAft>
                <a:spcPts val="0"/>
              </a:spcAft>
              <a:buNone/>
            </a:pPr>
            <a:r>
              <a:rPr lang="en-US" sz="2000" dirty="0">
                <a:latin typeface="+mn-lt"/>
              </a:rPr>
              <a:t>	</a:t>
            </a:r>
            <a:r>
              <a:rPr lang="en-US" sz="2000" dirty="0">
                <a:latin typeface="Consolas" panose="020B0609020204030204" pitchFamily="49" charset="0"/>
              </a:rPr>
              <a:t>$ </a:t>
            </a:r>
            <a:r>
              <a:rPr lang="en-US" sz="2000" dirty="0" err="1">
                <a:latin typeface="Consolas" panose="020B0609020204030204" pitchFamily="49" charset="0"/>
              </a:rPr>
              <a:t>gdb</a:t>
            </a:r>
            <a:r>
              <a:rPr lang="en-US" sz="2000" dirty="0">
                <a:latin typeface="Consolas" panose="020B0609020204030204" pitchFamily="49" charset="0"/>
              </a:rPr>
              <a:t> &lt;executable-name&gt;</a:t>
            </a:r>
          </a:p>
          <a:p>
            <a:pPr>
              <a:lnSpc>
                <a:spcPct val="150000"/>
              </a:lnSpc>
              <a:buFont typeface="Wingdings" panose="05000000000000000000" pitchFamily="2" charset="2"/>
              <a:buChar char="Ø"/>
            </a:pPr>
            <a:r>
              <a:rPr lang="en-US" sz="2000" dirty="0">
                <a:latin typeface="+mn-lt"/>
              </a:rPr>
              <a:t>You can also start with both an executable program and a core file specified:</a:t>
            </a:r>
          </a:p>
          <a:p>
            <a:pPr marL="0" indent="0">
              <a:lnSpc>
                <a:spcPct val="100000"/>
              </a:lnSpc>
              <a:spcBef>
                <a:spcPts val="0"/>
              </a:spcBef>
              <a:spcAft>
                <a:spcPts val="0"/>
              </a:spcAft>
              <a:buNone/>
            </a:pPr>
            <a:r>
              <a:rPr lang="en-IN" sz="2000" dirty="0">
                <a:latin typeface="+mn-lt"/>
              </a:rPr>
              <a:t>	$ </a:t>
            </a:r>
            <a:r>
              <a:rPr lang="en-IN" sz="2000" dirty="0" err="1">
                <a:latin typeface="+mn-lt"/>
              </a:rPr>
              <a:t>gdb</a:t>
            </a:r>
            <a:r>
              <a:rPr lang="en-IN" sz="2000" dirty="0">
                <a:latin typeface="+mn-lt"/>
              </a:rPr>
              <a:t> </a:t>
            </a:r>
            <a:r>
              <a:rPr lang="en-US" sz="2000" dirty="0">
                <a:latin typeface="Consolas" panose="020B0609020204030204" pitchFamily="49" charset="0"/>
              </a:rPr>
              <a:t>&lt;executable-name&gt; &lt;core-file&gt;</a:t>
            </a:r>
          </a:p>
          <a:p>
            <a:pPr>
              <a:lnSpc>
                <a:spcPct val="200000"/>
              </a:lnSpc>
              <a:spcBef>
                <a:spcPts val="0"/>
              </a:spcBef>
              <a:spcAft>
                <a:spcPts val="0"/>
              </a:spcAft>
              <a:buFont typeface="Wingdings" panose="05000000000000000000" pitchFamily="2" charset="2"/>
              <a:buChar char="Ø"/>
            </a:pPr>
            <a:r>
              <a:rPr lang="en-US" sz="2000" dirty="0">
                <a:latin typeface="+mn-lt"/>
              </a:rPr>
              <a:t>To exit the program just type ‘</a:t>
            </a:r>
            <a:r>
              <a:rPr lang="en-US" sz="2000" dirty="0">
                <a:latin typeface="Consolas" panose="020B0609020204030204" pitchFamily="49" charset="0"/>
              </a:rPr>
              <a:t>quit’</a:t>
            </a:r>
            <a:r>
              <a:rPr lang="en-US" sz="2000" dirty="0">
                <a:latin typeface="+mn-lt"/>
              </a:rPr>
              <a:t> at the </a:t>
            </a:r>
            <a:r>
              <a:rPr lang="en-US" sz="2000" dirty="0">
                <a:latin typeface="Consolas" panose="020B0609020204030204" pitchFamily="49" charset="0"/>
              </a:rPr>
              <a:t>(</a:t>
            </a:r>
            <a:r>
              <a:rPr lang="en-US" sz="2000" dirty="0" err="1">
                <a:latin typeface="Consolas" panose="020B0609020204030204" pitchFamily="49" charset="0"/>
              </a:rPr>
              <a:t>gdb</a:t>
            </a:r>
            <a:r>
              <a:rPr lang="en-US" sz="2000" dirty="0">
                <a:latin typeface="Consolas" panose="020B0609020204030204" pitchFamily="49" charset="0"/>
              </a:rPr>
              <a:t>) </a:t>
            </a:r>
            <a:r>
              <a:rPr lang="en-US" sz="2000" dirty="0">
                <a:latin typeface="+mn-lt"/>
              </a:rPr>
              <a:t>prompt.</a:t>
            </a:r>
          </a:p>
          <a:p>
            <a:pPr>
              <a:lnSpc>
                <a:spcPct val="200000"/>
              </a:lnSpc>
              <a:spcBef>
                <a:spcPts val="0"/>
              </a:spcBef>
              <a:spcAft>
                <a:spcPts val="0"/>
              </a:spcAft>
              <a:buFont typeface="Wingdings" panose="05000000000000000000" pitchFamily="2" charset="2"/>
              <a:buChar char="Ø"/>
            </a:pPr>
            <a:r>
              <a:rPr lang="en-US" sz="2000" dirty="0">
                <a:latin typeface="+mn-lt"/>
              </a:rPr>
              <a:t>Try </a:t>
            </a:r>
            <a:r>
              <a:rPr lang="en-US" sz="2000" dirty="0">
                <a:latin typeface="Consolas" panose="020B0609020204030204" pitchFamily="49" charset="0"/>
              </a:rPr>
              <a:t>$ </a:t>
            </a:r>
            <a:r>
              <a:rPr lang="en-US" sz="2000" dirty="0" err="1">
                <a:latin typeface="Consolas" panose="020B0609020204030204" pitchFamily="49" charset="0"/>
              </a:rPr>
              <a:t>gdb</a:t>
            </a:r>
            <a:r>
              <a:rPr lang="en-US" sz="2000" dirty="0">
                <a:latin typeface="Consolas" panose="020B0609020204030204" pitchFamily="49" charset="0"/>
              </a:rPr>
              <a:t> –-help </a:t>
            </a:r>
            <a:r>
              <a:rPr lang="en-US" sz="2000" dirty="0">
                <a:latin typeface="+mn-lt"/>
              </a:rPr>
              <a:t>for more details.</a:t>
            </a:r>
            <a:endParaRPr lang="en-IN" sz="2000" dirty="0">
              <a:latin typeface="+mn-lt"/>
            </a:endParaRPr>
          </a:p>
          <a:p>
            <a:pPr marL="0" indent="0">
              <a:lnSpc>
                <a:spcPct val="100000"/>
              </a:lnSpc>
              <a:spcBef>
                <a:spcPts val="0"/>
              </a:spcBef>
              <a:buNone/>
            </a:pPr>
            <a:endParaRPr lang="en-US" sz="2000" dirty="0">
              <a:latin typeface="+mn-lt"/>
            </a:endParaRPr>
          </a:p>
        </p:txBody>
      </p:sp>
    </p:spTree>
    <p:extLst>
      <p:ext uri="{BB962C8B-B14F-4D97-AF65-F5344CB8AC3E}">
        <p14:creationId xmlns:p14="http://schemas.microsoft.com/office/powerpoint/2010/main" val="101708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2E12DC2-7D7E-4BC7-A5FE-F44F45CE8300}"/>
              </a:ext>
            </a:extLst>
          </p:cNvPr>
          <p:cNvSpPr>
            <a:spLocks noGrp="1"/>
          </p:cNvSpPr>
          <p:nvPr>
            <p:ph idx="1"/>
          </p:nvPr>
        </p:nvSpPr>
        <p:spPr>
          <a:xfrm>
            <a:off x="604433" y="1435100"/>
            <a:ext cx="10983131" cy="4826000"/>
          </a:xfrm>
        </p:spPr>
        <p:txBody>
          <a:bodyPr>
            <a:noAutofit/>
          </a:bodyPr>
          <a:lstStyle/>
          <a:p>
            <a:pPr>
              <a:lnSpc>
                <a:spcPct val="120000"/>
              </a:lnSpc>
              <a:spcBef>
                <a:spcPts val="0"/>
              </a:spcBef>
              <a:spcAft>
                <a:spcPts val="0"/>
              </a:spcAft>
              <a:buSzPct val="100000"/>
              <a:buNone/>
            </a:pPr>
            <a:r>
              <a:rPr lang="en-US" sz="1600" dirty="0"/>
              <a:t>Generate debugging information when compiling the code to debug a program effectively.</a:t>
            </a:r>
          </a:p>
          <a:p>
            <a:pPr>
              <a:lnSpc>
                <a:spcPct val="120000"/>
              </a:lnSpc>
              <a:spcBef>
                <a:spcPts val="0"/>
              </a:spcBef>
              <a:spcAft>
                <a:spcPts val="0"/>
              </a:spcAft>
              <a:buSzPct val="100000"/>
              <a:buNone/>
            </a:pPr>
            <a:endParaRPr lang="en-US" sz="1600" dirty="0"/>
          </a:p>
          <a:p>
            <a:pPr>
              <a:lnSpc>
                <a:spcPct val="120000"/>
              </a:lnSpc>
              <a:spcBef>
                <a:spcPts val="0"/>
              </a:spcBef>
              <a:spcAft>
                <a:spcPts val="0"/>
              </a:spcAft>
              <a:buSzPct val="100000"/>
              <a:buNone/>
            </a:pPr>
            <a:r>
              <a:rPr lang="en-US" sz="1600" dirty="0"/>
              <a:t>This debugging information is stored in the object file;</a:t>
            </a:r>
          </a:p>
          <a:p>
            <a:pPr>
              <a:lnSpc>
                <a:spcPct val="120000"/>
              </a:lnSpc>
              <a:spcBef>
                <a:spcPts val="0"/>
              </a:spcBef>
              <a:spcAft>
                <a:spcPts val="0"/>
              </a:spcAft>
              <a:buSzPct val="100000"/>
              <a:buNone/>
            </a:pPr>
            <a:r>
              <a:rPr lang="en-US" sz="1600" dirty="0"/>
              <a:t>It describes the data type of each variable or function and the correspondence between source line numbers and</a:t>
            </a:r>
          </a:p>
          <a:p>
            <a:pPr>
              <a:lnSpc>
                <a:spcPct val="120000"/>
              </a:lnSpc>
              <a:spcBef>
                <a:spcPts val="0"/>
              </a:spcBef>
              <a:spcAft>
                <a:spcPts val="0"/>
              </a:spcAft>
              <a:buSzPct val="100000"/>
              <a:buNone/>
            </a:pPr>
            <a:r>
              <a:rPr lang="en-US" sz="1600" dirty="0"/>
              <a:t>addresses in the executable code.</a:t>
            </a:r>
          </a:p>
          <a:p>
            <a:pPr>
              <a:lnSpc>
                <a:spcPct val="120000"/>
              </a:lnSpc>
              <a:spcBef>
                <a:spcPts val="0"/>
              </a:spcBef>
              <a:spcAft>
                <a:spcPts val="0"/>
              </a:spcAft>
              <a:buSzPct val="100000"/>
              <a:buNone/>
            </a:pPr>
            <a:endParaRPr lang="en-US" sz="1600" dirty="0"/>
          </a:p>
          <a:p>
            <a:pPr>
              <a:lnSpc>
                <a:spcPct val="120000"/>
              </a:lnSpc>
              <a:spcBef>
                <a:spcPts val="0"/>
              </a:spcBef>
              <a:spcAft>
                <a:spcPts val="0"/>
              </a:spcAft>
              <a:buSzPct val="100000"/>
              <a:buNone/>
            </a:pPr>
            <a:r>
              <a:rPr lang="en-US" sz="1600" dirty="0"/>
              <a:t>Usually, programs that are to be shipped to your customers are compiled with optimizations,</a:t>
            </a:r>
          </a:p>
          <a:p>
            <a:pPr>
              <a:lnSpc>
                <a:spcPct val="120000"/>
              </a:lnSpc>
              <a:spcBef>
                <a:spcPts val="0"/>
              </a:spcBef>
              <a:spcAft>
                <a:spcPts val="0"/>
              </a:spcAft>
              <a:buSzPct val="100000"/>
              <a:buNone/>
            </a:pPr>
            <a:r>
              <a:rPr lang="en-US" sz="1600" dirty="0"/>
              <a:t>using the </a:t>
            </a:r>
            <a:r>
              <a:rPr lang="en-US" sz="1600" dirty="0">
                <a:latin typeface="Consolas" panose="020B0609020204030204" pitchFamily="49" charset="0"/>
              </a:rPr>
              <a:t>‘-O’ </a:t>
            </a:r>
            <a:r>
              <a:rPr lang="en-US" sz="1600" dirty="0"/>
              <a:t>compiler option which does not contain debugging symbols.</a:t>
            </a:r>
          </a:p>
          <a:p>
            <a:pPr>
              <a:lnSpc>
                <a:spcPct val="120000"/>
              </a:lnSpc>
              <a:spcBef>
                <a:spcPts val="0"/>
              </a:spcBef>
              <a:spcAft>
                <a:spcPts val="0"/>
              </a:spcAft>
              <a:buSzPct val="100000"/>
              <a:buNone/>
            </a:pPr>
            <a:endParaRPr lang="en-US" sz="1600" dirty="0"/>
          </a:p>
          <a:p>
            <a:pPr>
              <a:lnSpc>
                <a:spcPct val="120000"/>
              </a:lnSpc>
              <a:spcBef>
                <a:spcPts val="0"/>
              </a:spcBef>
              <a:spcAft>
                <a:spcPts val="0"/>
              </a:spcAft>
              <a:buSzPct val="100000"/>
              <a:buNone/>
            </a:pPr>
            <a:r>
              <a:rPr lang="en-US" sz="1600" dirty="0"/>
              <a:t>Specify the </a:t>
            </a:r>
            <a:r>
              <a:rPr lang="en-US" sz="1600" dirty="0">
                <a:latin typeface="Consolas" panose="020B0609020204030204" pitchFamily="49" charset="0"/>
              </a:rPr>
              <a:t>'-g' </a:t>
            </a:r>
            <a:r>
              <a:rPr lang="en-US" sz="1600" dirty="0"/>
              <a:t>option during compilation to request compiler to add debugging information in the executable.</a:t>
            </a:r>
          </a:p>
          <a:p>
            <a:pPr>
              <a:lnSpc>
                <a:spcPct val="120000"/>
              </a:lnSpc>
              <a:spcBef>
                <a:spcPts val="0"/>
              </a:spcBef>
              <a:spcAft>
                <a:spcPts val="0"/>
              </a:spcAft>
              <a:buSzPct val="100000"/>
              <a:buNone/>
            </a:pPr>
            <a:endParaRPr lang="en-US" sz="1600" dirty="0"/>
          </a:p>
          <a:p>
            <a:pPr>
              <a:lnSpc>
                <a:spcPct val="120000"/>
              </a:lnSpc>
              <a:spcBef>
                <a:spcPts val="0"/>
              </a:spcBef>
              <a:spcAft>
                <a:spcPts val="0"/>
              </a:spcAft>
              <a:buSzPct val="100000"/>
              <a:buNone/>
            </a:pPr>
            <a:r>
              <a:rPr lang="en-US" sz="1600" dirty="0"/>
              <a:t>Most compilers do not include information about preprocessor macros in the debugging information if you specify</a:t>
            </a:r>
          </a:p>
          <a:p>
            <a:pPr>
              <a:lnSpc>
                <a:spcPct val="120000"/>
              </a:lnSpc>
              <a:spcBef>
                <a:spcPts val="0"/>
              </a:spcBef>
              <a:spcAft>
                <a:spcPts val="0"/>
              </a:spcAft>
              <a:buSzPct val="100000"/>
              <a:buNone/>
            </a:pPr>
            <a:r>
              <a:rPr lang="en-US" sz="1600" dirty="0"/>
              <a:t>the </a:t>
            </a:r>
            <a:r>
              <a:rPr lang="en-US" sz="1600" dirty="0">
                <a:latin typeface="Consolas" panose="020B0609020204030204" pitchFamily="49" charset="0"/>
              </a:rPr>
              <a:t>‘-g’</a:t>
            </a:r>
            <a:r>
              <a:rPr lang="en-US" sz="1600" dirty="0"/>
              <a:t> flag alone, because this information is rather large.</a:t>
            </a:r>
          </a:p>
          <a:p>
            <a:pPr>
              <a:lnSpc>
                <a:spcPct val="120000"/>
              </a:lnSpc>
              <a:spcBef>
                <a:spcPts val="0"/>
              </a:spcBef>
              <a:spcAft>
                <a:spcPts val="0"/>
              </a:spcAft>
              <a:buSzPct val="100000"/>
              <a:buNone/>
            </a:pPr>
            <a:endParaRPr lang="en-US" sz="1600" dirty="0"/>
          </a:p>
          <a:p>
            <a:pPr>
              <a:lnSpc>
                <a:spcPct val="120000"/>
              </a:lnSpc>
              <a:spcBef>
                <a:spcPts val="0"/>
              </a:spcBef>
              <a:spcAft>
                <a:spcPts val="0"/>
              </a:spcAft>
              <a:buSzPct val="100000"/>
              <a:buNone/>
            </a:pPr>
            <a:r>
              <a:rPr lang="en-US" sz="1600" dirty="0">
                <a:latin typeface="Consolas" panose="020B0609020204030204" pitchFamily="49" charset="0"/>
              </a:rPr>
              <a:t>‘gdwarf-2’ </a:t>
            </a:r>
            <a:r>
              <a:rPr lang="en-US" sz="1600" dirty="0"/>
              <a:t>and </a:t>
            </a:r>
            <a:r>
              <a:rPr lang="en-US" sz="1600" dirty="0">
                <a:latin typeface="Consolas" panose="020B0609020204030204" pitchFamily="49" charset="0"/>
              </a:rPr>
              <a:t>‘-g3’ </a:t>
            </a:r>
            <a:r>
              <a:rPr lang="en-US" sz="1600" dirty="0"/>
              <a:t>option request the GCC to add Macro information in the executable.</a:t>
            </a:r>
          </a:p>
        </p:txBody>
      </p:sp>
      <p:sp>
        <p:nvSpPr>
          <p:cNvPr id="3" name="Title 2">
            <a:extLst>
              <a:ext uri="{FF2B5EF4-FFF2-40B4-BE49-F238E27FC236}">
                <a16:creationId xmlns:a16="http://schemas.microsoft.com/office/drawing/2014/main" id="{5ECEBB3A-8ABE-44BA-9359-09581DD53CE9}"/>
              </a:ext>
            </a:extLst>
          </p:cNvPr>
          <p:cNvSpPr>
            <a:spLocks noGrp="1"/>
          </p:cNvSpPr>
          <p:nvPr>
            <p:ph type="title"/>
          </p:nvPr>
        </p:nvSpPr>
        <p:spPr/>
        <p:txBody>
          <a:bodyPr/>
          <a:lstStyle/>
          <a:p>
            <a:r>
              <a:rPr lang="en-IN" b="1" dirty="0">
                <a:latin typeface="Arial Rounded MT Bold" panose="020F0704030504030204" pitchFamily="34" charset="0"/>
              </a:rPr>
              <a:t>Compiling C program for Debugging:</a:t>
            </a:r>
            <a:endParaRPr lang="en-IN" dirty="0"/>
          </a:p>
        </p:txBody>
      </p:sp>
    </p:spTree>
    <p:extLst>
      <p:ext uri="{BB962C8B-B14F-4D97-AF65-F5344CB8AC3E}">
        <p14:creationId xmlns:p14="http://schemas.microsoft.com/office/powerpoint/2010/main" val="163161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2E12DC2-7D7E-4BC7-A5FE-F44F45CE8300}"/>
              </a:ext>
            </a:extLst>
          </p:cNvPr>
          <p:cNvSpPr>
            <a:spLocks noGrp="1"/>
          </p:cNvSpPr>
          <p:nvPr>
            <p:ph idx="1"/>
          </p:nvPr>
        </p:nvSpPr>
        <p:spPr>
          <a:xfrm>
            <a:off x="604433" y="1196391"/>
            <a:ext cx="10983131" cy="5064709"/>
          </a:xfrm>
        </p:spPr>
        <p:txBody>
          <a:bodyPr>
            <a:noAutofit/>
          </a:bodyPr>
          <a:lstStyle/>
          <a:p>
            <a:pPr>
              <a:lnSpc>
                <a:spcPct val="120000"/>
              </a:lnSpc>
              <a:spcBef>
                <a:spcPts val="0"/>
              </a:spcBef>
              <a:spcAft>
                <a:spcPts val="0"/>
              </a:spcAft>
              <a:buSzPct val="100000"/>
              <a:buNone/>
            </a:pPr>
            <a:endParaRPr lang="en-US" sz="1600" dirty="0"/>
          </a:p>
          <a:p>
            <a:pPr>
              <a:lnSpc>
                <a:spcPct val="120000"/>
              </a:lnSpc>
              <a:spcBef>
                <a:spcPts val="0"/>
              </a:spcBef>
              <a:spcAft>
                <a:spcPts val="0"/>
              </a:spcAft>
              <a:buSzPct val="100000"/>
              <a:buNone/>
            </a:pPr>
            <a:endParaRPr lang="en-US" sz="1600" dirty="0">
              <a:latin typeface="Consolas" panose="020B0609020204030204" pitchFamily="49" charset="0"/>
            </a:endParaRPr>
          </a:p>
          <a:p>
            <a:pPr>
              <a:lnSpc>
                <a:spcPct val="120000"/>
              </a:lnSpc>
              <a:spcBef>
                <a:spcPts val="0"/>
              </a:spcBef>
              <a:spcAft>
                <a:spcPts val="0"/>
              </a:spcAft>
              <a:buSzPct val="100000"/>
              <a:buNone/>
            </a:pPr>
            <a:endParaRPr lang="en-US" sz="1600" dirty="0">
              <a:latin typeface="Consolas" panose="020B0609020204030204" pitchFamily="49" charset="0"/>
            </a:endParaRPr>
          </a:p>
          <a:p>
            <a:pPr>
              <a:lnSpc>
                <a:spcPct val="120000"/>
              </a:lnSpc>
              <a:spcBef>
                <a:spcPts val="0"/>
              </a:spcBef>
              <a:spcAft>
                <a:spcPts val="0"/>
              </a:spcAft>
              <a:buSzPct val="100000"/>
              <a:buNone/>
            </a:pPr>
            <a:endParaRPr lang="en-US" sz="1600" dirty="0">
              <a:latin typeface="Consolas" panose="020B0609020204030204" pitchFamily="49" charset="0"/>
            </a:endParaRPr>
          </a:p>
          <a:p>
            <a:pPr>
              <a:lnSpc>
                <a:spcPct val="120000"/>
              </a:lnSpc>
              <a:spcBef>
                <a:spcPts val="0"/>
              </a:spcBef>
              <a:spcAft>
                <a:spcPts val="0"/>
              </a:spcAft>
              <a:buSzPct val="100000"/>
              <a:buNone/>
            </a:pPr>
            <a:r>
              <a:rPr lang="en-US" sz="1600" dirty="0">
                <a:latin typeface="Consolas" panose="020B0609020204030204" pitchFamily="49" charset="0"/>
              </a:rPr>
              <a:t>$ </a:t>
            </a:r>
            <a:r>
              <a:rPr lang="en-US" sz="1600" dirty="0" err="1">
                <a:latin typeface="Consolas" panose="020B0609020204030204" pitchFamily="49" charset="0"/>
              </a:rPr>
              <a:t>gcc</a:t>
            </a:r>
            <a:r>
              <a:rPr lang="en-US" sz="1600" dirty="0">
                <a:latin typeface="Consolas" panose="020B0609020204030204" pitchFamily="49" charset="0"/>
              </a:rPr>
              <a:t> –g -</a:t>
            </a:r>
            <a:r>
              <a:rPr lang="en-US" sz="1600" dirty="0" err="1">
                <a:latin typeface="Consolas" panose="020B0609020204030204" pitchFamily="49" charset="0"/>
              </a:rPr>
              <a:t>ggdb</a:t>
            </a:r>
            <a:r>
              <a:rPr lang="en-US" sz="1600" dirty="0">
                <a:latin typeface="Consolas" panose="020B0609020204030204" pitchFamily="49" charset="0"/>
              </a:rPr>
              <a:t> -o </a:t>
            </a:r>
            <a:r>
              <a:rPr lang="en-US" sz="1600" dirty="0" err="1">
                <a:latin typeface="Consolas" panose="020B0609020204030204" pitchFamily="49" charset="0"/>
              </a:rPr>
              <a:t>a.out</a:t>
            </a:r>
            <a:r>
              <a:rPr lang="en-US" sz="1600" dirty="0">
                <a:latin typeface="Consolas" panose="020B0609020204030204" pitchFamily="49" charset="0"/>
              </a:rPr>
              <a:t> </a:t>
            </a:r>
            <a:r>
              <a:rPr lang="en-US" sz="1600" dirty="0" err="1">
                <a:latin typeface="Consolas" panose="020B0609020204030204" pitchFamily="49" charset="0"/>
              </a:rPr>
              <a:t>helloworld.c</a:t>
            </a:r>
            <a:endParaRPr lang="en-US" sz="1600" dirty="0">
              <a:latin typeface="Consolas" panose="020B0609020204030204" pitchFamily="49" charset="0"/>
            </a:endParaRPr>
          </a:p>
          <a:p>
            <a:pPr>
              <a:lnSpc>
                <a:spcPct val="120000"/>
              </a:lnSpc>
              <a:spcBef>
                <a:spcPts val="0"/>
              </a:spcBef>
              <a:spcAft>
                <a:spcPts val="0"/>
              </a:spcAft>
              <a:buSzPct val="100000"/>
              <a:buNone/>
            </a:pPr>
            <a:endParaRPr lang="en-US" sz="1600" dirty="0">
              <a:latin typeface="Consolas" panose="020B0609020204030204" pitchFamily="49" charset="0"/>
            </a:endParaRPr>
          </a:p>
          <a:p>
            <a:pPr>
              <a:lnSpc>
                <a:spcPct val="120000"/>
              </a:lnSpc>
              <a:spcBef>
                <a:spcPts val="0"/>
              </a:spcBef>
              <a:spcAft>
                <a:spcPts val="0"/>
              </a:spcAft>
              <a:buSzPct val="100000"/>
              <a:buNone/>
            </a:pPr>
            <a:r>
              <a:rPr lang="en-US" sz="1600" dirty="0">
                <a:latin typeface="Consolas" panose="020B0609020204030204" pitchFamily="49" charset="0"/>
              </a:rPr>
              <a:t># -g: This option adds debugging info in the operating system's native format.</a:t>
            </a:r>
          </a:p>
          <a:p>
            <a:pPr>
              <a:lnSpc>
                <a:spcPct val="120000"/>
              </a:lnSpc>
              <a:spcBef>
                <a:spcPts val="0"/>
              </a:spcBef>
              <a:spcAft>
                <a:spcPts val="0"/>
              </a:spcAft>
              <a:buSzPct val="100000"/>
              <a:buNone/>
            </a:pPr>
            <a:r>
              <a:rPr lang="en-US" sz="1600" dirty="0">
                <a:latin typeface="Consolas" panose="020B0609020204030204" pitchFamily="49" charset="0"/>
              </a:rPr>
              <a:t>   e.g. stabs, COFF, XCOFF, or DWARF.</a:t>
            </a:r>
          </a:p>
          <a:p>
            <a:pPr>
              <a:lnSpc>
                <a:spcPct val="120000"/>
              </a:lnSpc>
              <a:spcBef>
                <a:spcPts val="0"/>
              </a:spcBef>
              <a:spcAft>
                <a:spcPts val="0"/>
              </a:spcAft>
              <a:buSzPct val="100000"/>
              <a:buNone/>
            </a:pPr>
            <a:endParaRPr lang="en-US" sz="1600" dirty="0">
              <a:latin typeface="Consolas" panose="020B0609020204030204" pitchFamily="49" charset="0"/>
            </a:endParaRPr>
          </a:p>
          <a:p>
            <a:pPr>
              <a:lnSpc>
                <a:spcPct val="120000"/>
              </a:lnSpc>
              <a:spcBef>
                <a:spcPts val="0"/>
              </a:spcBef>
              <a:spcAft>
                <a:spcPts val="0"/>
              </a:spcAft>
              <a:buSzPct val="100000"/>
              <a:buNone/>
            </a:pPr>
            <a:r>
              <a:rPr lang="en-US" sz="1600" dirty="0">
                <a:latin typeface="Consolas" panose="020B0609020204030204" pitchFamily="49" charset="0"/>
              </a:rPr>
              <a:t># -</a:t>
            </a:r>
            <a:r>
              <a:rPr lang="en-US" sz="1600" dirty="0" err="1">
                <a:latin typeface="Consolas" panose="020B0609020204030204" pitchFamily="49" charset="0"/>
              </a:rPr>
              <a:t>ggdb</a:t>
            </a:r>
            <a:r>
              <a:rPr lang="en-US" sz="1600" dirty="0">
                <a:latin typeface="Consolas" panose="020B0609020204030204" pitchFamily="49" charset="0"/>
              </a:rPr>
              <a:t>: It produces debugging information compatible for use by GDB.</a:t>
            </a:r>
          </a:p>
          <a:p>
            <a:pPr>
              <a:lnSpc>
                <a:spcPct val="120000"/>
              </a:lnSpc>
              <a:spcBef>
                <a:spcPts val="0"/>
              </a:spcBef>
              <a:spcAft>
                <a:spcPts val="0"/>
              </a:spcAft>
              <a:buSzPct val="100000"/>
              <a:buNone/>
            </a:pPr>
            <a:r>
              <a:rPr lang="en-US" sz="1600" dirty="0">
                <a:latin typeface="Consolas" panose="020B0609020204030204" pitchFamily="49" charset="0"/>
              </a:rPr>
              <a:t>   i.e. the most expressive format available.</a:t>
            </a:r>
          </a:p>
          <a:p>
            <a:pPr>
              <a:lnSpc>
                <a:spcPct val="120000"/>
              </a:lnSpc>
              <a:spcBef>
                <a:spcPts val="0"/>
              </a:spcBef>
              <a:spcAft>
                <a:spcPts val="0"/>
              </a:spcAft>
              <a:buSzPct val="100000"/>
              <a:buNone/>
            </a:pPr>
            <a:r>
              <a:rPr lang="en-US" sz="1600" dirty="0">
                <a:latin typeface="Consolas" panose="020B0609020204030204" pitchFamily="49" charset="0"/>
              </a:rPr>
              <a:t>   e.g. DWARF 2, stabs, or the native format if none is available.</a:t>
            </a:r>
          </a:p>
        </p:txBody>
      </p:sp>
      <p:sp>
        <p:nvSpPr>
          <p:cNvPr id="3" name="Title 2">
            <a:extLst>
              <a:ext uri="{FF2B5EF4-FFF2-40B4-BE49-F238E27FC236}">
                <a16:creationId xmlns:a16="http://schemas.microsoft.com/office/drawing/2014/main" id="{5ECEBB3A-8ABE-44BA-9359-09581DD53CE9}"/>
              </a:ext>
            </a:extLst>
          </p:cNvPr>
          <p:cNvSpPr>
            <a:spLocks noGrp="1"/>
          </p:cNvSpPr>
          <p:nvPr>
            <p:ph type="title"/>
          </p:nvPr>
        </p:nvSpPr>
        <p:spPr/>
        <p:txBody>
          <a:bodyPr/>
          <a:lstStyle/>
          <a:p>
            <a:r>
              <a:rPr lang="en-IN" b="1" dirty="0">
                <a:latin typeface="Arial Rounded MT Bold" panose="020F0704030504030204" pitchFamily="34" charset="0"/>
              </a:rPr>
              <a:t>Compiling C program for Debugging:</a:t>
            </a:r>
            <a:endParaRPr lang="en-IN" dirty="0"/>
          </a:p>
        </p:txBody>
      </p:sp>
    </p:spTree>
    <p:extLst>
      <p:ext uri="{BB962C8B-B14F-4D97-AF65-F5344CB8AC3E}">
        <p14:creationId xmlns:p14="http://schemas.microsoft.com/office/powerpoint/2010/main" val="374895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2E12DC2-7D7E-4BC7-A5FE-F44F45CE8300}"/>
              </a:ext>
            </a:extLst>
          </p:cNvPr>
          <p:cNvSpPr>
            <a:spLocks noGrp="1"/>
          </p:cNvSpPr>
          <p:nvPr>
            <p:ph idx="1"/>
          </p:nvPr>
        </p:nvSpPr>
        <p:spPr>
          <a:xfrm>
            <a:off x="604433" y="1196391"/>
            <a:ext cx="10983131" cy="5471109"/>
          </a:xfrm>
        </p:spPr>
        <p:txBody>
          <a:bodyPr>
            <a:noAutofit/>
          </a:bodyPr>
          <a:lstStyle/>
          <a:p>
            <a:pPr>
              <a:lnSpc>
                <a:spcPct val="150000"/>
              </a:lnSpc>
              <a:spcBef>
                <a:spcPts val="0"/>
              </a:spcBef>
              <a:spcAft>
                <a:spcPts val="0"/>
              </a:spcAft>
            </a:pPr>
            <a:r>
              <a:rPr lang="en-US" sz="1600" b="1" dirty="0"/>
              <a:t>file</a:t>
            </a:r>
          </a:p>
          <a:p>
            <a:pPr>
              <a:lnSpc>
                <a:spcPct val="120000"/>
              </a:lnSpc>
              <a:spcBef>
                <a:spcPts val="0"/>
              </a:spcBef>
              <a:spcAft>
                <a:spcPts val="0"/>
              </a:spcAft>
            </a:pPr>
            <a:r>
              <a:rPr lang="en-US" sz="1600" dirty="0">
                <a:latin typeface="Consolas" panose="020B0609020204030204" pitchFamily="49" charset="0"/>
              </a:rPr>
              <a:t>file executable - </a:t>
            </a:r>
            <a:r>
              <a:rPr lang="en-US" sz="1600" dirty="0"/>
              <a:t>specifies which program you want to debug.</a:t>
            </a:r>
          </a:p>
          <a:p>
            <a:pPr lvl="1">
              <a:lnSpc>
                <a:spcPct val="120000"/>
              </a:lnSpc>
              <a:spcBef>
                <a:spcPts val="0"/>
              </a:spcBef>
              <a:spcAft>
                <a:spcPts val="0"/>
              </a:spcAft>
            </a:pPr>
            <a:r>
              <a:rPr lang="en-US" sz="1600" dirty="0">
                <a:latin typeface="Consolas" panose="020B0609020204030204" pitchFamily="49" charset="0"/>
              </a:rPr>
              <a:t>(</a:t>
            </a:r>
            <a:r>
              <a:rPr lang="en-US" sz="1600" dirty="0" err="1">
                <a:latin typeface="Consolas" panose="020B0609020204030204" pitchFamily="49" charset="0"/>
              </a:rPr>
              <a:t>gdb</a:t>
            </a:r>
            <a:r>
              <a:rPr lang="en-US" sz="1600" dirty="0">
                <a:latin typeface="Consolas" panose="020B0609020204030204" pitchFamily="49" charset="0"/>
              </a:rPr>
              <a:t>) file </a:t>
            </a:r>
            <a:r>
              <a:rPr lang="en-US" sz="1600" dirty="0" err="1">
                <a:latin typeface="Consolas" panose="020B0609020204030204" pitchFamily="49" charset="0"/>
              </a:rPr>
              <a:t>a.out</a:t>
            </a:r>
            <a:endParaRPr lang="en-US" sz="1600" dirty="0">
              <a:latin typeface="Consolas" panose="020B0609020204030204" pitchFamily="49" charset="0"/>
            </a:endParaRPr>
          </a:p>
          <a:p>
            <a:pPr>
              <a:lnSpc>
                <a:spcPct val="120000"/>
              </a:lnSpc>
              <a:spcBef>
                <a:spcPts val="600"/>
              </a:spcBef>
              <a:spcAft>
                <a:spcPts val="0"/>
              </a:spcAft>
            </a:pPr>
            <a:r>
              <a:rPr lang="en-US" sz="1600" b="1" dirty="0"/>
              <a:t>run</a:t>
            </a:r>
          </a:p>
          <a:p>
            <a:pPr>
              <a:lnSpc>
                <a:spcPct val="120000"/>
              </a:lnSpc>
              <a:spcBef>
                <a:spcPts val="0"/>
              </a:spcBef>
              <a:spcAft>
                <a:spcPts val="0"/>
              </a:spcAft>
            </a:pPr>
            <a:r>
              <a:rPr lang="en-US" sz="1600" dirty="0">
                <a:latin typeface="Consolas" panose="020B0609020204030204" pitchFamily="49" charset="0"/>
              </a:rPr>
              <a:t>run</a:t>
            </a:r>
            <a:r>
              <a:rPr lang="en-US" sz="1600" dirty="0"/>
              <a:t> - will start the program running under GDB. </a:t>
            </a:r>
          </a:p>
          <a:p>
            <a:pPr>
              <a:lnSpc>
                <a:spcPct val="120000"/>
              </a:lnSpc>
              <a:spcBef>
                <a:spcPts val="600"/>
              </a:spcBef>
              <a:spcAft>
                <a:spcPts val="0"/>
              </a:spcAft>
            </a:pPr>
            <a:r>
              <a:rPr lang="en-US" sz="1600" dirty="0"/>
              <a:t>You can give command line arguments to your program on the GDB command line the same way you would on the Unix command line.</a:t>
            </a:r>
          </a:p>
          <a:p>
            <a:pPr lvl="1">
              <a:lnSpc>
                <a:spcPct val="120000"/>
              </a:lnSpc>
              <a:spcBef>
                <a:spcPts val="0"/>
              </a:spcBef>
              <a:spcAft>
                <a:spcPts val="0"/>
              </a:spcAft>
            </a:pPr>
            <a:r>
              <a:rPr lang="en-US" sz="1600" dirty="0">
                <a:latin typeface="Consolas" panose="020B0609020204030204" pitchFamily="49" charset="0"/>
              </a:rPr>
              <a:t>(</a:t>
            </a:r>
            <a:r>
              <a:rPr lang="en-US" sz="1600" dirty="0" err="1">
                <a:latin typeface="Consolas" panose="020B0609020204030204" pitchFamily="49" charset="0"/>
              </a:rPr>
              <a:t>gdb</a:t>
            </a:r>
            <a:r>
              <a:rPr lang="en-US" sz="1600" dirty="0">
                <a:latin typeface="Consolas" panose="020B0609020204030204" pitchFamily="49" charset="0"/>
              </a:rPr>
              <a:t>) run arg1 arg2 ... </a:t>
            </a:r>
            <a:r>
              <a:rPr lang="en-US" sz="1600" dirty="0" err="1">
                <a:latin typeface="Consolas" panose="020B0609020204030204" pitchFamily="49" charset="0"/>
              </a:rPr>
              <a:t>argN</a:t>
            </a:r>
            <a:endParaRPr lang="en-US" sz="1600" dirty="0">
              <a:latin typeface="Consolas" panose="020B0609020204030204" pitchFamily="49" charset="0"/>
            </a:endParaRPr>
          </a:p>
          <a:p>
            <a:pPr>
              <a:lnSpc>
                <a:spcPct val="120000"/>
              </a:lnSpc>
              <a:spcBef>
                <a:spcPts val="600"/>
              </a:spcBef>
              <a:spcAft>
                <a:spcPts val="0"/>
              </a:spcAft>
            </a:pPr>
            <a:r>
              <a:rPr lang="en-US" sz="1600" dirty="0"/>
              <a:t>You can even do input/output redirection.</a:t>
            </a:r>
          </a:p>
          <a:p>
            <a:pPr lvl="1">
              <a:lnSpc>
                <a:spcPct val="120000"/>
              </a:lnSpc>
              <a:spcBef>
                <a:spcPts val="0"/>
              </a:spcBef>
              <a:spcAft>
                <a:spcPts val="0"/>
              </a:spcAft>
            </a:pPr>
            <a:r>
              <a:rPr lang="en-US" sz="1600" dirty="0">
                <a:latin typeface="Consolas" panose="020B0609020204030204" pitchFamily="49" charset="0"/>
              </a:rPr>
              <a:t>(</a:t>
            </a:r>
            <a:r>
              <a:rPr lang="en-US" sz="1600" dirty="0" err="1">
                <a:latin typeface="Consolas" panose="020B0609020204030204" pitchFamily="49" charset="0"/>
              </a:rPr>
              <a:t>gdb</a:t>
            </a:r>
            <a:r>
              <a:rPr lang="en-US" sz="1600" dirty="0">
                <a:latin typeface="Consolas" panose="020B0609020204030204" pitchFamily="49" charset="0"/>
              </a:rPr>
              <a:t>) run &gt; outfile.txt.</a:t>
            </a:r>
          </a:p>
          <a:p>
            <a:pPr>
              <a:lnSpc>
                <a:spcPct val="120000"/>
              </a:lnSpc>
              <a:spcBef>
                <a:spcPts val="600"/>
              </a:spcBef>
              <a:spcAft>
                <a:spcPts val="0"/>
              </a:spcAft>
            </a:pPr>
            <a:r>
              <a:rPr lang="en-US" sz="1600" b="1" dirty="0"/>
              <a:t>break</a:t>
            </a:r>
          </a:p>
          <a:p>
            <a:pPr>
              <a:lnSpc>
                <a:spcPct val="120000"/>
              </a:lnSpc>
              <a:spcBef>
                <a:spcPts val="0"/>
              </a:spcBef>
              <a:spcAft>
                <a:spcPts val="0"/>
              </a:spcAft>
            </a:pPr>
            <a:r>
              <a:rPr lang="en-US" sz="1600" dirty="0"/>
              <a:t>A ``breakpoint'' is a spot in your program where you would like to temporarily stop execution in order to check the values of variables, or to try to find out where the program is crashing, etc. </a:t>
            </a:r>
          </a:p>
          <a:p>
            <a:pPr>
              <a:lnSpc>
                <a:spcPct val="120000"/>
              </a:lnSpc>
              <a:spcBef>
                <a:spcPts val="600"/>
              </a:spcBef>
              <a:spcAft>
                <a:spcPts val="0"/>
              </a:spcAft>
            </a:pPr>
            <a:r>
              <a:rPr lang="en-US" sz="1600" dirty="0">
                <a:latin typeface="Consolas" panose="020B0609020204030204" pitchFamily="49" charset="0"/>
              </a:rPr>
              <a:t>break function			- </a:t>
            </a:r>
            <a:r>
              <a:rPr lang="en-US" sz="1600" dirty="0"/>
              <a:t>sets the breakpoint at the beginning of function.</a:t>
            </a:r>
          </a:p>
          <a:p>
            <a:pPr>
              <a:lnSpc>
                <a:spcPct val="120000"/>
              </a:lnSpc>
              <a:spcBef>
                <a:spcPts val="0"/>
              </a:spcBef>
              <a:spcAft>
                <a:spcPts val="0"/>
              </a:spcAft>
            </a:pPr>
            <a:r>
              <a:rPr lang="en-US" sz="1600" dirty="0">
                <a:latin typeface="Consolas" panose="020B0609020204030204" pitchFamily="49" charset="0"/>
              </a:rPr>
              <a:t>break </a:t>
            </a:r>
            <a:r>
              <a:rPr lang="en-US" sz="1600" dirty="0" err="1">
                <a:latin typeface="Consolas" panose="020B0609020204030204" pitchFamily="49" charset="0"/>
              </a:rPr>
              <a:t>filename:function</a:t>
            </a:r>
            <a:r>
              <a:rPr lang="en-US" sz="1600" dirty="0">
                <a:latin typeface="Consolas" panose="020B0609020204030204" pitchFamily="49" charset="0"/>
              </a:rPr>
              <a:t>		- </a:t>
            </a:r>
            <a:r>
              <a:rPr lang="en-US" sz="1600" dirty="0"/>
              <a:t>breaks the execution on the specified function in a file filename.</a:t>
            </a:r>
          </a:p>
          <a:p>
            <a:pPr>
              <a:lnSpc>
                <a:spcPct val="120000"/>
              </a:lnSpc>
              <a:spcBef>
                <a:spcPts val="0"/>
              </a:spcBef>
              <a:spcAft>
                <a:spcPts val="0"/>
              </a:spcAft>
            </a:pPr>
            <a:r>
              <a:rPr lang="en-US" sz="1600" dirty="0">
                <a:latin typeface="Consolas" panose="020B0609020204030204" pitchFamily="49" charset="0"/>
              </a:rPr>
              <a:t>break </a:t>
            </a:r>
            <a:r>
              <a:rPr lang="en-US" sz="1600" dirty="0" err="1">
                <a:latin typeface="Consolas" panose="020B0609020204030204" pitchFamily="49" charset="0"/>
              </a:rPr>
              <a:t>linenumber</a:t>
            </a:r>
            <a:r>
              <a:rPr lang="en-US" sz="1600" dirty="0"/>
              <a:t> or </a:t>
            </a:r>
            <a:r>
              <a:rPr lang="en-US" sz="1600" dirty="0">
                <a:latin typeface="Consolas" panose="020B0609020204030204" pitchFamily="49" charset="0"/>
              </a:rPr>
              <a:t>break </a:t>
            </a:r>
            <a:r>
              <a:rPr lang="en-US" sz="1600" dirty="0" err="1">
                <a:latin typeface="Consolas" panose="020B0609020204030204" pitchFamily="49" charset="0"/>
              </a:rPr>
              <a:t>filename:linenumber</a:t>
            </a:r>
            <a:r>
              <a:rPr lang="en-US" sz="1600" dirty="0">
                <a:latin typeface="Consolas" panose="020B0609020204030204" pitchFamily="49" charset="0"/>
              </a:rPr>
              <a:t> - </a:t>
            </a:r>
            <a:r>
              <a:rPr lang="en-US" sz="1600" dirty="0"/>
              <a:t>sets the breakpoint to the given line number in the source file. 					            The execution will stop before that line has been executed.</a:t>
            </a:r>
            <a:endParaRPr lang="en-IN" sz="1600" dirty="0"/>
          </a:p>
        </p:txBody>
      </p:sp>
      <p:sp>
        <p:nvSpPr>
          <p:cNvPr id="3" name="Title 2">
            <a:extLst>
              <a:ext uri="{FF2B5EF4-FFF2-40B4-BE49-F238E27FC236}">
                <a16:creationId xmlns:a16="http://schemas.microsoft.com/office/drawing/2014/main" id="{5ECEBB3A-8ABE-44BA-9359-09581DD53CE9}"/>
              </a:ext>
            </a:extLst>
          </p:cNvPr>
          <p:cNvSpPr>
            <a:spLocks noGrp="1"/>
          </p:cNvSpPr>
          <p:nvPr>
            <p:ph type="title"/>
          </p:nvPr>
        </p:nvSpPr>
        <p:spPr/>
        <p:txBody>
          <a:bodyPr/>
          <a:lstStyle/>
          <a:p>
            <a:r>
              <a:rPr lang="en-IN" b="1" dirty="0">
                <a:latin typeface="Arial Rounded MT Bold" panose="020F0704030504030204" pitchFamily="34" charset="0"/>
              </a:rPr>
              <a:t>GDB command reference:</a:t>
            </a:r>
            <a:endParaRPr lang="en-IN" dirty="0"/>
          </a:p>
        </p:txBody>
      </p:sp>
    </p:spTree>
    <p:extLst>
      <p:ext uri="{BB962C8B-B14F-4D97-AF65-F5344CB8AC3E}">
        <p14:creationId xmlns:p14="http://schemas.microsoft.com/office/powerpoint/2010/main" val="439380867"/>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Presentation2" id="{8EDB72CA-256D-4730-859A-BD655CF0121B}" vid="{7732A1E2-A4F7-4BC8-A422-5F726110F5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73ACB0AE8F0041AF591F6F87BB4A23" ma:contentTypeVersion="9" ma:contentTypeDescription="Create a new document." ma:contentTypeScope="" ma:versionID="0ec8658de01203069c0b68c537a49372">
  <xsd:schema xmlns:xsd="http://www.w3.org/2001/XMLSchema" xmlns:xs="http://www.w3.org/2001/XMLSchema" xmlns:p="http://schemas.microsoft.com/office/2006/metadata/properties" xmlns:ns3="2ccf305a-3d31-4976-a2a0-2bea5ac00691" xmlns:ns4="041e17a6-a1a3-4fb7-9f5b-1f8f8b5585c2" targetNamespace="http://schemas.microsoft.com/office/2006/metadata/properties" ma:root="true" ma:fieldsID="f3fa64144f20a61d76ec59b31ca8e6d2" ns3:_="" ns4:_="">
    <xsd:import namespace="2ccf305a-3d31-4976-a2a0-2bea5ac00691"/>
    <xsd:import namespace="041e17a6-a1a3-4fb7-9f5b-1f8f8b5585c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cf305a-3d31-4976-a2a0-2bea5ac006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41e17a6-a1a3-4fb7-9f5b-1f8f8b5585c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2ccf305a-3d31-4976-a2a0-2bea5ac00691" xsi:nil="true"/>
  </documentManagement>
</p:properties>
</file>

<file path=customXml/itemProps1.xml><?xml version="1.0" encoding="utf-8"?>
<ds:datastoreItem xmlns:ds="http://schemas.openxmlformats.org/officeDocument/2006/customXml" ds:itemID="{18A56FF6-92BD-46DE-9059-01B9F08E8880}">
  <ds:schemaRefs>
    <ds:schemaRef ds:uri="http://schemas.microsoft.com/sharepoint/v3/contenttype/forms"/>
  </ds:schemaRefs>
</ds:datastoreItem>
</file>

<file path=customXml/itemProps2.xml><?xml version="1.0" encoding="utf-8"?>
<ds:datastoreItem xmlns:ds="http://schemas.openxmlformats.org/officeDocument/2006/customXml" ds:itemID="{1D5113E6-1381-4FF7-85D1-DC3B5DC579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cf305a-3d31-4976-a2a0-2bea5ac00691"/>
    <ds:schemaRef ds:uri="041e17a6-a1a3-4fb7-9f5b-1f8f8b5585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90717D-CB20-4004-8DD0-01756D9D039A}">
  <ds:schemaRefs>
    <ds:schemaRef ds:uri="http://schemas.microsoft.com/office/2006/metadata/properties"/>
    <ds:schemaRef ds:uri="http://schemas.microsoft.com/office/infopath/2007/PartnerControls"/>
    <ds:schemaRef ds:uri="2ccf305a-3d31-4976-a2a0-2bea5ac00691"/>
  </ds:schemaRefs>
</ds:datastoreItem>
</file>

<file path=docProps/app.xml><?xml version="1.0" encoding="utf-8"?>
<Properties xmlns="http://schemas.openxmlformats.org/officeDocument/2006/extended-properties" xmlns:vt="http://schemas.openxmlformats.org/officeDocument/2006/docPropsVTypes">
  <Template>{03D01A16-0026-438A-B5B4-84CCC15FB18E}tf16411177</Template>
  <TotalTime>0</TotalTime>
  <Words>1729</Words>
  <Application>Microsoft Office PowerPoint</Application>
  <PresentationFormat>Widescreen</PresentationFormat>
  <Paragraphs>221</Paragraphs>
  <Slides>14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Black</vt:lpstr>
      <vt:lpstr>Arial Rounded MT Bold</vt:lpstr>
      <vt:lpstr>Calibri</vt:lpstr>
      <vt:lpstr>Consolas</vt:lpstr>
      <vt:lpstr>Courier New</vt:lpstr>
      <vt:lpstr>Segoe UI</vt:lpstr>
      <vt:lpstr>Segoe UI Light</vt:lpstr>
      <vt:lpstr>Wingdings</vt:lpstr>
      <vt:lpstr>Get Started with 3D</vt:lpstr>
      <vt:lpstr>GNU Debugger  (GDB)</vt:lpstr>
      <vt:lpstr>Debugger</vt:lpstr>
      <vt:lpstr>GNU Debugger  (GDB)</vt:lpstr>
      <vt:lpstr>Features:</vt:lpstr>
      <vt:lpstr>Installation:</vt:lpstr>
      <vt:lpstr>Invoking and Exiting GDB:</vt:lpstr>
      <vt:lpstr>Compiling C program for Debugging:</vt:lpstr>
      <vt:lpstr>Compiling C program for Debugging:</vt:lpstr>
      <vt:lpstr>GDB command reference:</vt:lpstr>
      <vt:lpstr>GDB command reference:</vt:lpstr>
      <vt:lpstr>GDB command reference:</vt:lpstr>
      <vt:lpstr>Debugging with GDB</vt:lpstr>
      <vt:lpstr>Debugging with GDB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2020-02-22T17:26:43Z</dcterms:created>
  <dcterms:modified xsi:type="dcterms:W3CDTF">2020-12-05T12:25:57Z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0x010100D173ACB0AE8F0041AF591F6F87BB4A23</vt:lpwstr>
  </property>
</Properties>
</file>