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1" r:id="rId4"/>
    <p:sldId id="265" r:id="rId5"/>
    <p:sldId id="264" r:id="rId6"/>
    <p:sldId id="260" r:id="rId7"/>
    <p:sldId id="263" r:id="rId8"/>
    <p:sldId id="266"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281101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73107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07133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78117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2DDE4-7892-4B37-BE2A-FBB148A6163C}" type="datetimeFigureOut">
              <a:rPr lang="en-GB" smtClean="0"/>
              <a:t>04/05/2022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88150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C2DDE4-7892-4B37-BE2A-FBB148A6163C}"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262863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C2DDE4-7892-4B37-BE2A-FBB148A6163C}" type="datetimeFigureOut">
              <a:rPr lang="en-GB" smtClean="0"/>
              <a:t>04/05/2022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4179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C2DDE4-7892-4B37-BE2A-FBB148A6163C}" type="datetimeFigureOut">
              <a:rPr lang="en-GB" smtClean="0"/>
              <a:t>04/05/2022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83036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2DDE4-7892-4B37-BE2A-FBB148A6163C}" type="datetimeFigureOut">
              <a:rPr lang="en-GB" smtClean="0"/>
              <a:t>04/05/2022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2740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2DDE4-7892-4B37-BE2A-FBB148A6163C}"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11851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2DDE4-7892-4B37-BE2A-FBB148A6163C}" type="datetimeFigureOut">
              <a:rPr lang="en-GB" smtClean="0"/>
              <a:t>04/05/2022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21119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2DDE4-7892-4B37-BE2A-FBB148A6163C}" type="datetimeFigureOut">
              <a:rPr lang="en-GB" smtClean="0"/>
              <a:t>04/05/2022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4DC9E-91A1-43CB-A0ED-86372D63CD71}" type="slidenum">
              <a:rPr lang="en-GB" smtClean="0"/>
              <a:t>‹#›</a:t>
            </a:fld>
            <a:endParaRPr lang="en-GB"/>
          </a:p>
        </p:txBody>
      </p:sp>
    </p:spTree>
    <p:extLst>
      <p:ext uri="{BB962C8B-B14F-4D97-AF65-F5344CB8AC3E}">
        <p14:creationId xmlns:p14="http://schemas.microsoft.com/office/powerpoint/2010/main" val="20064527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1F40-919E-4212-B88E-9F6A1BBD4D77}"/>
              </a:ext>
            </a:extLst>
          </p:cNvPr>
          <p:cNvSpPr>
            <a:spLocks noGrp="1"/>
          </p:cNvSpPr>
          <p:nvPr>
            <p:ph type="ctrTitle"/>
          </p:nvPr>
        </p:nvSpPr>
        <p:spPr>
          <a:xfrm>
            <a:off x="638882" y="3577456"/>
            <a:ext cx="10909640" cy="1687814"/>
          </a:xfrm>
        </p:spPr>
        <p:txBody>
          <a:bodyPr anchor="b">
            <a:normAutofit/>
          </a:bodyPr>
          <a:lstStyle/>
          <a:p>
            <a:r>
              <a:rPr lang="en-GB" sz="5600"/>
              <a:t>Opinion Forming – a graph theory problem</a:t>
            </a:r>
          </a:p>
        </p:txBody>
      </p:sp>
      <p:sp>
        <p:nvSpPr>
          <p:cNvPr id="3" name="Subtitle 2">
            <a:extLst>
              <a:ext uri="{FF2B5EF4-FFF2-40B4-BE49-F238E27FC236}">
                <a16:creationId xmlns:a16="http://schemas.microsoft.com/office/drawing/2014/main" id="{50B7C91E-A698-4084-9A0F-D9D8081134B3}"/>
              </a:ext>
            </a:extLst>
          </p:cNvPr>
          <p:cNvSpPr>
            <a:spLocks noGrp="1"/>
          </p:cNvSpPr>
          <p:nvPr>
            <p:ph type="subTitle" idx="1"/>
          </p:nvPr>
        </p:nvSpPr>
        <p:spPr>
          <a:xfrm>
            <a:off x="638881" y="5660607"/>
            <a:ext cx="10909643" cy="552659"/>
          </a:xfrm>
        </p:spPr>
        <p:txBody>
          <a:bodyPr anchor="t">
            <a:normAutofit/>
          </a:bodyPr>
          <a:lstStyle/>
          <a:p>
            <a:r>
              <a:rPr lang="en-GB" sz="1100"/>
              <a:t>By</a:t>
            </a:r>
          </a:p>
          <a:p>
            <a:r>
              <a:rPr lang="en-GB" sz="1100"/>
              <a:t>Sanskar Gupta</a:t>
            </a:r>
          </a:p>
        </p:txBody>
      </p:sp>
      <p:pic>
        <p:nvPicPr>
          <p:cNvPr id="5" name="Picture 4">
            <a:extLst>
              <a:ext uri="{FF2B5EF4-FFF2-40B4-BE49-F238E27FC236}">
                <a16:creationId xmlns:a16="http://schemas.microsoft.com/office/drawing/2014/main" id="{EF744B13-D0A8-42F6-BA4B-FF0231804D96}"/>
              </a:ext>
            </a:extLst>
          </p:cNvPr>
          <p:cNvPicPr>
            <a:picLocks noChangeAspect="1"/>
          </p:cNvPicPr>
          <p:nvPr/>
        </p:nvPicPr>
        <p:blipFill>
          <a:blip r:embed="rId2"/>
          <a:stretch>
            <a:fillRect/>
          </a:stretch>
        </p:blipFill>
        <p:spPr>
          <a:xfrm>
            <a:off x="4240997" y="591670"/>
            <a:ext cx="3705410" cy="2742004"/>
          </a:xfrm>
          <a:prstGeom prst="rect">
            <a:avLst/>
          </a:prstGeom>
        </p:spPr>
      </p:pic>
    </p:spTree>
    <p:extLst>
      <p:ext uri="{BB962C8B-B14F-4D97-AF65-F5344CB8AC3E}">
        <p14:creationId xmlns:p14="http://schemas.microsoft.com/office/powerpoint/2010/main" val="190031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647174" y="551622"/>
            <a:ext cx="4560584" cy="1128068"/>
          </a:xfrm>
        </p:spPr>
        <p:txBody>
          <a:bodyPr anchor="ctr">
            <a:normAutofit/>
          </a:bodyPr>
          <a:lstStyle/>
          <a:p>
            <a:r>
              <a:rPr lang="en-GB" sz="4000"/>
              <a:t>Introduction</a:t>
            </a:r>
          </a:p>
        </p:txBody>
      </p:sp>
      <p:grpSp>
        <p:nvGrpSpPr>
          <p:cNvPr id="32"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ADE25F-EF96-451D-9CBD-C972EE8D70A6}"/>
              </a:ext>
            </a:extLst>
          </p:cNvPr>
          <p:cNvSpPr>
            <a:spLocks noGrp="1"/>
          </p:cNvSpPr>
          <p:nvPr>
            <p:ph idx="1"/>
          </p:nvPr>
        </p:nvSpPr>
        <p:spPr>
          <a:xfrm>
            <a:off x="647174" y="2249916"/>
            <a:ext cx="4559425" cy="3979585"/>
          </a:xfrm>
        </p:spPr>
        <p:txBody>
          <a:bodyPr anchor="ctr">
            <a:normAutofit lnSpcReduction="10000"/>
          </a:bodyPr>
          <a:lstStyle/>
          <a:p>
            <a:pPr marL="0" indent="0">
              <a:buNone/>
            </a:pPr>
            <a:r>
              <a:rPr lang="en-GB" sz="1900" b="0" i="0" dirty="0">
                <a:effectLst/>
              </a:rPr>
              <a:t>If we consider a group of individuals as a network, the ways in which opinions are spread and changed can be thought of as a graph colouring problem. Opinion spread can therefore be modelled by considering the influence of an individual’s neighbours have upon the individual.</a:t>
            </a:r>
          </a:p>
          <a:p>
            <a:pPr marL="0" indent="0">
              <a:buNone/>
            </a:pPr>
            <a:r>
              <a:rPr lang="en-GB" sz="1900" dirty="0"/>
              <a:t>Thus a </a:t>
            </a:r>
            <a:r>
              <a:rPr lang="en-GB" sz="1900" b="0" i="0" dirty="0">
                <a:effectLst/>
              </a:rPr>
              <a:t>network where each vertex represents a person, the colour of the vertex determines the opinion of that individual and the edge joining two vertices is a relationship between individuals</a:t>
            </a:r>
          </a:p>
          <a:p>
            <a:pPr marL="0" indent="0">
              <a:buNone/>
            </a:pPr>
            <a:r>
              <a:rPr lang="en-GB" sz="1900" dirty="0"/>
              <a:t>- Talk about simplest representation -2 </a:t>
            </a:r>
            <a:r>
              <a:rPr lang="en-GB" sz="1900" dirty="0" err="1"/>
              <a:t>colors</a:t>
            </a:r>
            <a:endParaRPr lang="en-GB" sz="1900" dirty="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6E6C00-AC9E-479B-A8FC-9D19BD5F3E75}"/>
              </a:ext>
            </a:extLst>
          </p:cNvPr>
          <p:cNvPicPr>
            <a:picLocks noChangeAspect="1"/>
          </p:cNvPicPr>
          <p:nvPr/>
        </p:nvPicPr>
        <p:blipFill rotWithShape="1">
          <a:blip r:embed="rId2"/>
          <a:srcRect l="4836" r="1" b="1"/>
          <a:stretch/>
        </p:blipFill>
        <p:spPr>
          <a:xfrm>
            <a:off x="5977788" y="799352"/>
            <a:ext cx="5425410" cy="5259296"/>
          </a:xfrm>
          <a:prstGeom prst="rect">
            <a:avLst/>
          </a:prstGeom>
        </p:spPr>
      </p:pic>
    </p:spTree>
    <p:extLst>
      <p:ext uri="{BB962C8B-B14F-4D97-AF65-F5344CB8AC3E}">
        <p14:creationId xmlns:p14="http://schemas.microsoft.com/office/powerpoint/2010/main" val="318613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lex maths formulae on a blackboard">
            <a:extLst>
              <a:ext uri="{FF2B5EF4-FFF2-40B4-BE49-F238E27FC236}">
                <a16:creationId xmlns:a16="http://schemas.microsoft.com/office/drawing/2014/main" id="{D6679B62-B48C-76CD-20BB-731C3AD25E06}"/>
              </a:ext>
            </a:extLst>
          </p:cNvPr>
          <p:cNvPicPr>
            <a:picLocks noChangeAspect="1"/>
          </p:cNvPicPr>
          <p:nvPr/>
        </p:nvPicPr>
        <p:blipFill rotWithShape="1">
          <a:blip r:embed="rId2"/>
          <a:srcRect l="3168" r="10883" b="-1"/>
          <a:stretch/>
        </p:blipFill>
        <p:spPr>
          <a:xfrm>
            <a:off x="4117521" y="10"/>
            <a:ext cx="8074479" cy="6857990"/>
          </a:xfrm>
          <a:prstGeom prst="rect">
            <a:avLst/>
          </a:prstGeom>
        </p:spPr>
      </p:pic>
      <p:sp>
        <p:nvSpPr>
          <p:cNvPr id="26" name="Freeform: Shape 1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804672" y="365125"/>
            <a:ext cx="5266155" cy="1325563"/>
          </a:xfrm>
        </p:spPr>
        <p:txBody>
          <a:bodyPr>
            <a:normAutofit/>
          </a:bodyPr>
          <a:lstStyle/>
          <a:p>
            <a:r>
              <a:rPr lang="en-GB"/>
              <a:t>Approach</a:t>
            </a:r>
          </a:p>
        </p:txBody>
      </p:sp>
      <p:sp>
        <p:nvSpPr>
          <p:cNvPr id="3" name="Content Placeholder 2">
            <a:extLst>
              <a:ext uri="{FF2B5EF4-FFF2-40B4-BE49-F238E27FC236}">
                <a16:creationId xmlns:a16="http://schemas.microsoft.com/office/drawing/2014/main" id="{3DADE25F-EF96-451D-9CBD-C972EE8D70A6}"/>
              </a:ext>
            </a:extLst>
          </p:cNvPr>
          <p:cNvSpPr>
            <a:spLocks noGrp="1"/>
          </p:cNvSpPr>
          <p:nvPr>
            <p:ph idx="1"/>
          </p:nvPr>
        </p:nvSpPr>
        <p:spPr>
          <a:xfrm>
            <a:off x="804672" y="2022601"/>
            <a:ext cx="3941499" cy="4154361"/>
          </a:xfrm>
        </p:spPr>
        <p:txBody>
          <a:bodyPr>
            <a:normAutofit/>
          </a:bodyPr>
          <a:lstStyle/>
          <a:p>
            <a:r>
              <a:rPr lang="en-GB" sz="1900"/>
              <a:t>To model this in terms of a problem computer could understand, we used data structures like adjacency matrices, lists and arrays. The programming language of choice was python since it opened possibilities to visualising all the possible graphs and their variations.</a:t>
            </a:r>
          </a:p>
          <a:p>
            <a:r>
              <a:rPr lang="en-GB" sz="1900"/>
              <a:t>Initially, the graphs were hand drawn and the calculation were done manually but once the logic was straightened out, using code everything was automated.</a:t>
            </a:r>
          </a:p>
        </p:txBody>
      </p:sp>
    </p:spTree>
    <p:extLst>
      <p:ext uri="{BB962C8B-B14F-4D97-AF65-F5344CB8AC3E}">
        <p14:creationId xmlns:p14="http://schemas.microsoft.com/office/powerpoint/2010/main" val="186004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EE962-7868-0989-EFDE-92BACCC3E12B}"/>
              </a:ext>
            </a:extLst>
          </p:cNvPr>
          <p:cNvSpPr>
            <a:spLocks noGrp="1"/>
          </p:cNvSpPr>
          <p:nvPr>
            <p:ph type="title"/>
          </p:nvPr>
        </p:nvSpPr>
        <p:spPr>
          <a:xfrm>
            <a:off x="359172" y="1144768"/>
            <a:ext cx="3724217" cy="2952581"/>
          </a:xfrm>
        </p:spPr>
        <p:txBody>
          <a:bodyPr vert="horz" lIns="91440" tIns="45720" rIns="91440" bIns="45720" rtlCol="0" anchor="b">
            <a:normAutofit/>
          </a:bodyPr>
          <a:lstStyle/>
          <a:p>
            <a:r>
              <a:rPr lang="en-US" sz="4000" dirty="0"/>
              <a:t>Important functions</a:t>
            </a:r>
          </a:p>
        </p:txBody>
      </p:sp>
      <p:sp>
        <p:nvSpPr>
          <p:cNvPr id="3" name="Content Placeholder 2">
            <a:extLst>
              <a:ext uri="{FF2B5EF4-FFF2-40B4-BE49-F238E27FC236}">
                <a16:creationId xmlns:a16="http://schemas.microsoft.com/office/drawing/2014/main" id="{19A047A8-AEFC-C127-E340-1383A96D263D}"/>
              </a:ext>
            </a:extLst>
          </p:cNvPr>
          <p:cNvSpPr>
            <a:spLocks noGrp="1"/>
          </p:cNvSpPr>
          <p:nvPr>
            <p:ph idx="1"/>
          </p:nvPr>
        </p:nvSpPr>
        <p:spPr>
          <a:xfrm>
            <a:off x="409357" y="4459018"/>
            <a:ext cx="3724218" cy="1334930"/>
          </a:xfrm>
        </p:spPr>
        <p:txBody>
          <a:bodyPr vert="horz" lIns="91440" tIns="45720" rIns="91440" bIns="45720" rtlCol="0">
            <a:normAutofit/>
          </a:bodyPr>
          <a:lstStyle/>
          <a:p>
            <a:pPr marL="0" indent="0">
              <a:buNone/>
            </a:pPr>
            <a:r>
              <a:rPr lang="en-US" sz="2100" dirty="0"/>
              <a:t>Here are some vital functions that convert the approach discussed earlier into a working model.</a:t>
            </a:r>
          </a:p>
        </p:txBody>
      </p:sp>
      <p:sp>
        <p:nvSpPr>
          <p:cNvPr id="41" name="Rectangle 40">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A16D6ED1-3D4B-E581-AFBF-D8F000EFEAE7}"/>
              </a:ext>
            </a:extLst>
          </p:cNvPr>
          <p:cNvPicPr>
            <a:picLocks noChangeAspect="1"/>
          </p:cNvPicPr>
          <p:nvPr/>
        </p:nvPicPr>
        <p:blipFill>
          <a:blip r:embed="rId2"/>
          <a:stretch>
            <a:fillRect/>
          </a:stretch>
        </p:blipFill>
        <p:spPr>
          <a:xfrm>
            <a:off x="8108613" y="5420120"/>
            <a:ext cx="2110399" cy="1117270"/>
          </a:xfrm>
          <a:prstGeom prst="rect">
            <a:avLst/>
          </a:prstGeom>
        </p:spPr>
      </p:pic>
      <p:pic>
        <p:nvPicPr>
          <p:cNvPr id="21" name="Picture 20">
            <a:extLst>
              <a:ext uri="{FF2B5EF4-FFF2-40B4-BE49-F238E27FC236}">
                <a16:creationId xmlns:a16="http://schemas.microsoft.com/office/drawing/2014/main" id="{5CDF8E45-9AC5-F254-CDB3-7EC3208625E8}"/>
              </a:ext>
            </a:extLst>
          </p:cNvPr>
          <p:cNvPicPr>
            <a:picLocks noChangeAspect="1"/>
          </p:cNvPicPr>
          <p:nvPr/>
        </p:nvPicPr>
        <p:blipFill>
          <a:blip r:embed="rId3"/>
          <a:stretch>
            <a:fillRect/>
          </a:stretch>
        </p:blipFill>
        <p:spPr>
          <a:xfrm>
            <a:off x="4634445" y="698155"/>
            <a:ext cx="6017268" cy="2587424"/>
          </a:xfrm>
          <a:prstGeom prst="rect">
            <a:avLst/>
          </a:prstGeom>
        </p:spPr>
      </p:pic>
      <p:sp>
        <p:nvSpPr>
          <p:cNvPr id="43" name="Rectangle 42">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624D888E-AEEF-01FD-CE93-4078C8EBF4E9}"/>
              </a:ext>
            </a:extLst>
          </p:cNvPr>
          <p:cNvPicPr>
            <a:picLocks noChangeAspect="1"/>
          </p:cNvPicPr>
          <p:nvPr/>
        </p:nvPicPr>
        <p:blipFill>
          <a:blip r:embed="rId4"/>
          <a:stretch>
            <a:fillRect/>
          </a:stretch>
        </p:blipFill>
        <p:spPr>
          <a:xfrm>
            <a:off x="4634445" y="3518679"/>
            <a:ext cx="5055583" cy="1668341"/>
          </a:xfrm>
          <a:prstGeom prst="rect">
            <a:avLst/>
          </a:prstGeom>
        </p:spPr>
      </p:pic>
      <p:pic>
        <p:nvPicPr>
          <p:cNvPr id="19" name="Picture 18">
            <a:extLst>
              <a:ext uri="{FF2B5EF4-FFF2-40B4-BE49-F238E27FC236}">
                <a16:creationId xmlns:a16="http://schemas.microsoft.com/office/drawing/2014/main" id="{F4EF025E-51B7-89D0-B6A2-492153BAD752}"/>
              </a:ext>
            </a:extLst>
          </p:cNvPr>
          <p:cNvPicPr>
            <a:picLocks noChangeAspect="1"/>
          </p:cNvPicPr>
          <p:nvPr/>
        </p:nvPicPr>
        <p:blipFill>
          <a:blip r:embed="rId5"/>
          <a:stretch>
            <a:fillRect/>
          </a:stretch>
        </p:blipFill>
        <p:spPr>
          <a:xfrm>
            <a:off x="4634445" y="5450972"/>
            <a:ext cx="2940943" cy="1117270"/>
          </a:xfrm>
          <a:prstGeom prst="rect">
            <a:avLst/>
          </a:prstGeom>
        </p:spPr>
      </p:pic>
    </p:spTree>
    <p:extLst>
      <p:ext uri="{BB962C8B-B14F-4D97-AF65-F5344CB8AC3E}">
        <p14:creationId xmlns:p14="http://schemas.microsoft.com/office/powerpoint/2010/main" val="208746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CCBA7-142D-4E91-A070-925E90011C65}"/>
              </a:ext>
            </a:extLst>
          </p:cNvPr>
          <p:cNvSpPr>
            <a:spLocks noGrp="1"/>
          </p:cNvSpPr>
          <p:nvPr>
            <p:ph type="title"/>
          </p:nvPr>
        </p:nvSpPr>
        <p:spPr>
          <a:xfrm>
            <a:off x="811319" y="510046"/>
            <a:ext cx="3300984" cy="1645920"/>
          </a:xfrm>
        </p:spPr>
        <p:txBody>
          <a:bodyPr>
            <a:normAutofit/>
          </a:bodyPr>
          <a:lstStyle/>
          <a:p>
            <a:r>
              <a:rPr lang="en-GB" sz="2800" dirty="0"/>
              <a:t>Example</a:t>
            </a:r>
          </a:p>
        </p:txBody>
      </p:sp>
      <p:sp>
        <p:nvSpPr>
          <p:cNvPr id="20" name="Rectangle 19">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B5387920-05BB-E524-974C-16CB32A2CB6C}"/>
              </a:ext>
            </a:extLst>
          </p:cNvPr>
          <p:cNvSpPr>
            <a:spLocks noGrp="1"/>
          </p:cNvSpPr>
          <p:nvPr>
            <p:ph idx="1"/>
          </p:nvPr>
        </p:nvSpPr>
        <p:spPr>
          <a:xfrm>
            <a:off x="4581144" y="510046"/>
            <a:ext cx="6858000" cy="1809083"/>
          </a:xfrm>
        </p:spPr>
        <p:txBody>
          <a:bodyPr anchor="ctr">
            <a:normAutofit fontScale="92500" lnSpcReduction="10000"/>
          </a:bodyPr>
          <a:lstStyle/>
          <a:p>
            <a:pPr marL="0" indent="0">
              <a:buNone/>
            </a:pPr>
            <a:r>
              <a:rPr lang="en-US" sz="1600" dirty="0"/>
              <a:t>If we have a look at the figures below, we can see how modelling the graphs as explained in the slide below works out perfectly and ultimately results in graphs with alternating color schemes. We assign numbers 1 and -1 to the colors blue and red respectively to form color vectors. </a:t>
            </a:r>
          </a:p>
          <a:p>
            <a:pPr marL="0" indent="0">
              <a:buNone/>
            </a:pPr>
            <a:r>
              <a:rPr lang="en-US" sz="1600" dirty="0"/>
              <a:t>The graph in figure 1 has the color vector [1,1,-1,1,-1] which when evaluated by multiplying with the adjacency matrix of the graph results in the graph shown in figure 2 with the color vector [-1,-1,1,1,1] which on further evaluation with the adjacency matrix results in the graph shown in Figure 3 with the color vector [1,1,-1,-1,-1]</a:t>
            </a:r>
          </a:p>
        </p:txBody>
      </p:sp>
      <p:pic>
        <p:nvPicPr>
          <p:cNvPr id="9" name="Picture 8">
            <a:extLst>
              <a:ext uri="{FF2B5EF4-FFF2-40B4-BE49-F238E27FC236}">
                <a16:creationId xmlns:a16="http://schemas.microsoft.com/office/drawing/2014/main" id="{AD83E86F-BE7C-4729-B6FF-7A3243787EDE}"/>
              </a:ext>
            </a:extLst>
          </p:cNvPr>
          <p:cNvPicPr>
            <a:picLocks noChangeAspect="1"/>
          </p:cNvPicPr>
          <p:nvPr/>
        </p:nvPicPr>
        <p:blipFill>
          <a:blip r:embed="rId2"/>
          <a:stretch>
            <a:fillRect/>
          </a:stretch>
        </p:blipFill>
        <p:spPr>
          <a:xfrm>
            <a:off x="8269799" y="2937761"/>
            <a:ext cx="3452063" cy="2670412"/>
          </a:xfrm>
          <a:prstGeom prst="rect">
            <a:avLst/>
          </a:prstGeom>
        </p:spPr>
      </p:pic>
      <p:pic>
        <p:nvPicPr>
          <p:cNvPr id="5" name="Content Placeholder 4">
            <a:extLst>
              <a:ext uri="{FF2B5EF4-FFF2-40B4-BE49-F238E27FC236}">
                <a16:creationId xmlns:a16="http://schemas.microsoft.com/office/drawing/2014/main" id="{287FFF21-7A8F-413E-A217-1FB37B8303F3}"/>
              </a:ext>
            </a:extLst>
          </p:cNvPr>
          <p:cNvPicPr>
            <a:picLocks noChangeAspect="1"/>
          </p:cNvPicPr>
          <p:nvPr/>
        </p:nvPicPr>
        <p:blipFill>
          <a:blip r:embed="rId3"/>
          <a:stretch>
            <a:fillRect/>
          </a:stretch>
        </p:blipFill>
        <p:spPr>
          <a:xfrm>
            <a:off x="4395766" y="2937761"/>
            <a:ext cx="3536279" cy="2661452"/>
          </a:xfrm>
          <a:prstGeom prst="rect">
            <a:avLst/>
          </a:prstGeom>
        </p:spPr>
      </p:pic>
      <p:pic>
        <p:nvPicPr>
          <p:cNvPr id="7" name="Picture 6">
            <a:extLst>
              <a:ext uri="{FF2B5EF4-FFF2-40B4-BE49-F238E27FC236}">
                <a16:creationId xmlns:a16="http://schemas.microsoft.com/office/drawing/2014/main" id="{6811FE6B-F246-4653-8B3E-F6BA22286389}"/>
              </a:ext>
            </a:extLst>
          </p:cNvPr>
          <p:cNvPicPr>
            <a:picLocks noChangeAspect="1"/>
          </p:cNvPicPr>
          <p:nvPr/>
        </p:nvPicPr>
        <p:blipFill>
          <a:blip r:embed="rId4"/>
          <a:stretch>
            <a:fillRect/>
          </a:stretch>
        </p:blipFill>
        <p:spPr>
          <a:xfrm>
            <a:off x="554415" y="2937761"/>
            <a:ext cx="3453857" cy="2661452"/>
          </a:xfrm>
          <a:prstGeom prst="rect">
            <a:avLst/>
          </a:prstGeom>
        </p:spPr>
      </p:pic>
      <p:sp>
        <p:nvSpPr>
          <p:cNvPr id="3" name="TextBox 2">
            <a:extLst>
              <a:ext uri="{FF2B5EF4-FFF2-40B4-BE49-F238E27FC236}">
                <a16:creationId xmlns:a16="http://schemas.microsoft.com/office/drawing/2014/main" id="{DC3F8C37-8233-4A44-A39A-733AF8D77341}"/>
              </a:ext>
            </a:extLst>
          </p:cNvPr>
          <p:cNvSpPr txBox="1"/>
          <p:nvPr/>
        </p:nvSpPr>
        <p:spPr>
          <a:xfrm>
            <a:off x="811319" y="5599213"/>
            <a:ext cx="2809461" cy="369332"/>
          </a:xfrm>
          <a:prstGeom prst="rect">
            <a:avLst/>
          </a:prstGeom>
          <a:noFill/>
        </p:spPr>
        <p:txBody>
          <a:bodyPr wrap="square" rtlCol="0">
            <a:spAutoFit/>
          </a:bodyPr>
          <a:lstStyle/>
          <a:p>
            <a:pPr algn="ctr"/>
            <a:r>
              <a:rPr lang="en-GB" dirty="0"/>
              <a:t>Figure 1</a:t>
            </a:r>
          </a:p>
        </p:txBody>
      </p:sp>
      <p:sp>
        <p:nvSpPr>
          <p:cNvPr id="12" name="TextBox 11">
            <a:extLst>
              <a:ext uri="{FF2B5EF4-FFF2-40B4-BE49-F238E27FC236}">
                <a16:creationId xmlns:a16="http://schemas.microsoft.com/office/drawing/2014/main" id="{6B967960-38EF-4E6D-94BD-72DA05E8C232}"/>
              </a:ext>
            </a:extLst>
          </p:cNvPr>
          <p:cNvSpPr txBox="1"/>
          <p:nvPr/>
        </p:nvSpPr>
        <p:spPr>
          <a:xfrm>
            <a:off x="4734306" y="5599104"/>
            <a:ext cx="2809461" cy="369332"/>
          </a:xfrm>
          <a:prstGeom prst="rect">
            <a:avLst/>
          </a:prstGeom>
          <a:noFill/>
        </p:spPr>
        <p:txBody>
          <a:bodyPr wrap="square" rtlCol="0">
            <a:spAutoFit/>
          </a:bodyPr>
          <a:lstStyle/>
          <a:p>
            <a:pPr algn="ctr"/>
            <a:r>
              <a:rPr lang="en-GB" dirty="0"/>
              <a:t>Figure 2	</a:t>
            </a:r>
          </a:p>
        </p:txBody>
      </p:sp>
      <p:sp>
        <p:nvSpPr>
          <p:cNvPr id="14" name="TextBox 13">
            <a:extLst>
              <a:ext uri="{FF2B5EF4-FFF2-40B4-BE49-F238E27FC236}">
                <a16:creationId xmlns:a16="http://schemas.microsoft.com/office/drawing/2014/main" id="{84630B58-401E-42FF-83A8-D76593539CB8}"/>
              </a:ext>
            </a:extLst>
          </p:cNvPr>
          <p:cNvSpPr txBox="1"/>
          <p:nvPr/>
        </p:nvSpPr>
        <p:spPr>
          <a:xfrm>
            <a:off x="8657293" y="5599104"/>
            <a:ext cx="2809461" cy="369332"/>
          </a:xfrm>
          <a:prstGeom prst="rect">
            <a:avLst/>
          </a:prstGeom>
          <a:noFill/>
        </p:spPr>
        <p:txBody>
          <a:bodyPr wrap="square" rtlCol="0">
            <a:spAutoFit/>
          </a:bodyPr>
          <a:lstStyle/>
          <a:p>
            <a:pPr algn="ctr"/>
            <a:r>
              <a:rPr lang="en-GB" dirty="0"/>
              <a:t>Figure 3</a:t>
            </a:r>
          </a:p>
        </p:txBody>
      </p:sp>
      <p:sp>
        <p:nvSpPr>
          <p:cNvPr id="4" name="TextBox 3">
            <a:extLst>
              <a:ext uri="{FF2B5EF4-FFF2-40B4-BE49-F238E27FC236}">
                <a16:creationId xmlns:a16="http://schemas.microsoft.com/office/drawing/2014/main" id="{1763B46C-E28B-45B5-9828-1D164902F584}"/>
              </a:ext>
            </a:extLst>
          </p:cNvPr>
          <p:cNvSpPr txBox="1"/>
          <p:nvPr/>
        </p:nvSpPr>
        <p:spPr>
          <a:xfrm>
            <a:off x="423825" y="6198590"/>
            <a:ext cx="11298037" cy="369332"/>
          </a:xfrm>
          <a:prstGeom prst="rect">
            <a:avLst/>
          </a:prstGeom>
          <a:noFill/>
        </p:spPr>
        <p:txBody>
          <a:bodyPr wrap="square" rtlCol="0">
            <a:spAutoFit/>
          </a:bodyPr>
          <a:lstStyle/>
          <a:p>
            <a:r>
              <a:rPr lang="en-GB" dirty="0"/>
              <a:t>The graph ends up looping on the color vectors shown in Figure 2 and Figure 3.  </a:t>
            </a:r>
          </a:p>
        </p:txBody>
      </p:sp>
    </p:spTree>
    <p:extLst>
      <p:ext uri="{BB962C8B-B14F-4D97-AF65-F5344CB8AC3E}">
        <p14:creationId xmlns:p14="http://schemas.microsoft.com/office/powerpoint/2010/main" val="88467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3DADE25F-EF96-451D-9CBD-C972EE8D70A6}"/>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4636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804672" y="640263"/>
            <a:ext cx="5157216" cy="1344975"/>
          </a:xfrm>
        </p:spPr>
        <p:txBody>
          <a:bodyPr>
            <a:normAutofit/>
          </a:bodyPr>
          <a:lstStyle/>
          <a:p>
            <a:r>
              <a:rPr lang="en-GB" sz="4000"/>
              <a:t>Conclusion</a:t>
            </a:r>
          </a:p>
        </p:txBody>
      </p:sp>
      <p:sp>
        <p:nvSpPr>
          <p:cNvPr id="3" name="Content Placeholder 2">
            <a:extLst>
              <a:ext uri="{FF2B5EF4-FFF2-40B4-BE49-F238E27FC236}">
                <a16:creationId xmlns:a16="http://schemas.microsoft.com/office/drawing/2014/main" id="{3DADE25F-EF96-451D-9CBD-C972EE8D70A6}"/>
              </a:ext>
            </a:extLst>
          </p:cNvPr>
          <p:cNvSpPr>
            <a:spLocks noGrp="1"/>
          </p:cNvSpPr>
          <p:nvPr>
            <p:ph idx="1"/>
          </p:nvPr>
        </p:nvSpPr>
        <p:spPr>
          <a:xfrm>
            <a:off x="804672" y="2121763"/>
            <a:ext cx="5157216" cy="3773010"/>
          </a:xfrm>
        </p:spPr>
        <p:txBody>
          <a:bodyPr>
            <a:normAutofit/>
          </a:bodyPr>
          <a:lstStyle/>
          <a:p>
            <a:pPr marL="0" indent="0">
              <a:buNone/>
            </a:pPr>
            <a:r>
              <a:rPr lang="en-GB" sz="2000" b="0" i="0" dirty="0">
                <a:effectLst/>
                <a:latin typeface="Arial" panose="020B0604020202020204" pitchFamily="34" charset="0"/>
              </a:rPr>
              <a:t>After considering the code driven approach to model and simulate results for the given </a:t>
            </a:r>
            <a:br>
              <a:rPr lang="en-GB" sz="2000" dirty="0"/>
            </a:br>
            <a:r>
              <a:rPr lang="en-GB" sz="2000" b="0" i="0" dirty="0">
                <a:effectLst/>
                <a:latin typeface="Arial" panose="020B0604020202020204" pitchFamily="34" charset="0"/>
              </a:rPr>
              <a:t>problem statement, we can conclude that there all configurations either settle into a stable state averaging a step time of 2 steps meaning these , start looping after a certain number of iterations or end up in a cyclic loop.</a:t>
            </a:r>
            <a:br>
              <a:rPr lang="en-GB" sz="2000" dirty="0"/>
            </a:br>
            <a:endParaRPr lang="en-GB" sz="2000" dirty="0"/>
          </a:p>
        </p:txBody>
      </p:sp>
      <p:pic>
        <p:nvPicPr>
          <p:cNvPr id="6" name="Picture 5">
            <a:extLst>
              <a:ext uri="{FF2B5EF4-FFF2-40B4-BE49-F238E27FC236}">
                <a16:creationId xmlns:a16="http://schemas.microsoft.com/office/drawing/2014/main" id="{6E51790B-E858-4445-BEF7-6268918FAEBC}"/>
              </a:ext>
            </a:extLst>
          </p:cNvPr>
          <p:cNvPicPr>
            <a:picLocks noChangeAspect="1"/>
          </p:cNvPicPr>
          <p:nvPr/>
        </p:nvPicPr>
        <p:blipFill>
          <a:blip r:embed="rId2"/>
          <a:stretch>
            <a:fillRect/>
          </a:stretch>
        </p:blipFill>
        <p:spPr>
          <a:xfrm>
            <a:off x="6959053" y="374671"/>
            <a:ext cx="4736963" cy="3221134"/>
          </a:xfrm>
          <a:prstGeom prst="rect">
            <a:avLst/>
          </a:prstGeom>
        </p:spPr>
      </p:pic>
    </p:spTree>
    <p:extLst>
      <p:ext uri="{BB962C8B-B14F-4D97-AF65-F5344CB8AC3E}">
        <p14:creationId xmlns:p14="http://schemas.microsoft.com/office/powerpoint/2010/main" val="315537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3244-2CEE-9728-EE0B-A25C627B7915}"/>
              </a:ext>
            </a:extLst>
          </p:cNvPr>
          <p:cNvSpPr>
            <a:spLocks noGrp="1"/>
          </p:cNvSpPr>
          <p:nvPr>
            <p:ph type="title"/>
          </p:nvPr>
        </p:nvSpPr>
        <p:spPr/>
        <p:txBody>
          <a:bodyPr/>
          <a:lstStyle/>
          <a:p>
            <a:r>
              <a:rPr lang="en-GB" dirty="0"/>
              <a:t>Talking points</a:t>
            </a:r>
          </a:p>
        </p:txBody>
      </p:sp>
      <p:sp>
        <p:nvSpPr>
          <p:cNvPr id="3" name="Content Placeholder 2">
            <a:extLst>
              <a:ext uri="{FF2B5EF4-FFF2-40B4-BE49-F238E27FC236}">
                <a16:creationId xmlns:a16="http://schemas.microsoft.com/office/drawing/2014/main" id="{AD5FDB96-6CCC-E2B7-8E7A-93D3EB91E2F5}"/>
              </a:ext>
            </a:extLst>
          </p:cNvPr>
          <p:cNvSpPr>
            <a:spLocks noGrp="1"/>
          </p:cNvSpPr>
          <p:nvPr>
            <p:ph idx="1"/>
          </p:nvPr>
        </p:nvSpPr>
        <p:spPr/>
        <p:txBody>
          <a:bodyPr/>
          <a:lstStyle/>
          <a:p>
            <a:r>
              <a:rPr lang="en-GB" dirty="0"/>
              <a:t>In introduction make sure the problem statement links to the</a:t>
            </a:r>
          </a:p>
          <a:p>
            <a:r>
              <a:rPr lang="en-GB"/>
              <a:t>In conclusion show </a:t>
            </a:r>
            <a:r>
              <a:rPr lang="en-GB" dirty="0"/>
              <a:t>how the data is skewed mainly towards 2 step time and what will happen as the number of vertices increases. </a:t>
            </a:r>
          </a:p>
          <a:p>
            <a:endParaRPr lang="en-GB" dirty="0"/>
          </a:p>
        </p:txBody>
      </p:sp>
    </p:spTree>
    <p:extLst>
      <p:ext uri="{BB962C8B-B14F-4D97-AF65-F5344CB8AC3E}">
        <p14:creationId xmlns:p14="http://schemas.microsoft.com/office/powerpoint/2010/main" val="24440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2659529" y="2085788"/>
            <a:ext cx="6884895" cy="1496649"/>
          </a:xfrm>
        </p:spPr>
        <p:txBody>
          <a:bodyPr vert="horz" lIns="91440" tIns="45720" rIns="91440" bIns="45720" rtlCol="0" anchor="b">
            <a:normAutofit/>
          </a:bodyPr>
          <a:lstStyle/>
          <a:p>
            <a:pPr algn="ctr"/>
            <a:r>
              <a:rPr lang="en-US" sz="3200" kern="1200">
                <a:solidFill>
                  <a:schemeClr val="tx1">
                    <a:lumMod val="65000"/>
                    <a:lumOff val="35000"/>
                  </a:schemeClr>
                </a:solidFill>
                <a:latin typeface="+mj-lt"/>
                <a:ea typeface="+mj-ea"/>
                <a:cs typeface="+mj-cs"/>
              </a:rPr>
              <a:t>Thank you </a:t>
            </a:r>
            <a:endParaRPr lang="en-US" sz="3200" kern="1200" dirty="0">
              <a:solidFill>
                <a:schemeClr val="tx1">
                  <a:lumMod val="65000"/>
                  <a:lumOff val="35000"/>
                </a:schemeClr>
              </a:solidFill>
              <a:latin typeface="+mj-lt"/>
              <a:ea typeface="+mj-ea"/>
              <a:cs typeface="+mj-cs"/>
            </a:endParaRPr>
          </a:p>
        </p:txBody>
      </p:sp>
    </p:spTree>
    <p:extLst>
      <p:ext uri="{BB962C8B-B14F-4D97-AF65-F5344CB8AC3E}">
        <p14:creationId xmlns:p14="http://schemas.microsoft.com/office/powerpoint/2010/main" val="3207301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443</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Opinion Forming – a graph theory problem</vt:lpstr>
      <vt:lpstr>Introduction</vt:lpstr>
      <vt:lpstr>Approach</vt:lpstr>
      <vt:lpstr>Important functions</vt:lpstr>
      <vt:lpstr>Example</vt:lpstr>
      <vt:lpstr>Results</vt:lpstr>
      <vt:lpstr>Conclusion</vt:lpstr>
      <vt:lpstr>Talking points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Sanskar</dc:creator>
  <cp:lastModifiedBy>Gupta, Sanskar</cp:lastModifiedBy>
  <cp:revision>8</cp:revision>
  <dcterms:created xsi:type="dcterms:W3CDTF">2022-05-01T14:29:50Z</dcterms:created>
  <dcterms:modified xsi:type="dcterms:W3CDTF">2022-05-04T11:01:54Z</dcterms:modified>
</cp:coreProperties>
</file>