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61" r:id="rId4"/>
    <p:sldId id="265" r:id="rId5"/>
    <p:sldId id="264" r:id="rId6"/>
    <p:sldId id="263"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281101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73107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07133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2DDE4-7892-4B37-BE2A-FBB148A6163C}" type="datetimeFigureOut">
              <a:rPr lang="en-GB" smtClean="0"/>
              <a:t>05/05/2022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781173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2DDE4-7892-4B37-BE2A-FBB148A6163C}" type="datetimeFigureOut">
              <a:rPr lang="en-GB" smtClean="0"/>
              <a:t>05/05/2022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881506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C2DDE4-7892-4B37-BE2A-FBB148A6163C}" type="datetimeFigureOut">
              <a:rPr lang="en-GB" smtClean="0"/>
              <a:t>05/05/2022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262863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C2DDE4-7892-4B37-BE2A-FBB148A6163C}" type="datetimeFigureOut">
              <a:rPr lang="en-GB" smtClean="0"/>
              <a:t>05/05/2022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4179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C2DDE4-7892-4B37-BE2A-FBB148A6163C}" type="datetimeFigureOut">
              <a:rPr lang="en-GB" smtClean="0"/>
              <a:t>05/05/2022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83036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2DDE4-7892-4B37-BE2A-FBB148A6163C}" type="datetimeFigureOut">
              <a:rPr lang="en-GB" smtClean="0"/>
              <a:t>05/05/2022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2740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2DDE4-7892-4B37-BE2A-FBB148A6163C}" type="datetimeFigureOut">
              <a:rPr lang="en-GB" smtClean="0"/>
              <a:t>05/05/2022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11851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2DDE4-7892-4B37-BE2A-FBB148A6163C}" type="datetimeFigureOut">
              <a:rPr lang="en-GB" smtClean="0"/>
              <a:t>05/05/2022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9E4DC9E-91A1-43CB-A0ED-86372D63CD71}" type="slidenum">
              <a:rPr lang="en-GB" smtClean="0"/>
              <a:t>‹#›</a:t>
            </a:fld>
            <a:endParaRPr lang="en-GB"/>
          </a:p>
        </p:txBody>
      </p:sp>
    </p:spTree>
    <p:extLst>
      <p:ext uri="{BB962C8B-B14F-4D97-AF65-F5344CB8AC3E}">
        <p14:creationId xmlns:p14="http://schemas.microsoft.com/office/powerpoint/2010/main" val="121119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2DDE4-7892-4B37-BE2A-FBB148A6163C}" type="datetimeFigureOut">
              <a:rPr lang="en-GB" smtClean="0"/>
              <a:t>05/05/2022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4DC9E-91A1-43CB-A0ED-86372D63CD71}" type="slidenum">
              <a:rPr lang="en-GB" smtClean="0"/>
              <a:t>‹#›</a:t>
            </a:fld>
            <a:endParaRPr lang="en-GB"/>
          </a:p>
        </p:txBody>
      </p:sp>
    </p:spTree>
    <p:extLst>
      <p:ext uri="{BB962C8B-B14F-4D97-AF65-F5344CB8AC3E}">
        <p14:creationId xmlns:p14="http://schemas.microsoft.com/office/powerpoint/2010/main" val="20064527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1F40-919E-4212-B88E-9F6A1BBD4D77}"/>
              </a:ext>
            </a:extLst>
          </p:cNvPr>
          <p:cNvSpPr>
            <a:spLocks noGrp="1"/>
          </p:cNvSpPr>
          <p:nvPr>
            <p:ph type="ctrTitle"/>
          </p:nvPr>
        </p:nvSpPr>
        <p:spPr>
          <a:xfrm>
            <a:off x="638882" y="3577456"/>
            <a:ext cx="10909640" cy="1687814"/>
          </a:xfrm>
        </p:spPr>
        <p:txBody>
          <a:bodyPr anchor="b">
            <a:normAutofit/>
          </a:bodyPr>
          <a:lstStyle/>
          <a:p>
            <a:r>
              <a:rPr lang="en-GB" sz="5600"/>
              <a:t>Opinion Forming – a graph theory problem</a:t>
            </a:r>
          </a:p>
        </p:txBody>
      </p:sp>
      <p:sp>
        <p:nvSpPr>
          <p:cNvPr id="3" name="Subtitle 2">
            <a:extLst>
              <a:ext uri="{FF2B5EF4-FFF2-40B4-BE49-F238E27FC236}">
                <a16:creationId xmlns:a16="http://schemas.microsoft.com/office/drawing/2014/main" id="{50B7C91E-A698-4084-9A0F-D9D8081134B3}"/>
              </a:ext>
            </a:extLst>
          </p:cNvPr>
          <p:cNvSpPr>
            <a:spLocks noGrp="1"/>
          </p:cNvSpPr>
          <p:nvPr>
            <p:ph type="subTitle" idx="1"/>
          </p:nvPr>
        </p:nvSpPr>
        <p:spPr>
          <a:xfrm>
            <a:off x="638881" y="5660607"/>
            <a:ext cx="10909643" cy="552659"/>
          </a:xfrm>
        </p:spPr>
        <p:txBody>
          <a:bodyPr anchor="t">
            <a:normAutofit/>
          </a:bodyPr>
          <a:lstStyle/>
          <a:p>
            <a:r>
              <a:rPr lang="en-GB" sz="1100"/>
              <a:t>By</a:t>
            </a:r>
          </a:p>
          <a:p>
            <a:r>
              <a:rPr lang="en-GB" sz="1100"/>
              <a:t>Sanskar Gupta</a:t>
            </a:r>
          </a:p>
        </p:txBody>
      </p:sp>
      <p:pic>
        <p:nvPicPr>
          <p:cNvPr id="5" name="Picture 4">
            <a:extLst>
              <a:ext uri="{FF2B5EF4-FFF2-40B4-BE49-F238E27FC236}">
                <a16:creationId xmlns:a16="http://schemas.microsoft.com/office/drawing/2014/main" id="{EF744B13-D0A8-42F6-BA4B-FF0231804D96}"/>
              </a:ext>
            </a:extLst>
          </p:cNvPr>
          <p:cNvPicPr>
            <a:picLocks noChangeAspect="1"/>
          </p:cNvPicPr>
          <p:nvPr/>
        </p:nvPicPr>
        <p:blipFill>
          <a:blip r:embed="rId2"/>
          <a:stretch>
            <a:fillRect/>
          </a:stretch>
        </p:blipFill>
        <p:spPr>
          <a:xfrm>
            <a:off x="4240997" y="591670"/>
            <a:ext cx="3705410" cy="2742004"/>
          </a:xfrm>
          <a:prstGeom prst="rect">
            <a:avLst/>
          </a:prstGeom>
        </p:spPr>
      </p:pic>
    </p:spTree>
    <p:extLst>
      <p:ext uri="{BB962C8B-B14F-4D97-AF65-F5344CB8AC3E}">
        <p14:creationId xmlns:p14="http://schemas.microsoft.com/office/powerpoint/2010/main" val="190031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647174" y="551622"/>
            <a:ext cx="4560584" cy="1128068"/>
          </a:xfrm>
        </p:spPr>
        <p:txBody>
          <a:bodyPr anchor="ctr">
            <a:normAutofit/>
          </a:bodyPr>
          <a:lstStyle/>
          <a:p>
            <a:r>
              <a:rPr lang="en-GB" sz="4000"/>
              <a:t>Introduction</a:t>
            </a:r>
          </a:p>
        </p:txBody>
      </p:sp>
      <p:grpSp>
        <p:nvGrpSpPr>
          <p:cNvPr id="32"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ADE25F-EF96-451D-9CBD-C972EE8D70A6}"/>
              </a:ext>
            </a:extLst>
          </p:cNvPr>
          <p:cNvSpPr>
            <a:spLocks noGrp="1"/>
          </p:cNvSpPr>
          <p:nvPr>
            <p:ph idx="1"/>
          </p:nvPr>
        </p:nvSpPr>
        <p:spPr>
          <a:xfrm>
            <a:off x="647174" y="2249916"/>
            <a:ext cx="4559425" cy="3979585"/>
          </a:xfrm>
        </p:spPr>
        <p:txBody>
          <a:bodyPr anchor="ctr">
            <a:normAutofit lnSpcReduction="10000"/>
          </a:bodyPr>
          <a:lstStyle/>
          <a:p>
            <a:pPr marL="0" indent="0">
              <a:buNone/>
            </a:pPr>
            <a:r>
              <a:rPr lang="en-GB" sz="1900" b="0" i="0" dirty="0">
                <a:effectLst/>
              </a:rPr>
              <a:t>If we consider a group of individuals as a network, the ways in which opinions are spread and changed can be thought of as a graph colouring problem. Opinion spread can therefore be modelled by considering the influence of an individual’s neighbours have upon the individual.</a:t>
            </a:r>
          </a:p>
          <a:p>
            <a:pPr marL="0" indent="0">
              <a:buNone/>
            </a:pPr>
            <a:r>
              <a:rPr lang="en-GB" sz="1900" dirty="0"/>
              <a:t>Thus opinion forming can be modelled using a </a:t>
            </a:r>
            <a:r>
              <a:rPr lang="en-GB" sz="1900" b="0" i="0" dirty="0">
                <a:effectLst/>
              </a:rPr>
              <a:t>network where each vertex represents a person, the colour of the vertex determines the opinion of that individual and the edge joining two vertices is a relationship between individuals.</a:t>
            </a:r>
          </a:p>
          <a:p>
            <a:pPr marL="0" indent="0">
              <a:buNone/>
            </a:pPr>
            <a:r>
              <a:rPr lang="en-GB" sz="1900" dirty="0"/>
              <a:t>- Talk about simplest representation -2 </a:t>
            </a:r>
            <a:r>
              <a:rPr lang="en-GB" sz="1900" dirty="0" err="1"/>
              <a:t>colors</a:t>
            </a:r>
            <a:endParaRPr lang="en-GB" sz="1900" dirty="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6E6C00-AC9E-479B-A8FC-9D19BD5F3E75}"/>
              </a:ext>
            </a:extLst>
          </p:cNvPr>
          <p:cNvPicPr>
            <a:picLocks noChangeAspect="1"/>
          </p:cNvPicPr>
          <p:nvPr/>
        </p:nvPicPr>
        <p:blipFill rotWithShape="1">
          <a:blip r:embed="rId2"/>
          <a:srcRect l="4836" r="1" b="1"/>
          <a:stretch/>
        </p:blipFill>
        <p:spPr>
          <a:xfrm>
            <a:off x="5977788" y="799352"/>
            <a:ext cx="5425410" cy="5259296"/>
          </a:xfrm>
          <a:prstGeom prst="rect">
            <a:avLst/>
          </a:prstGeom>
        </p:spPr>
      </p:pic>
    </p:spTree>
    <p:extLst>
      <p:ext uri="{BB962C8B-B14F-4D97-AF65-F5344CB8AC3E}">
        <p14:creationId xmlns:p14="http://schemas.microsoft.com/office/powerpoint/2010/main" val="318613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lex maths formulae on a blackboard">
            <a:extLst>
              <a:ext uri="{FF2B5EF4-FFF2-40B4-BE49-F238E27FC236}">
                <a16:creationId xmlns:a16="http://schemas.microsoft.com/office/drawing/2014/main" id="{D6679B62-B48C-76CD-20BB-731C3AD25E06}"/>
              </a:ext>
            </a:extLst>
          </p:cNvPr>
          <p:cNvPicPr>
            <a:picLocks noChangeAspect="1"/>
          </p:cNvPicPr>
          <p:nvPr/>
        </p:nvPicPr>
        <p:blipFill rotWithShape="1">
          <a:blip r:embed="rId2"/>
          <a:srcRect l="3168" r="10883" b="-1"/>
          <a:stretch/>
        </p:blipFill>
        <p:spPr>
          <a:xfrm>
            <a:off x="4117521" y="10"/>
            <a:ext cx="8074479" cy="6857990"/>
          </a:xfrm>
          <a:prstGeom prst="rect">
            <a:avLst/>
          </a:prstGeom>
        </p:spPr>
      </p:pic>
      <p:sp>
        <p:nvSpPr>
          <p:cNvPr id="26" name="Freeform: Shape 19">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1">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804672" y="365125"/>
            <a:ext cx="5266155" cy="1325563"/>
          </a:xfrm>
        </p:spPr>
        <p:txBody>
          <a:bodyPr>
            <a:normAutofit/>
          </a:bodyPr>
          <a:lstStyle/>
          <a:p>
            <a:r>
              <a:rPr lang="en-GB"/>
              <a:t>Approach</a:t>
            </a:r>
          </a:p>
        </p:txBody>
      </p:sp>
      <p:sp>
        <p:nvSpPr>
          <p:cNvPr id="3" name="Content Placeholder 2">
            <a:extLst>
              <a:ext uri="{FF2B5EF4-FFF2-40B4-BE49-F238E27FC236}">
                <a16:creationId xmlns:a16="http://schemas.microsoft.com/office/drawing/2014/main" id="{3DADE25F-EF96-451D-9CBD-C972EE8D70A6}"/>
              </a:ext>
            </a:extLst>
          </p:cNvPr>
          <p:cNvSpPr>
            <a:spLocks noGrp="1"/>
          </p:cNvSpPr>
          <p:nvPr>
            <p:ph idx="1"/>
          </p:nvPr>
        </p:nvSpPr>
        <p:spPr>
          <a:xfrm>
            <a:off x="804672" y="1451113"/>
            <a:ext cx="4317293" cy="4725849"/>
          </a:xfrm>
        </p:spPr>
        <p:txBody>
          <a:bodyPr>
            <a:normAutofit/>
          </a:bodyPr>
          <a:lstStyle/>
          <a:p>
            <a:r>
              <a:rPr lang="en-GB" sz="1900" dirty="0"/>
              <a:t>To model this in terms of a problem computer could understand, we used data structures like adjacency matrices, lists and arrays. The programming language of choice was python since it opened possibilities to visualising all the possible graphs and their variations </a:t>
            </a:r>
          </a:p>
          <a:p>
            <a:r>
              <a:rPr lang="en-GB" sz="1900" dirty="0"/>
              <a:t>Initially, the graphs were hand drawn and the calculation were done manually but once the logic was worked out, using various functions everything was automated. The python file produces various insights on this problem just by taking the number of vertices for the graph as an input.</a:t>
            </a:r>
          </a:p>
        </p:txBody>
      </p:sp>
    </p:spTree>
    <p:extLst>
      <p:ext uri="{BB962C8B-B14F-4D97-AF65-F5344CB8AC3E}">
        <p14:creationId xmlns:p14="http://schemas.microsoft.com/office/powerpoint/2010/main" val="18600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EE962-7868-0989-EFDE-92BACCC3E12B}"/>
              </a:ext>
            </a:extLst>
          </p:cNvPr>
          <p:cNvSpPr>
            <a:spLocks noGrp="1"/>
          </p:cNvSpPr>
          <p:nvPr>
            <p:ph type="title"/>
          </p:nvPr>
        </p:nvSpPr>
        <p:spPr>
          <a:xfrm>
            <a:off x="359172" y="1144768"/>
            <a:ext cx="3724217" cy="2952581"/>
          </a:xfrm>
        </p:spPr>
        <p:txBody>
          <a:bodyPr vert="horz" lIns="91440" tIns="45720" rIns="91440" bIns="45720" rtlCol="0" anchor="b">
            <a:normAutofit/>
          </a:bodyPr>
          <a:lstStyle/>
          <a:p>
            <a:r>
              <a:rPr lang="en-US" sz="4000" dirty="0"/>
              <a:t>Important functions</a:t>
            </a:r>
          </a:p>
        </p:txBody>
      </p:sp>
      <p:sp>
        <p:nvSpPr>
          <p:cNvPr id="3" name="Content Placeholder 2">
            <a:extLst>
              <a:ext uri="{FF2B5EF4-FFF2-40B4-BE49-F238E27FC236}">
                <a16:creationId xmlns:a16="http://schemas.microsoft.com/office/drawing/2014/main" id="{19A047A8-AEFC-C127-E340-1383A96D263D}"/>
              </a:ext>
            </a:extLst>
          </p:cNvPr>
          <p:cNvSpPr>
            <a:spLocks noGrp="1"/>
          </p:cNvSpPr>
          <p:nvPr>
            <p:ph idx="1"/>
          </p:nvPr>
        </p:nvSpPr>
        <p:spPr>
          <a:xfrm>
            <a:off x="409357" y="4459018"/>
            <a:ext cx="3724218" cy="1334930"/>
          </a:xfrm>
        </p:spPr>
        <p:txBody>
          <a:bodyPr vert="horz" lIns="91440" tIns="45720" rIns="91440" bIns="45720" rtlCol="0">
            <a:normAutofit/>
          </a:bodyPr>
          <a:lstStyle/>
          <a:p>
            <a:pPr marL="0" indent="0">
              <a:buNone/>
            </a:pPr>
            <a:r>
              <a:rPr lang="en-US" sz="2100" dirty="0"/>
              <a:t>Here are some vital functions that convert the approach discussed earlier into a working model.</a:t>
            </a:r>
          </a:p>
        </p:txBody>
      </p:sp>
      <p:sp>
        <p:nvSpPr>
          <p:cNvPr id="41" name="Rectangle 40">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A16D6ED1-3D4B-E581-AFBF-D8F000EFEAE7}"/>
              </a:ext>
            </a:extLst>
          </p:cNvPr>
          <p:cNvPicPr>
            <a:picLocks noChangeAspect="1"/>
          </p:cNvPicPr>
          <p:nvPr/>
        </p:nvPicPr>
        <p:blipFill>
          <a:blip r:embed="rId2"/>
          <a:stretch>
            <a:fillRect/>
          </a:stretch>
        </p:blipFill>
        <p:spPr>
          <a:xfrm>
            <a:off x="8108613" y="5420120"/>
            <a:ext cx="2110399" cy="1117270"/>
          </a:xfrm>
          <a:prstGeom prst="rect">
            <a:avLst/>
          </a:prstGeom>
        </p:spPr>
      </p:pic>
      <p:pic>
        <p:nvPicPr>
          <p:cNvPr id="21" name="Picture 20">
            <a:extLst>
              <a:ext uri="{FF2B5EF4-FFF2-40B4-BE49-F238E27FC236}">
                <a16:creationId xmlns:a16="http://schemas.microsoft.com/office/drawing/2014/main" id="{5CDF8E45-9AC5-F254-CDB3-7EC3208625E8}"/>
              </a:ext>
            </a:extLst>
          </p:cNvPr>
          <p:cNvPicPr>
            <a:picLocks noChangeAspect="1"/>
          </p:cNvPicPr>
          <p:nvPr/>
        </p:nvPicPr>
        <p:blipFill>
          <a:blip r:embed="rId3"/>
          <a:stretch>
            <a:fillRect/>
          </a:stretch>
        </p:blipFill>
        <p:spPr>
          <a:xfrm>
            <a:off x="4634445" y="698155"/>
            <a:ext cx="6017268" cy="2587424"/>
          </a:xfrm>
          <a:prstGeom prst="rect">
            <a:avLst/>
          </a:prstGeom>
        </p:spPr>
      </p:pic>
      <p:sp>
        <p:nvSpPr>
          <p:cNvPr id="43" name="Rectangle 42">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624D888E-AEEF-01FD-CE93-4078C8EBF4E9}"/>
              </a:ext>
            </a:extLst>
          </p:cNvPr>
          <p:cNvPicPr>
            <a:picLocks noChangeAspect="1"/>
          </p:cNvPicPr>
          <p:nvPr/>
        </p:nvPicPr>
        <p:blipFill>
          <a:blip r:embed="rId4"/>
          <a:stretch>
            <a:fillRect/>
          </a:stretch>
        </p:blipFill>
        <p:spPr>
          <a:xfrm>
            <a:off x="4634445" y="3518679"/>
            <a:ext cx="5055583" cy="1668341"/>
          </a:xfrm>
          <a:prstGeom prst="rect">
            <a:avLst/>
          </a:prstGeom>
        </p:spPr>
      </p:pic>
      <p:pic>
        <p:nvPicPr>
          <p:cNvPr id="19" name="Picture 18">
            <a:extLst>
              <a:ext uri="{FF2B5EF4-FFF2-40B4-BE49-F238E27FC236}">
                <a16:creationId xmlns:a16="http://schemas.microsoft.com/office/drawing/2014/main" id="{F4EF025E-51B7-89D0-B6A2-492153BAD752}"/>
              </a:ext>
            </a:extLst>
          </p:cNvPr>
          <p:cNvPicPr>
            <a:picLocks noChangeAspect="1"/>
          </p:cNvPicPr>
          <p:nvPr/>
        </p:nvPicPr>
        <p:blipFill>
          <a:blip r:embed="rId5"/>
          <a:stretch>
            <a:fillRect/>
          </a:stretch>
        </p:blipFill>
        <p:spPr>
          <a:xfrm>
            <a:off x="4634445" y="5450972"/>
            <a:ext cx="2940943" cy="1117270"/>
          </a:xfrm>
          <a:prstGeom prst="rect">
            <a:avLst/>
          </a:prstGeom>
        </p:spPr>
      </p:pic>
    </p:spTree>
    <p:extLst>
      <p:ext uri="{BB962C8B-B14F-4D97-AF65-F5344CB8AC3E}">
        <p14:creationId xmlns:p14="http://schemas.microsoft.com/office/powerpoint/2010/main" val="208746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04CCBA7-142D-4E91-A070-925E90011C65}"/>
              </a:ext>
            </a:extLst>
          </p:cNvPr>
          <p:cNvSpPr>
            <a:spLocks noGrp="1"/>
          </p:cNvSpPr>
          <p:nvPr>
            <p:ph type="title"/>
          </p:nvPr>
        </p:nvSpPr>
        <p:spPr>
          <a:xfrm>
            <a:off x="811319" y="510046"/>
            <a:ext cx="3300984" cy="1645920"/>
          </a:xfrm>
        </p:spPr>
        <p:txBody>
          <a:bodyPr>
            <a:normAutofit/>
          </a:bodyPr>
          <a:lstStyle/>
          <a:p>
            <a:r>
              <a:rPr lang="en-GB" sz="2800" dirty="0"/>
              <a:t>Example</a:t>
            </a:r>
          </a:p>
        </p:txBody>
      </p:sp>
      <p:sp>
        <p:nvSpPr>
          <p:cNvPr id="20" name="Rectangle 19">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B5387920-05BB-E524-974C-16CB32A2CB6C}"/>
              </a:ext>
            </a:extLst>
          </p:cNvPr>
          <p:cNvSpPr>
            <a:spLocks noGrp="1"/>
          </p:cNvSpPr>
          <p:nvPr>
            <p:ph idx="1"/>
          </p:nvPr>
        </p:nvSpPr>
        <p:spPr>
          <a:xfrm>
            <a:off x="4581144" y="510046"/>
            <a:ext cx="6858000" cy="1809083"/>
          </a:xfrm>
        </p:spPr>
        <p:txBody>
          <a:bodyPr anchor="ctr">
            <a:normAutofit fontScale="92500" lnSpcReduction="10000"/>
          </a:bodyPr>
          <a:lstStyle/>
          <a:p>
            <a:pPr marL="0" indent="0">
              <a:buNone/>
            </a:pPr>
            <a:r>
              <a:rPr lang="en-US" sz="1600" dirty="0"/>
              <a:t>If we have a look at the figures below, we can see how modelling the graphs as explained in the slide below works out perfectly and ultimately results in graphs with alternating color schemes. We assign numbers 1 and -1 to the colors blue and red respectively to form color vectors. </a:t>
            </a:r>
          </a:p>
          <a:p>
            <a:pPr marL="0" indent="0">
              <a:buNone/>
            </a:pPr>
            <a:r>
              <a:rPr lang="en-US" sz="1600" dirty="0"/>
              <a:t>The graph in figure 1 has the color vector [1,1,-1,1,-1] which when evaluated by multiplying with the adjacency matrix of the graph results in the graph shown in figure 2 with the color vector [-1,-1,1,1,1] which on further evaluation with the adjacency matrix results in the graph shown in Figure 3 with the color vector [1,1,-1,-1,-1]</a:t>
            </a:r>
          </a:p>
        </p:txBody>
      </p:sp>
      <p:pic>
        <p:nvPicPr>
          <p:cNvPr id="9" name="Picture 8">
            <a:extLst>
              <a:ext uri="{FF2B5EF4-FFF2-40B4-BE49-F238E27FC236}">
                <a16:creationId xmlns:a16="http://schemas.microsoft.com/office/drawing/2014/main" id="{AD83E86F-BE7C-4729-B6FF-7A3243787EDE}"/>
              </a:ext>
            </a:extLst>
          </p:cNvPr>
          <p:cNvPicPr>
            <a:picLocks noChangeAspect="1"/>
          </p:cNvPicPr>
          <p:nvPr/>
        </p:nvPicPr>
        <p:blipFill>
          <a:blip r:embed="rId2"/>
          <a:stretch>
            <a:fillRect/>
          </a:stretch>
        </p:blipFill>
        <p:spPr>
          <a:xfrm>
            <a:off x="8269799" y="2937761"/>
            <a:ext cx="3452063" cy="2670412"/>
          </a:xfrm>
          <a:prstGeom prst="rect">
            <a:avLst/>
          </a:prstGeom>
        </p:spPr>
      </p:pic>
      <p:pic>
        <p:nvPicPr>
          <p:cNvPr id="5" name="Content Placeholder 4">
            <a:extLst>
              <a:ext uri="{FF2B5EF4-FFF2-40B4-BE49-F238E27FC236}">
                <a16:creationId xmlns:a16="http://schemas.microsoft.com/office/drawing/2014/main" id="{287FFF21-7A8F-413E-A217-1FB37B8303F3}"/>
              </a:ext>
            </a:extLst>
          </p:cNvPr>
          <p:cNvPicPr>
            <a:picLocks noChangeAspect="1"/>
          </p:cNvPicPr>
          <p:nvPr/>
        </p:nvPicPr>
        <p:blipFill>
          <a:blip r:embed="rId3"/>
          <a:stretch>
            <a:fillRect/>
          </a:stretch>
        </p:blipFill>
        <p:spPr>
          <a:xfrm>
            <a:off x="4395766" y="2937761"/>
            <a:ext cx="3536279" cy="2661452"/>
          </a:xfrm>
          <a:prstGeom prst="rect">
            <a:avLst/>
          </a:prstGeom>
        </p:spPr>
      </p:pic>
      <p:pic>
        <p:nvPicPr>
          <p:cNvPr id="7" name="Picture 6">
            <a:extLst>
              <a:ext uri="{FF2B5EF4-FFF2-40B4-BE49-F238E27FC236}">
                <a16:creationId xmlns:a16="http://schemas.microsoft.com/office/drawing/2014/main" id="{6811FE6B-F246-4653-8B3E-F6BA22286389}"/>
              </a:ext>
            </a:extLst>
          </p:cNvPr>
          <p:cNvPicPr>
            <a:picLocks noChangeAspect="1"/>
          </p:cNvPicPr>
          <p:nvPr/>
        </p:nvPicPr>
        <p:blipFill>
          <a:blip r:embed="rId4"/>
          <a:stretch>
            <a:fillRect/>
          </a:stretch>
        </p:blipFill>
        <p:spPr>
          <a:xfrm>
            <a:off x="554415" y="2937761"/>
            <a:ext cx="3453857" cy="2661452"/>
          </a:xfrm>
          <a:prstGeom prst="rect">
            <a:avLst/>
          </a:prstGeom>
        </p:spPr>
      </p:pic>
      <p:sp>
        <p:nvSpPr>
          <p:cNvPr id="3" name="TextBox 2">
            <a:extLst>
              <a:ext uri="{FF2B5EF4-FFF2-40B4-BE49-F238E27FC236}">
                <a16:creationId xmlns:a16="http://schemas.microsoft.com/office/drawing/2014/main" id="{DC3F8C37-8233-4A44-A39A-733AF8D77341}"/>
              </a:ext>
            </a:extLst>
          </p:cNvPr>
          <p:cNvSpPr txBox="1"/>
          <p:nvPr/>
        </p:nvSpPr>
        <p:spPr>
          <a:xfrm>
            <a:off x="811319" y="5599213"/>
            <a:ext cx="2809461" cy="369332"/>
          </a:xfrm>
          <a:prstGeom prst="rect">
            <a:avLst/>
          </a:prstGeom>
          <a:noFill/>
        </p:spPr>
        <p:txBody>
          <a:bodyPr wrap="square" rtlCol="0">
            <a:spAutoFit/>
          </a:bodyPr>
          <a:lstStyle/>
          <a:p>
            <a:pPr algn="ctr"/>
            <a:r>
              <a:rPr lang="en-GB" dirty="0"/>
              <a:t>Figure 1</a:t>
            </a:r>
          </a:p>
        </p:txBody>
      </p:sp>
      <p:sp>
        <p:nvSpPr>
          <p:cNvPr id="12" name="TextBox 11">
            <a:extLst>
              <a:ext uri="{FF2B5EF4-FFF2-40B4-BE49-F238E27FC236}">
                <a16:creationId xmlns:a16="http://schemas.microsoft.com/office/drawing/2014/main" id="{6B967960-38EF-4E6D-94BD-72DA05E8C232}"/>
              </a:ext>
            </a:extLst>
          </p:cNvPr>
          <p:cNvSpPr txBox="1"/>
          <p:nvPr/>
        </p:nvSpPr>
        <p:spPr>
          <a:xfrm>
            <a:off x="4734306" y="5599104"/>
            <a:ext cx="2809461" cy="369332"/>
          </a:xfrm>
          <a:prstGeom prst="rect">
            <a:avLst/>
          </a:prstGeom>
          <a:noFill/>
        </p:spPr>
        <p:txBody>
          <a:bodyPr wrap="square" rtlCol="0">
            <a:spAutoFit/>
          </a:bodyPr>
          <a:lstStyle/>
          <a:p>
            <a:pPr algn="ctr"/>
            <a:r>
              <a:rPr lang="en-GB" dirty="0"/>
              <a:t>Figure 2	</a:t>
            </a:r>
          </a:p>
        </p:txBody>
      </p:sp>
      <p:sp>
        <p:nvSpPr>
          <p:cNvPr id="14" name="TextBox 13">
            <a:extLst>
              <a:ext uri="{FF2B5EF4-FFF2-40B4-BE49-F238E27FC236}">
                <a16:creationId xmlns:a16="http://schemas.microsoft.com/office/drawing/2014/main" id="{84630B58-401E-42FF-83A8-D76593539CB8}"/>
              </a:ext>
            </a:extLst>
          </p:cNvPr>
          <p:cNvSpPr txBox="1"/>
          <p:nvPr/>
        </p:nvSpPr>
        <p:spPr>
          <a:xfrm>
            <a:off x="8657293" y="5599104"/>
            <a:ext cx="2809461" cy="369332"/>
          </a:xfrm>
          <a:prstGeom prst="rect">
            <a:avLst/>
          </a:prstGeom>
          <a:noFill/>
        </p:spPr>
        <p:txBody>
          <a:bodyPr wrap="square" rtlCol="0">
            <a:spAutoFit/>
          </a:bodyPr>
          <a:lstStyle/>
          <a:p>
            <a:pPr algn="ctr"/>
            <a:r>
              <a:rPr lang="en-GB" dirty="0"/>
              <a:t>Figure 3</a:t>
            </a:r>
          </a:p>
        </p:txBody>
      </p:sp>
      <p:sp>
        <p:nvSpPr>
          <p:cNvPr id="4" name="TextBox 3">
            <a:extLst>
              <a:ext uri="{FF2B5EF4-FFF2-40B4-BE49-F238E27FC236}">
                <a16:creationId xmlns:a16="http://schemas.microsoft.com/office/drawing/2014/main" id="{1763B46C-E28B-45B5-9828-1D164902F584}"/>
              </a:ext>
            </a:extLst>
          </p:cNvPr>
          <p:cNvSpPr txBox="1"/>
          <p:nvPr/>
        </p:nvSpPr>
        <p:spPr>
          <a:xfrm>
            <a:off x="423825" y="6198590"/>
            <a:ext cx="11298037" cy="369332"/>
          </a:xfrm>
          <a:prstGeom prst="rect">
            <a:avLst/>
          </a:prstGeom>
          <a:noFill/>
        </p:spPr>
        <p:txBody>
          <a:bodyPr wrap="square" rtlCol="0">
            <a:spAutoFit/>
          </a:bodyPr>
          <a:lstStyle/>
          <a:p>
            <a:r>
              <a:rPr lang="en-GB" dirty="0"/>
              <a:t>The graph ends up looping on the color vectors shown in Figure 2 and Figure 3.  </a:t>
            </a:r>
          </a:p>
        </p:txBody>
      </p:sp>
    </p:spTree>
    <p:extLst>
      <p:ext uri="{BB962C8B-B14F-4D97-AF65-F5344CB8AC3E}">
        <p14:creationId xmlns:p14="http://schemas.microsoft.com/office/powerpoint/2010/main" val="88467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 name="Picture 60">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63" name="Rectangle 62">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1168661" y="339602"/>
            <a:ext cx="3629555" cy="830456"/>
          </a:xfrm>
        </p:spPr>
        <p:txBody>
          <a:bodyPr anchor="b">
            <a:normAutofit/>
          </a:bodyPr>
          <a:lstStyle/>
          <a:p>
            <a:r>
              <a:rPr lang="en-GB" sz="4800" dirty="0"/>
              <a:t>Conclusion</a:t>
            </a:r>
          </a:p>
        </p:txBody>
      </p:sp>
      <p:sp>
        <p:nvSpPr>
          <p:cNvPr id="56" name="Content Placeholder 2">
            <a:extLst>
              <a:ext uri="{FF2B5EF4-FFF2-40B4-BE49-F238E27FC236}">
                <a16:creationId xmlns:a16="http://schemas.microsoft.com/office/drawing/2014/main" id="{3DADE25F-EF96-451D-9CBD-C972EE8D70A6}"/>
              </a:ext>
            </a:extLst>
          </p:cNvPr>
          <p:cNvSpPr>
            <a:spLocks noGrp="1"/>
          </p:cNvSpPr>
          <p:nvPr>
            <p:ph idx="1"/>
          </p:nvPr>
        </p:nvSpPr>
        <p:spPr>
          <a:xfrm>
            <a:off x="1168661" y="1170058"/>
            <a:ext cx="3629555" cy="5581925"/>
          </a:xfrm>
        </p:spPr>
        <p:txBody>
          <a:bodyPr>
            <a:normAutofit fontScale="92500" lnSpcReduction="10000"/>
          </a:bodyPr>
          <a:lstStyle/>
          <a:p>
            <a:pPr>
              <a:buFontTx/>
              <a:buChar char="-"/>
            </a:pPr>
            <a:r>
              <a:rPr lang="en-GB" sz="1700" dirty="0">
                <a:latin typeface="Arial" panose="020B0604020202020204" pitchFamily="34" charset="0"/>
              </a:rPr>
              <a:t>The dataset for all the vertices is positive skewed in terms of step time suggesting that the configurations settle into a stable state very quickly averaging  a step time of 2 for almost all values of n ranging from 2-6. </a:t>
            </a:r>
          </a:p>
          <a:p>
            <a:pPr>
              <a:buFontTx/>
              <a:buChar char="-"/>
            </a:pPr>
            <a:r>
              <a:rPr lang="en-GB" sz="1700" dirty="0">
                <a:latin typeface="Arial" panose="020B0604020202020204" pitchFamily="34" charset="0"/>
              </a:rPr>
              <a:t>The most common ending colour vector turns out to be [1,1,1,1,1,1,1,1] i.e., 63.8 percent of graphs end with this colour vector as its colour scheme suggesting that the graph turns into state where all the vertices are coloured the same by the time the program ends.</a:t>
            </a:r>
          </a:p>
          <a:p>
            <a:pPr>
              <a:buFontTx/>
              <a:buChar char="-"/>
            </a:pPr>
            <a:r>
              <a:rPr lang="en-GB" sz="1700" dirty="0"/>
              <a:t>If we were to find a step time greater than 2, we could potentially find graphs going from an orientation such that it starts with 1 colour as a majority and ends up as another colour being the majority.</a:t>
            </a:r>
          </a:p>
          <a:p>
            <a:pPr>
              <a:buFontTx/>
              <a:buChar char="-"/>
            </a:pPr>
            <a:r>
              <a:rPr lang="en-GB" sz="1700" dirty="0"/>
              <a:t>The value of positive skew is directly proportional to the number of vertices.</a:t>
            </a:r>
          </a:p>
        </p:txBody>
      </p:sp>
      <p:pic>
        <p:nvPicPr>
          <p:cNvPr id="6" name="Picture 5">
            <a:extLst>
              <a:ext uri="{FF2B5EF4-FFF2-40B4-BE49-F238E27FC236}">
                <a16:creationId xmlns:a16="http://schemas.microsoft.com/office/drawing/2014/main" id="{6E51790B-E858-4445-BEF7-6268918FAEBC}"/>
              </a:ext>
            </a:extLst>
          </p:cNvPr>
          <p:cNvPicPr>
            <a:picLocks noChangeAspect="1"/>
          </p:cNvPicPr>
          <p:nvPr/>
        </p:nvPicPr>
        <p:blipFill>
          <a:blip r:embed="rId3"/>
          <a:stretch>
            <a:fillRect/>
          </a:stretch>
        </p:blipFill>
        <p:spPr>
          <a:xfrm>
            <a:off x="6881333" y="339602"/>
            <a:ext cx="4675911" cy="3179620"/>
          </a:xfrm>
          <a:prstGeom prst="rect">
            <a:avLst/>
          </a:prstGeom>
        </p:spPr>
      </p:pic>
      <p:pic>
        <p:nvPicPr>
          <p:cNvPr id="5" name="Picture 4">
            <a:extLst>
              <a:ext uri="{FF2B5EF4-FFF2-40B4-BE49-F238E27FC236}">
                <a16:creationId xmlns:a16="http://schemas.microsoft.com/office/drawing/2014/main" id="{09A83568-5194-E2AA-28DA-0A3C0DD43803}"/>
              </a:ext>
            </a:extLst>
          </p:cNvPr>
          <p:cNvPicPr>
            <a:picLocks noChangeAspect="1"/>
          </p:cNvPicPr>
          <p:nvPr/>
        </p:nvPicPr>
        <p:blipFill>
          <a:blip r:embed="rId4"/>
          <a:stretch>
            <a:fillRect/>
          </a:stretch>
        </p:blipFill>
        <p:spPr>
          <a:xfrm>
            <a:off x="4663677" y="4989442"/>
            <a:ext cx="6991646" cy="1709707"/>
          </a:xfrm>
          <a:prstGeom prst="rect">
            <a:avLst/>
          </a:prstGeom>
        </p:spPr>
      </p:pic>
    </p:spTree>
    <p:extLst>
      <p:ext uri="{BB962C8B-B14F-4D97-AF65-F5344CB8AC3E}">
        <p14:creationId xmlns:p14="http://schemas.microsoft.com/office/powerpoint/2010/main" val="3155370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57B5-29D6-4CF5-A04C-C6DAC339FA17}"/>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a:solidFill>
                  <a:schemeClr val="tx1">
                    <a:lumMod val="65000"/>
                    <a:lumOff val="35000"/>
                  </a:schemeClr>
                </a:solidFill>
                <a:latin typeface="+mj-lt"/>
                <a:ea typeface="+mj-ea"/>
                <a:cs typeface="+mj-cs"/>
              </a:rPr>
              <a:t>Thank you </a:t>
            </a:r>
            <a:endParaRPr lang="en-US" sz="3200" kern="1200" dirty="0">
              <a:solidFill>
                <a:schemeClr val="tx1">
                  <a:lumMod val="65000"/>
                  <a:lumOff val="35000"/>
                </a:schemeClr>
              </a:solidFill>
              <a:latin typeface="+mj-lt"/>
              <a:ea typeface="+mj-ea"/>
              <a:cs typeface="+mj-cs"/>
            </a:endParaRPr>
          </a:p>
        </p:txBody>
      </p:sp>
    </p:spTree>
    <p:extLst>
      <p:ext uri="{BB962C8B-B14F-4D97-AF65-F5344CB8AC3E}">
        <p14:creationId xmlns:p14="http://schemas.microsoft.com/office/powerpoint/2010/main" val="3207301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1503</TotalTime>
  <Words>526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Opinion Forming – a graph theory problem</vt:lpstr>
      <vt:lpstr>Introduction</vt:lpstr>
      <vt:lpstr>Approach</vt:lpstr>
      <vt:lpstr>Important functions</vt:lpstr>
      <vt:lpstr>Example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Sanskar</dc:creator>
  <cp:lastModifiedBy>Gupta, Sanskar</cp:lastModifiedBy>
  <cp:revision>12</cp:revision>
  <dcterms:created xsi:type="dcterms:W3CDTF">2022-05-01T14:29:50Z</dcterms:created>
  <dcterms:modified xsi:type="dcterms:W3CDTF">2022-05-05T10:08:08Z</dcterms:modified>
</cp:coreProperties>
</file>