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30"/>
  </p:notesMasterIdLst>
  <p:sldIdLst>
    <p:sldId id="256" r:id="rId5"/>
    <p:sldId id="270" r:id="rId6"/>
    <p:sldId id="262" r:id="rId7"/>
    <p:sldId id="272" r:id="rId8"/>
    <p:sldId id="274" r:id="rId9"/>
    <p:sldId id="273" r:id="rId10"/>
    <p:sldId id="257" r:id="rId11"/>
    <p:sldId id="263" r:id="rId12"/>
    <p:sldId id="258" r:id="rId13"/>
    <p:sldId id="266" r:id="rId14"/>
    <p:sldId id="259" r:id="rId15"/>
    <p:sldId id="260" r:id="rId16"/>
    <p:sldId id="261" r:id="rId17"/>
    <p:sldId id="275" r:id="rId18"/>
    <p:sldId id="264" r:id="rId19"/>
    <p:sldId id="276" r:id="rId20"/>
    <p:sldId id="278" r:id="rId21"/>
    <p:sldId id="279" r:id="rId22"/>
    <p:sldId id="280" r:id="rId23"/>
    <p:sldId id="267" r:id="rId24"/>
    <p:sldId id="281" r:id="rId25"/>
    <p:sldId id="282" r:id="rId26"/>
    <p:sldId id="283" r:id="rId27"/>
    <p:sldId id="285" r:id="rId28"/>
    <p:sldId id="2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varScale="1">
        <p:scale>
          <a:sx n="67" d="100"/>
          <a:sy n="67"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ED21A-04C8-4734-836B-494EA1A31F74}" type="datetimeFigureOut">
              <a:rPr lang="en-IN" smtClean="0"/>
              <a:t>11-04-2024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ACFD-6C68-4B38-A7DA-25EF548B998C}" type="slidenum">
              <a:rPr lang="en-IN" smtClean="0"/>
              <a:t>‹#›</a:t>
            </a:fld>
            <a:endParaRPr lang="en-IN"/>
          </a:p>
        </p:txBody>
      </p:sp>
    </p:spTree>
    <p:extLst>
      <p:ext uri="{BB962C8B-B14F-4D97-AF65-F5344CB8AC3E}">
        <p14:creationId xmlns:p14="http://schemas.microsoft.com/office/powerpoint/2010/main" val="5488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DCACFD-6C68-4B38-A7DA-25EF548B998C}" type="slidenum">
              <a:rPr lang="en-IN" smtClean="0"/>
              <a:t>2</a:t>
            </a:fld>
            <a:endParaRPr lang="en-IN"/>
          </a:p>
        </p:txBody>
      </p:sp>
    </p:spTree>
    <p:extLst>
      <p:ext uri="{BB962C8B-B14F-4D97-AF65-F5344CB8AC3E}">
        <p14:creationId xmlns:p14="http://schemas.microsoft.com/office/powerpoint/2010/main" val="406700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97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3620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635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5EBE738-4BE1-4030-9224-0B7A2F6239C7}"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0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324637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1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83602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789039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97288-A4A2-46E4-8D21-7BB955EAB9A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73602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97288-A4A2-46E4-8D21-7BB955EAB9A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009471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88446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872345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95515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484883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744787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33234717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317609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95561813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DF97288-A4A2-46E4-8D21-7BB955EAB9AA}" type="datetimeFigureOut">
              <a:rPr lang="en-US" smtClean="0"/>
              <a:t>4/11/2024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216953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63876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97288-A4A2-46E4-8D21-7BB955EAB9A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293119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97288-A4A2-46E4-8D21-7BB955EAB9A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66832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998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8DF97288-A4A2-46E4-8D21-7BB955EAB9AA}" type="datetimeFigureOut">
              <a:rPr lang="en-US" smtClean="0"/>
              <a:t>4/11/2024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654781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DF97288-A4A2-46E4-8D21-7BB955EAB9AA}" type="datetimeFigureOut">
              <a:rPr lang="en-US" smtClean="0"/>
              <a:t>4/11/2024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098278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550793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427910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5EBE738-4BE1-4030-9224-0B7A2F6239C7}"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253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7045439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11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9080531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6121506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97288-A4A2-46E4-8D21-7BB955EAB9A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96185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04308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97288-A4A2-46E4-8D21-7BB955EAB9A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9701147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462390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6097450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6984063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97288-A4A2-46E4-8D21-7BB955EAB9A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159062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97288-A4A2-46E4-8D21-7BB955EAB9A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375838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97288-A4A2-46E4-8D21-7BB955EAB9A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93715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97288-A4A2-46E4-8D21-7BB955EAB9A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23590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spTree>
    <p:extLst>
      <p:ext uri="{BB962C8B-B14F-4D97-AF65-F5344CB8AC3E}">
        <p14:creationId xmlns:p14="http://schemas.microsoft.com/office/powerpoint/2010/main" val="86225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F97288-A4A2-46E4-8D21-7BB955EAB9A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BE738-4BE1-4030-9224-0B7A2F6239C7}"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4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5EBE738-4BE1-4030-9224-0B7A2F6239C7}"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97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25EBE738-4BE1-4030-9224-0B7A2F6239C7}" type="slidenum">
              <a:rPr lang="en-US" smtClean="0"/>
              <a:t>‹#›</a:t>
            </a:fld>
            <a:endParaRPr lang="en-US"/>
          </a:p>
        </p:txBody>
      </p:sp>
    </p:spTree>
    <p:extLst>
      <p:ext uri="{BB962C8B-B14F-4D97-AF65-F5344CB8AC3E}">
        <p14:creationId xmlns:p14="http://schemas.microsoft.com/office/powerpoint/2010/main" val="951750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25EBE738-4BE1-4030-9224-0B7A2F6239C7}" type="slidenum">
              <a:rPr lang="en-US" smtClean="0"/>
              <a:t>‹#›</a:t>
            </a:fld>
            <a:endParaRPr lang="en-US"/>
          </a:p>
        </p:txBody>
      </p:sp>
    </p:spTree>
    <p:extLst>
      <p:ext uri="{BB962C8B-B14F-4D97-AF65-F5344CB8AC3E}">
        <p14:creationId xmlns:p14="http://schemas.microsoft.com/office/powerpoint/2010/main" val="25521701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8DF97288-A4A2-46E4-8D21-7BB955EAB9AA}" type="datetimeFigureOut">
              <a:rPr lang="en-US" smtClean="0"/>
              <a:t>4/11/2024</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25EBE738-4BE1-4030-9224-0B7A2F6239C7}" type="slidenum">
              <a:rPr lang="en-US" smtClean="0"/>
              <a:t>‹#›</a:t>
            </a:fld>
            <a:endParaRPr lang="en-US"/>
          </a:p>
        </p:txBody>
      </p:sp>
    </p:spTree>
    <p:extLst>
      <p:ext uri="{BB962C8B-B14F-4D97-AF65-F5344CB8AC3E}">
        <p14:creationId xmlns:p14="http://schemas.microsoft.com/office/powerpoint/2010/main" val="8407900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odsr@rknec.edu" TargetMode="External"/><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7"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18.xml"/><Relationship Id="rId6" Type="http://schemas.openxmlformats.org/officeDocument/2006/relationships/hyperlink" Target="https://youtu.be/iy34dSwfEsY?si=7mOJzEg5zFQNQVKg" TargetMode="External"/><Relationship Id="rId5" Type="http://schemas.openxmlformats.org/officeDocument/2006/relationships/hyperlink" Target="https://github.com/ultralytics" TargetMode="External"/><Relationship Id="rId4" Type="http://schemas.openxmlformats.org/officeDocument/2006/relationships/hyperlink" Target="https://github.com/tzutalin/labelIm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475220" cy="2926080"/>
          </a:xfrm>
        </p:spPr>
        <p:txBody>
          <a:bodyPr/>
          <a:lstStyle/>
          <a:p>
            <a:r>
              <a:rPr lang="en-US" dirty="0">
                <a:solidFill>
                  <a:schemeClr val="tx1"/>
                </a:solidFill>
              </a:rPr>
              <a:t>Smart Ambulance and Traffic Analyzer System</a:t>
            </a:r>
          </a:p>
        </p:txBody>
      </p:sp>
      <p:pic>
        <p:nvPicPr>
          <p:cNvPr id="4" name="Picture 3">
            <a:extLst>
              <a:ext uri="{FF2B5EF4-FFF2-40B4-BE49-F238E27FC236}">
                <a16:creationId xmlns:a16="http://schemas.microsoft.com/office/drawing/2014/main" id="{0AF2462E-64A4-42BE-BFCE-93E364E5FDAD}"/>
              </a:ext>
            </a:extLst>
          </p:cNvPr>
          <p:cNvPicPr/>
          <p:nvPr/>
        </p:nvPicPr>
        <p:blipFill>
          <a:blip r:embed="rId2"/>
          <a:stretch/>
        </p:blipFill>
        <p:spPr bwMode="auto">
          <a:xfrm>
            <a:off x="228600" y="6096000"/>
            <a:ext cx="2156294" cy="457200"/>
          </a:xfrm>
          <a:prstGeom prst="rect">
            <a:avLst/>
          </a:prstGeom>
          <a:noFill/>
          <a:ln>
            <a:noFill/>
          </a:ln>
        </p:spPr>
      </p:pic>
      <p:graphicFrame>
        <p:nvGraphicFramePr>
          <p:cNvPr id="5" name="Table 4">
            <a:extLst>
              <a:ext uri="{FF2B5EF4-FFF2-40B4-BE49-F238E27FC236}">
                <a16:creationId xmlns:a16="http://schemas.microsoft.com/office/drawing/2014/main" id="{7D42E53C-26D1-E18D-5B17-B8F846517FC2}"/>
              </a:ext>
            </a:extLst>
          </p:cNvPr>
          <p:cNvGraphicFramePr>
            <a:graphicFrameLocks noGrp="1"/>
          </p:cNvGraphicFramePr>
          <p:nvPr>
            <p:extLst>
              <p:ext uri="{D42A27DB-BD31-4B8C-83A1-F6EECF244321}">
                <p14:modId xmlns:p14="http://schemas.microsoft.com/office/powerpoint/2010/main" val="3928654632"/>
              </p:ext>
            </p:extLst>
          </p:nvPr>
        </p:nvGraphicFramePr>
        <p:xfrm>
          <a:off x="1143000" y="4069080"/>
          <a:ext cx="6096000" cy="1112520"/>
        </p:xfrm>
        <a:graphic>
          <a:graphicData uri="http://schemas.openxmlformats.org/drawingml/2006/table">
            <a:tbl>
              <a:tblPr firstRow="1" bandRow="1">
                <a:tableStyleId>{D27102A9-8310-4765-A935-A1911B00CA55}</a:tableStyleId>
              </a:tblPr>
              <a:tblGrid>
                <a:gridCol w="2032000">
                  <a:extLst>
                    <a:ext uri="{9D8B030D-6E8A-4147-A177-3AD203B41FA5}">
                      <a16:colId xmlns:a16="http://schemas.microsoft.com/office/drawing/2014/main" val="4079341793"/>
                    </a:ext>
                  </a:extLst>
                </a:gridCol>
                <a:gridCol w="2032000">
                  <a:extLst>
                    <a:ext uri="{9D8B030D-6E8A-4147-A177-3AD203B41FA5}">
                      <a16:colId xmlns:a16="http://schemas.microsoft.com/office/drawing/2014/main" val="2639199619"/>
                    </a:ext>
                  </a:extLst>
                </a:gridCol>
                <a:gridCol w="2032000">
                  <a:extLst>
                    <a:ext uri="{9D8B030D-6E8A-4147-A177-3AD203B41FA5}">
                      <a16:colId xmlns:a16="http://schemas.microsoft.com/office/drawing/2014/main" val="1767592877"/>
                    </a:ext>
                  </a:extLst>
                </a:gridCol>
              </a:tblGrid>
              <a:tr h="370840">
                <a:tc>
                  <a:txBody>
                    <a:bodyPr/>
                    <a:lstStyle/>
                    <a:p>
                      <a:r>
                        <a:rPr lang="en-IN" dirty="0"/>
                        <a:t>NAME</a:t>
                      </a:r>
                    </a:p>
                  </a:txBody>
                  <a:tcPr/>
                </a:tc>
                <a:tc>
                  <a:txBody>
                    <a:bodyPr/>
                    <a:lstStyle/>
                    <a:p>
                      <a:r>
                        <a:rPr lang="en-IN" dirty="0"/>
                        <a:t>ROLL NO</a:t>
                      </a:r>
                    </a:p>
                  </a:txBody>
                  <a:tcPr/>
                </a:tc>
                <a:tc>
                  <a:txBody>
                    <a:bodyPr/>
                    <a:lstStyle/>
                    <a:p>
                      <a:r>
                        <a:rPr lang="en-IN" dirty="0"/>
                        <a:t>Email-id</a:t>
                      </a:r>
                    </a:p>
                  </a:txBody>
                  <a:tcPr/>
                </a:tc>
                <a:extLst>
                  <a:ext uri="{0D108BD9-81ED-4DB2-BD59-A6C34878D82A}">
                    <a16:rowId xmlns:a16="http://schemas.microsoft.com/office/drawing/2014/main" val="1908846866"/>
                  </a:ext>
                </a:extLst>
              </a:tr>
              <a:tr h="370840">
                <a:tc>
                  <a:txBody>
                    <a:bodyPr/>
                    <a:lstStyle/>
                    <a:p>
                      <a:r>
                        <a:rPr lang="en-US" dirty="0">
                          <a:solidFill>
                            <a:schemeClr val="tx1"/>
                          </a:solidFill>
                        </a:rPr>
                        <a:t>Sanskar Hood </a:t>
                      </a:r>
                      <a:endParaRPr lang="en-IN" dirty="0"/>
                    </a:p>
                  </a:txBody>
                  <a:tcPr/>
                </a:tc>
                <a:tc>
                  <a:txBody>
                    <a:bodyPr/>
                    <a:lstStyle/>
                    <a:p>
                      <a:r>
                        <a:rPr lang="en-IN" dirty="0"/>
                        <a:t>04</a:t>
                      </a:r>
                    </a:p>
                  </a:txBody>
                  <a:tcPr/>
                </a:tc>
                <a:tc>
                  <a:txBody>
                    <a:bodyPr/>
                    <a:lstStyle/>
                    <a:p>
                      <a:r>
                        <a:rPr lang="en-IN" dirty="0">
                          <a:hlinkClick r:id="rId3"/>
                        </a:rPr>
                        <a:t>hoodsr@rknec.edu</a:t>
                      </a:r>
                      <a:endParaRPr lang="en-IN" dirty="0"/>
                    </a:p>
                  </a:txBody>
                  <a:tcPr/>
                </a:tc>
                <a:extLst>
                  <a:ext uri="{0D108BD9-81ED-4DB2-BD59-A6C34878D82A}">
                    <a16:rowId xmlns:a16="http://schemas.microsoft.com/office/drawing/2014/main" val="2597143464"/>
                  </a:ext>
                </a:extLst>
              </a:tr>
              <a:tr h="370840">
                <a:tc>
                  <a:txBody>
                    <a:bodyPr/>
                    <a:lstStyle/>
                    <a:p>
                      <a:r>
                        <a:rPr lang="en-US" dirty="0">
                          <a:solidFill>
                            <a:schemeClr val="tx1"/>
                          </a:solidFill>
                        </a:rPr>
                        <a:t>Payal Yedke</a:t>
                      </a:r>
                      <a:endParaRPr lang="en-IN" dirty="0"/>
                    </a:p>
                  </a:txBody>
                  <a:tcPr/>
                </a:tc>
                <a:tc>
                  <a:txBody>
                    <a:bodyPr/>
                    <a:lstStyle/>
                    <a:p>
                      <a:r>
                        <a:rPr lang="en-IN" dirty="0"/>
                        <a:t>15</a:t>
                      </a:r>
                    </a:p>
                  </a:txBody>
                  <a:tcPr/>
                </a:tc>
                <a:tc>
                  <a:txBody>
                    <a:bodyPr/>
                    <a:lstStyle/>
                    <a:p>
                      <a:r>
                        <a:rPr lang="en-IN" dirty="0"/>
                        <a:t>yedkeps@rknec.edu</a:t>
                      </a:r>
                    </a:p>
                  </a:txBody>
                  <a:tcPr/>
                </a:tc>
                <a:extLst>
                  <a:ext uri="{0D108BD9-81ED-4DB2-BD59-A6C34878D82A}">
                    <a16:rowId xmlns:a16="http://schemas.microsoft.com/office/drawing/2014/main" val="4248145516"/>
                  </a:ext>
                </a:extLst>
              </a:tr>
            </a:tbl>
          </a:graphicData>
        </a:graphic>
      </p:graphicFrame>
      <p:sp>
        <p:nvSpPr>
          <p:cNvPr id="6" name="TextBox 5">
            <a:extLst>
              <a:ext uri="{FF2B5EF4-FFF2-40B4-BE49-F238E27FC236}">
                <a16:creationId xmlns:a16="http://schemas.microsoft.com/office/drawing/2014/main" id="{EE6B98B4-59CC-BB76-E764-D79ACDBAB299}"/>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047" y="3207432"/>
            <a:ext cx="5225386" cy="772041"/>
          </a:xfrm>
        </p:spPr>
        <p:txBody>
          <a:bodyPr>
            <a:normAutofit fontScale="90000"/>
          </a:bodyPr>
          <a:lstStyle/>
          <a:p>
            <a:pPr algn="ctr"/>
            <a:r>
              <a:rPr lang="en-US" dirty="0"/>
              <a:t>Data augmentation techniques</a:t>
            </a:r>
            <a:endParaRPr lang="en-IN" dirty="0"/>
          </a:p>
        </p:txBody>
      </p:sp>
      <p:pic>
        <p:nvPicPr>
          <p:cNvPr id="4" name="Content Placeholder 3"/>
          <p:cNvPicPr>
            <a:picLocks noGrp="1" noChangeAspect="1"/>
          </p:cNvPicPr>
          <p:nvPr>
            <p:ph idx="1"/>
          </p:nvPr>
        </p:nvPicPr>
        <p:blipFill>
          <a:blip r:embed="rId2"/>
          <a:stretch>
            <a:fillRect/>
          </a:stretch>
        </p:blipFill>
        <p:spPr>
          <a:xfrm>
            <a:off x="345405" y="304800"/>
            <a:ext cx="3911075" cy="25146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009" t="15808" r="14364" b="15808"/>
          <a:stretch/>
        </p:blipFill>
        <p:spPr>
          <a:xfrm>
            <a:off x="5181600" y="321555"/>
            <a:ext cx="3547111" cy="24978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96" y="4239065"/>
            <a:ext cx="3360686" cy="223638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914" t="11569" r="8914" b="11569"/>
          <a:stretch/>
        </p:blipFill>
        <p:spPr>
          <a:xfrm>
            <a:off x="4670740" y="4239065"/>
            <a:ext cx="4214564" cy="2623382"/>
          </a:xfrm>
          <a:prstGeom prst="rect">
            <a:avLst/>
          </a:prstGeom>
        </p:spPr>
      </p:pic>
      <p:pic>
        <p:nvPicPr>
          <p:cNvPr id="3" name="Content Placeholder 4">
            <a:extLst>
              <a:ext uri="{FF2B5EF4-FFF2-40B4-BE49-F238E27FC236}">
                <a16:creationId xmlns:a16="http://schemas.microsoft.com/office/drawing/2014/main" id="{8277B8D3-AA43-2655-9BF6-3BDC76045C5A}"/>
              </a:ext>
            </a:extLst>
          </p:cNvPr>
          <p:cNvPicPr>
            <a:picLocks/>
          </p:cNvPicPr>
          <p:nvPr/>
        </p:nvPicPr>
        <p:blipFill>
          <a:blip r:embed="rId6"/>
          <a:stretch/>
        </p:blipFill>
        <p:spPr bwMode="auto">
          <a:xfrm>
            <a:off x="-4763" y="6475449"/>
            <a:ext cx="1223963" cy="371326"/>
          </a:xfrm>
          <a:prstGeom prst="rect">
            <a:avLst/>
          </a:prstGeom>
          <a:noFill/>
          <a:ln>
            <a:noFill/>
          </a:ln>
        </p:spPr>
      </p:pic>
    </p:spTree>
    <p:extLst>
      <p:ext uri="{BB962C8B-B14F-4D97-AF65-F5344CB8AC3E}">
        <p14:creationId xmlns:p14="http://schemas.microsoft.com/office/powerpoint/2010/main" val="45786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MODEL IMPLEMENTATION </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Now since we have collected the images and dataset and </a:t>
            </a:r>
            <a:r>
              <a:rPr lang="en-US" dirty="0" err="1">
                <a:latin typeface="Times New Roman" panose="02020603050405020304" pitchFamily="18" charset="0"/>
                <a:cs typeface="Times New Roman" panose="02020603050405020304" pitchFamily="18" charset="0"/>
              </a:rPr>
              <a:t>augumented</a:t>
            </a:r>
            <a:r>
              <a:rPr lang="en-US" dirty="0">
                <a:latin typeface="Times New Roman" panose="02020603050405020304" pitchFamily="18" charset="0"/>
                <a:cs typeface="Times New Roman" panose="02020603050405020304" pitchFamily="18" charset="0"/>
              </a:rPr>
              <a:t> them we just now need to implement them and train model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This is done by using </a:t>
            </a:r>
            <a:r>
              <a:rPr lang="en-US" dirty="0" err="1">
                <a:latin typeface="Times New Roman" panose="02020603050405020304" pitchFamily="18" charset="0"/>
                <a:cs typeface="Times New Roman" panose="02020603050405020304" pitchFamily="18" charset="0"/>
              </a:rPr>
              <a:t>google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collabrative</a:t>
            </a:r>
            <a:r>
              <a:rPr lang="en-US" dirty="0">
                <a:latin typeface="Times New Roman" panose="02020603050405020304" pitchFamily="18" charset="0"/>
                <a:cs typeface="Times New Roman" panose="02020603050405020304" pitchFamily="18" charset="0"/>
              </a:rPr>
              <a:t> sheets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We need to install </a:t>
            </a:r>
            <a:r>
              <a:rPr lang="en-US" dirty="0" err="1">
                <a:latin typeface="Times New Roman" panose="02020603050405020304" pitchFamily="18" charset="0"/>
                <a:cs typeface="Times New Roman" panose="02020603050405020304" pitchFamily="18" charset="0"/>
              </a:rPr>
              <a:t>ultralytnics</a:t>
            </a:r>
            <a:r>
              <a:rPr lang="en-US" dirty="0">
                <a:latin typeface="Times New Roman" panose="02020603050405020304" pitchFamily="18" charset="0"/>
                <a:cs typeface="Times New Roman" panose="02020603050405020304" pitchFamily="18" charset="0"/>
              </a:rPr>
              <a:t> model for further working of the dataset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Now we need to implement certain instructions they are as follows </a:t>
            </a:r>
          </a:p>
          <a:p>
            <a:pPr marL="688086" lvl="1" indent="-514350">
              <a:buFont typeface="+mj-lt"/>
              <a:buAutoNum type="alphaUcPeriod"/>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google.colab</a:t>
            </a:r>
            <a:r>
              <a:rPr lang="en-US" dirty="0">
                <a:latin typeface="Times New Roman" panose="02020603050405020304" pitchFamily="18" charset="0"/>
                <a:cs typeface="Times New Roman" panose="02020603050405020304" pitchFamily="18" charset="0"/>
              </a:rPr>
              <a:t> import drive </a:t>
            </a:r>
          </a:p>
          <a:p>
            <a:pPr marL="688086" lvl="1" indent="-514350">
              <a:buFont typeface="+mj-lt"/>
              <a:buAutoNum type="alphaUcPeriod"/>
            </a:pPr>
            <a:r>
              <a:rPr lang="en-US" dirty="0" err="1">
                <a:latin typeface="Times New Roman" panose="02020603050405020304" pitchFamily="18" charset="0"/>
                <a:cs typeface="Times New Roman" panose="02020603050405020304" pitchFamily="18" charset="0"/>
              </a:rPr>
              <a:t>Drive.mount</a:t>
            </a:r>
            <a:r>
              <a:rPr lang="en-US" dirty="0">
                <a:latin typeface="Times New Roman" panose="02020603050405020304" pitchFamily="18" charset="0"/>
                <a:cs typeface="Times New Roman" panose="02020603050405020304" pitchFamily="18" charset="0"/>
              </a:rPr>
              <a:t>(‘path to folder’)</a:t>
            </a:r>
          </a:p>
          <a:p>
            <a:pPr marL="688086" lvl="1" indent="-514350">
              <a:buFont typeface="+mj-lt"/>
              <a:buAutoNum type="alphaUcPeriod"/>
            </a:pPr>
            <a:r>
              <a:rPr lang="en-US" dirty="0">
                <a:latin typeface="Times New Roman" panose="02020603050405020304" pitchFamily="18" charset="0"/>
                <a:cs typeface="Times New Roman" panose="02020603050405020304" pitchFamily="18" charset="0"/>
              </a:rPr>
              <a:t>Yolo task=detect mode=train model=yolov8s.pt data=</a:t>
            </a:r>
            <a:r>
              <a:rPr lang="en-US" dirty="0" err="1">
                <a:latin typeface="Times New Roman" panose="02020603050405020304" pitchFamily="18" charset="0"/>
                <a:cs typeface="Times New Roman" panose="02020603050405020304" pitchFamily="18" charset="0"/>
              </a:rPr>
              <a:t>data.yml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epoxh</a:t>
            </a:r>
            <a:r>
              <a:rPr lang="en-US" dirty="0">
                <a:latin typeface="Times New Roman" panose="02020603050405020304" pitchFamily="18" charset="0"/>
                <a:cs typeface="Times New Roman" panose="02020603050405020304" pitchFamily="18" charset="0"/>
              </a:rPr>
              <a:t>=25 </a:t>
            </a:r>
            <a:r>
              <a:rPr lang="en-US" dirty="0" err="1">
                <a:latin typeface="Times New Roman" panose="02020603050405020304" pitchFamily="18" charset="0"/>
                <a:cs typeface="Times New Roman" panose="02020603050405020304" pitchFamily="18" charset="0"/>
              </a:rPr>
              <a:t>imgsz</a:t>
            </a:r>
            <a:r>
              <a:rPr lang="en-US" dirty="0">
                <a:latin typeface="Times New Roman" panose="02020603050405020304" pitchFamily="18" charset="0"/>
                <a:cs typeface="Times New Roman" panose="02020603050405020304" pitchFamily="18" charset="0"/>
              </a:rPr>
              <a:t>=224 plots=True </a:t>
            </a:r>
          </a:p>
          <a:p>
            <a:pPr marL="173736" lvl="1" indent="0">
              <a:buNone/>
            </a:pPr>
            <a:endParaRPr lang="en-US" dirty="0">
              <a:latin typeface="Times New Roman" panose="02020603050405020304" pitchFamily="18" charset="0"/>
              <a:cs typeface="Times New Roman" panose="02020603050405020304" pitchFamily="18" charset="0"/>
            </a:endParaRPr>
          </a:p>
          <a:p>
            <a:pPr marL="173736" lvl="1" indent="0">
              <a:buNone/>
            </a:pPr>
            <a:r>
              <a:rPr lang="en-US">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this method we can train our model on custom dataset and now we have a system that can detect </a:t>
            </a:r>
            <a:r>
              <a:rPr lang="en-US" dirty="0" err="1">
                <a:latin typeface="Times New Roman" panose="02020603050405020304" pitchFamily="18" charset="0"/>
                <a:cs typeface="Times New Roman" panose="02020603050405020304" pitchFamily="18" charset="0"/>
              </a:rPr>
              <a:t>ambulannce</a:t>
            </a:r>
            <a:endParaRPr lang="en-US"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D2FC294-1ACC-5E6A-49C5-F0F46A395800}"/>
              </a:ext>
            </a:extLst>
          </p:cNvPr>
          <p:cNvPicPr>
            <a:picLocks/>
          </p:cNvPicPr>
          <p:nvPr/>
        </p:nvPicPr>
        <p:blipFill>
          <a:blip r:embed="rId2"/>
          <a:stretch/>
        </p:blipFill>
        <p:spPr bwMode="auto">
          <a:xfrm>
            <a:off x="28574" y="6324598"/>
            <a:ext cx="1701800" cy="5334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STEP4:DEVELOPMENT OF BASIC MODEL</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A basic model is developed which handles traffic on daily basics and just adjusts the signal timings according to the traffic present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At various instances there are chances of a signal running and no involvement of traffic in that area, means time is wasted by that signal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Now this time is managed and added to such direction where traffic is high and is provided with inadequate time.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This is done by predefined YOLOv8 model which detects car ,trucks , motorbikes and other vehicles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basic idea is counting vehicles and comparing them and adding left time with the signal with more no of vehicles</a:t>
            </a:r>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29A0B277-55DF-FE99-361E-026449D6DC9C}"/>
              </a:ext>
            </a:extLst>
          </p:cNvPr>
          <p:cNvPicPr>
            <a:picLocks/>
          </p:cNvPicPr>
          <p:nvPr/>
        </p:nvPicPr>
        <p:blipFill>
          <a:blip r:embed="rId2"/>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251338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STEP5:INTEGRATION OF BASIC AND trained MODEL</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On final note we will integrate the basic model and trained model to create a advanced model</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This model on regular mode will analyze traffic and adjust timings and make signals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As soon as a ambulance is detected it would turn that signal to green would allow </a:t>
            </a:r>
            <a:r>
              <a:rPr lang="en-US" dirty="0" err="1">
                <a:latin typeface="Times New Roman" panose="02020603050405020304" pitchFamily="18" charset="0"/>
                <a:cs typeface="Times New Roman" panose="02020603050405020304" pitchFamily="18" charset="0"/>
              </a:rPr>
              <a:t>smmoth</a:t>
            </a:r>
            <a:r>
              <a:rPr lang="en-US" dirty="0">
                <a:latin typeface="Times New Roman" panose="02020603050405020304" pitchFamily="18" charset="0"/>
                <a:cs typeface="Times New Roman" panose="02020603050405020304" pitchFamily="18" charset="0"/>
              </a:rPr>
              <a:t> flow of ambulance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This will help in adding more value to human life and can be easily implemented via integration with current systems </a:t>
            </a:r>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E963004A-AB77-44F3-44FE-0C20AE1BC65A}"/>
              </a:ext>
            </a:extLst>
          </p:cNvPr>
          <p:cNvPicPr>
            <a:picLocks/>
          </p:cNvPicPr>
          <p:nvPr/>
        </p:nvPicPr>
        <p:blipFill>
          <a:blip r:embed="rId2"/>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305245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112"/>
            <a:ext cx="7406640" cy="1356360"/>
          </a:xfrm>
        </p:spPr>
        <p:txBody>
          <a:bodyPr/>
          <a:lstStyle/>
          <a:p>
            <a:pPr algn="ctr"/>
            <a:r>
              <a:rPr lang="en-US" dirty="0">
                <a:solidFill>
                  <a:schemeClr val="tx1"/>
                </a:solidFill>
              </a:rPr>
              <a:t>	Working Principle</a:t>
            </a:r>
            <a:endParaRPr lang="en-IN" dirty="0"/>
          </a:p>
        </p:txBody>
      </p:sp>
      <p:sp>
        <p:nvSpPr>
          <p:cNvPr id="3" name="Content Placeholder 2"/>
          <p:cNvSpPr>
            <a:spLocks noGrp="1"/>
          </p:cNvSpPr>
          <p:nvPr>
            <p:ph idx="1"/>
          </p:nvPr>
        </p:nvSpPr>
        <p:spPr>
          <a:xfrm>
            <a:off x="857250" y="1676400"/>
            <a:ext cx="7404653" cy="4038600"/>
          </a:xfrm>
        </p:spPr>
        <p:txBody>
          <a:bodyPr>
            <a:normAutofit fontScale="85000" lnSpcReduction="10000"/>
          </a:bodyPr>
          <a:lstStyle/>
          <a:p>
            <a:pPr marL="742950" lvl="1" indent="-285750" algn="just">
              <a:lnSpc>
                <a:spcPct val="150000"/>
              </a:lnSpc>
              <a:buSzPts val="1400"/>
              <a:buFont typeface="Times New Roman" panose="02020603050405020304" pitchFamily="18" charset="0"/>
              <a:buAutoNum type="arabicPeriod"/>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basic model which will count vehicles on each side and if a signal is encountered with no traffic engagement the remaining time of that signal will be transferred to signal with most number of vehicles</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buSzPts val="1400"/>
              <a:buFont typeface="Times New Roman" panose="02020603050405020304" pitchFamily="18" charset="0"/>
              <a:buAutoNum type="arabicPeriod"/>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While the basic model is running as soon as an ambulance is encountered all signal except the one which includes the ambulance are stopped and the ambulance is passed </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buSzPts val="1400"/>
              <a:buFont typeface="Times New Roman" panose="02020603050405020304" pitchFamily="18" charset="0"/>
              <a:buAutoNum type="arabicPeriod"/>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Further the basic model starts running itself unless another ambulance is detected.</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400"/>
              <a:buFont typeface="Times New Roman" panose="02020603050405020304" pitchFamily="18" charset="0"/>
              <a:buAutoNum type="arabicPeriod"/>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ensures smooth flow of ambulance in even intense traffic and congested situations.</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9149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marL="49149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marL="49149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38A45AB-3834-27A1-8EE7-7D4D522B59F6}"/>
              </a:ext>
            </a:extLst>
          </p:cNvPr>
          <p:cNvPicPr>
            <a:picLocks/>
          </p:cNvPicPr>
          <p:nvPr/>
        </p:nvPicPr>
        <p:blipFill>
          <a:blip r:embed="rId2"/>
          <a:stretch/>
        </p:blipFill>
        <p:spPr bwMode="auto">
          <a:xfrm>
            <a:off x="228600" y="6115108"/>
            <a:ext cx="1701800" cy="533402"/>
          </a:xfrm>
          <a:prstGeom prst="rect">
            <a:avLst/>
          </a:prstGeom>
          <a:noFill/>
          <a:ln>
            <a:noFill/>
          </a:ln>
        </p:spPr>
      </p:pic>
      <p:sp>
        <p:nvSpPr>
          <p:cNvPr id="5" name="TextBox 4">
            <a:extLst>
              <a:ext uri="{FF2B5EF4-FFF2-40B4-BE49-F238E27FC236}">
                <a16:creationId xmlns:a16="http://schemas.microsoft.com/office/drawing/2014/main" id="{9AD30739-1AAC-09F0-CB89-112AD3F41813}"/>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Tree>
    <p:extLst>
      <p:ext uri="{BB962C8B-B14F-4D97-AF65-F5344CB8AC3E}">
        <p14:creationId xmlns:p14="http://schemas.microsoft.com/office/powerpoint/2010/main" val="399072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SOFTWARES AND PLATFORMS</a:t>
            </a:r>
            <a:endParaRPr lang="en-IN" dirty="0"/>
          </a:p>
        </p:txBody>
      </p:sp>
      <p:sp>
        <p:nvSpPr>
          <p:cNvPr id="3" name="Content Placeholder 2"/>
          <p:cNvSpPr>
            <a:spLocks noGrp="1"/>
          </p:cNvSpPr>
          <p:nvPr>
            <p:ph idx="1"/>
          </p:nvPr>
        </p:nvSpPr>
        <p:spPr>
          <a:xfrm>
            <a:off x="504575" y="3693058"/>
            <a:ext cx="7290055" cy="4023360"/>
          </a:xfrm>
        </p:spPr>
        <p:txBody>
          <a:bodyPr/>
          <a:lstStyle/>
          <a:p>
            <a:r>
              <a:rPr lang="en-US" dirty="0"/>
              <a:t>GOOGLE COLABORATORY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48" y="2204270"/>
            <a:ext cx="3276600" cy="1400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4416344"/>
            <a:ext cx="2038350" cy="22383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9603" y="1938061"/>
            <a:ext cx="2676525" cy="1714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591" y="3967192"/>
            <a:ext cx="1924050" cy="2371725"/>
          </a:xfrm>
          <a:prstGeom prst="rect">
            <a:avLst/>
          </a:prstGeom>
        </p:spPr>
      </p:pic>
      <p:sp>
        <p:nvSpPr>
          <p:cNvPr id="9" name="Content Placeholder 2"/>
          <p:cNvSpPr txBox="1">
            <a:spLocks/>
          </p:cNvSpPr>
          <p:nvPr/>
        </p:nvSpPr>
        <p:spPr>
          <a:xfrm>
            <a:off x="5027227" y="6389162"/>
            <a:ext cx="3881468" cy="76107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dirty="0"/>
              <a:t>		OPENCV </a:t>
            </a:r>
            <a:endParaRPr lang="en-IN" dirty="0"/>
          </a:p>
        </p:txBody>
      </p:sp>
      <p:sp>
        <p:nvSpPr>
          <p:cNvPr id="10" name="Content Placeholder 2"/>
          <p:cNvSpPr txBox="1">
            <a:spLocks/>
          </p:cNvSpPr>
          <p:nvPr/>
        </p:nvSpPr>
        <p:spPr>
          <a:xfrm>
            <a:off x="2059373" y="6449961"/>
            <a:ext cx="7290055" cy="40803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dirty="0"/>
              <a:t>	PYTHON		</a:t>
            </a:r>
            <a:endParaRPr lang="en-IN" dirty="0"/>
          </a:p>
        </p:txBody>
      </p:sp>
      <p:sp>
        <p:nvSpPr>
          <p:cNvPr id="11" name="Content Placeholder 2"/>
          <p:cNvSpPr txBox="1">
            <a:spLocks/>
          </p:cNvSpPr>
          <p:nvPr/>
        </p:nvSpPr>
        <p:spPr>
          <a:xfrm>
            <a:off x="3779172" y="3642813"/>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dirty="0"/>
              <a:t>	TENSORFLOW </a:t>
            </a:r>
            <a:endParaRPr lang="en-IN" dirty="0"/>
          </a:p>
        </p:txBody>
      </p:sp>
      <p:pic>
        <p:nvPicPr>
          <p:cNvPr id="8" name="Content Placeholder 4">
            <a:extLst>
              <a:ext uri="{FF2B5EF4-FFF2-40B4-BE49-F238E27FC236}">
                <a16:creationId xmlns:a16="http://schemas.microsoft.com/office/drawing/2014/main" id="{213EC3B5-0821-FCB0-AADB-CAB5B7C74E6B}"/>
              </a:ext>
            </a:extLst>
          </p:cNvPr>
          <p:cNvPicPr>
            <a:picLocks/>
          </p:cNvPicPr>
          <p:nvPr/>
        </p:nvPicPr>
        <p:blipFill>
          <a:blip r:embed="rId6"/>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75053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FDF-CDCA-5B70-6116-CAB6FB55C98F}"/>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F0CE406D-B072-932A-EEA1-506CEE82B8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25" y="0"/>
            <a:ext cx="9153525" cy="6858000"/>
          </a:xfrm>
          <a:prstGeom prst="rect">
            <a:avLst/>
          </a:prstGeom>
          <a:noFill/>
          <a:ln>
            <a:noFill/>
          </a:ln>
        </p:spPr>
      </p:pic>
      <p:sp>
        <p:nvSpPr>
          <p:cNvPr id="5" name="TextBox 4">
            <a:extLst>
              <a:ext uri="{FF2B5EF4-FFF2-40B4-BE49-F238E27FC236}">
                <a16:creationId xmlns:a16="http://schemas.microsoft.com/office/drawing/2014/main" id="{9B85D10A-34F3-869E-C61A-556727688821}"/>
              </a:ext>
            </a:extLst>
          </p:cNvPr>
          <p:cNvSpPr txBox="1"/>
          <p:nvPr/>
        </p:nvSpPr>
        <p:spPr>
          <a:xfrm>
            <a:off x="768096" y="215884"/>
            <a:ext cx="160710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FLOWCHART</a:t>
            </a:r>
          </a:p>
        </p:txBody>
      </p:sp>
      <p:pic>
        <p:nvPicPr>
          <p:cNvPr id="3" name="Content Placeholder 4">
            <a:extLst>
              <a:ext uri="{FF2B5EF4-FFF2-40B4-BE49-F238E27FC236}">
                <a16:creationId xmlns:a16="http://schemas.microsoft.com/office/drawing/2014/main" id="{B2E0FD4F-4FFF-85D8-54BC-AF6144265710}"/>
              </a:ext>
            </a:extLst>
          </p:cNvPr>
          <p:cNvPicPr>
            <a:picLocks/>
          </p:cNvPicPr>
          <p:nvPr/>
        </p:nvPicPr>
        <p:blipFill>
          <a:blip r:embed="rId3"/>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25974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F59C9794-56F4-1A51-B0E6-84733429F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9430"/>
            <a:ext cx="9144000" cy="52085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76400" y="540067"/>
            <a:ext cx="5044440" cy="457200"/>
          </a:xfrm>
        </p:spPr>
        <p:txBody>
          <a:bodyPr>
            <a:normAutofit fontScale="90000"/>
          </a:bodyPr>
          <a:lstStyle/>
          <a:p>
            <a:pPr algn="ctr"/>
            <a:r>
              <a:rPr lang="en-US" dirty="0">
                <a:solidFill>
                  <a:schemeClr val="tx1"/>
                </a:solidFill>
              </a:rPr>
              <a:t>outcomes</a:t>
            </a:r>
            <a:endParaRPr lang="en-IN" dirty="0"/>
          </a:p>
        </p:txBody>
      </p:sp>
      <p:pic>
        <p:nvPicPr>
          <p:cNvPr id="4" name="Content Placeholder 4">
            <a:extLst>
              <a:ext uri="{FF2B5EF4-FFF2-40B4-BE49-F238E27FC236}">
                <a16:creationId xmlns:a16="http://schemas.microsoft.com/office/drawing/2014/main" id="{038A45AB-3834-27A1-8EE7-7D4D522B59F6}"/>
              </a:ext>
            </a:extLst>
          </p:cNvPr>
          <p:cNvPicPr>
            <a:picLocks/>
          </p:cNvPicPr>
          <p:nvPr/>
        </p:nvPicPr>
        <p:blipFill>
          <a:blip r:embed="rId3"/>
          <a:stretch/>
        </p:blipFill>
        <p:spPr bwMode="auto">
          <a:xfrm>
            <a:off x="228600" y="6115108"/>
            <a:ext cx="1701800" cy="533402"/>
          </a:xfrm>
          <a:prstGeom prst="rect">
            <a:avLst/>
          </a:prstGeom>
          <a:noFill/>
          <a:ln>
            <a:noFill/>
          </a:ln>
        </p:spPr>
      </p:pic>
      <p:sp>
        <p:nvSpPr>
          <p:cNvPr id="5" name="TextBox 4">
            <a:extLst>
              <a:ext uri="{FF2B5EF4-FFF2-40B4-BE49-F238E27FC236}">
                <a16:creationId xmlns:a16="http://schemas.microsoft.com/office/drawing/2014/main" id="{9AD30739-1AAC-09F0-CB89-112AD3F41813}"/>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
        <p:nvSpPr>
          <p:cNvPr id="6" name="Rectangle 2">
            <a:extLst>
              <a:ext uri="{FF2B5EF4-FFF2-40B4-BE49-F238E27FC236}">
                <a16:creationId xmlns:a16="http://schemas.microsoft.com/office/drawing/2014/main" id="{8EAE74B1-5AD3-0922-1552-F5AB118D9270}"/>
              </a:ext>
            </a:extLst>
          </p:cNvPr>
          <p:cNvSpPr>
            <a:spLocks noChangeArrowheads="1"/>
          </p:cNvSpPr>
          <p:nvPr/>
        </p:nvSpPr>
        <p:spPr bwMode="auto">
          <a:xfrm>
            <a:off x="381000" y="107013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Files obtained on model training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9E6F00D-A68F-BAE3-C0C7-A00769B1A8AA}"/>
              </a:ext>
            </a:extLst>
          </p:cNvPr>
          <p:cNvSpPr>
            <a:spLocks noChangeArrowheads="1"/>
          </p:cNvSpPr>
          <p:nvPr/>
        </p:nvSpPr>
        <p:spPr bwMode="auto">
          <a:xfrm>
            <a:off x="781049" y="14987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obtain multiple files on model training including performance matrix, testing images and model after training[10][6]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379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60BE3-DD2E-6319-36C7-42596D7B2A80}"/>
              </a:ext>
            </a:extLst>
          </p:cNvPr>
          <p:cNvSpPr>
            <a:spLocks noGrp="1"/>
          </p:cNvSpPr>
          <p:nvPr>
            <p:ph idx="1"/>
          </p:nvPr>
        </p:nvSpPr>
        <p:spPr/>
        <p:txBody>
          <a:bodyPr/>
          <a:lstStyle/>
          <a:p>
            <a:endParaRPr lang="en-IN" dirty="0"/>
          </a:p>
        </p:txBody>
      </p:sp>
      <p:sp>
        <p:nvSpPr>
          <p:cNvPr id="4" name="Rectangle 2">
            <a:extLst>
              <a:ext uri="{FF2B5EF4-FFF2-40B4-BE49-F238E27FC236}">
                <a16:creationId xmlns:a16="http://schemas.microsoft.com/office/drawing/2014/main" id="{4F55F7E4-F412-9F48-618A-508D3F97BBBB}"/>
              </a:ext>
            </a:extLst>
          </p:cNvPr>
          <p:cNvSpPr>
            <a:spLocks noChangeArrowheads="1"/>
          </p:cNvSpPr>
          <p:nvPr/>
        </p:nvSpPr>
        <p:spPr bwMode="auto">
          <a:xfrm>
            <a:off x="-76200" y="467102"/>
            <a:ext cx="588975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obtained as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best.pt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last.pt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6958A4DD-1C66-963D-AEEC-C2DC88488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46793"/>
            <a:ext cx="8839200" cy="41751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E604AFD-E940-3E16-5634-E7C2B754ABEF}"/>
              </a:ext>
            </a:extLst>
          </p:cNvPr>
          <p:cNvSpPr>
            <a:spLocks noChangeArrowheads="1"/>
          </p:cNvSpPr>
          <p:nvPr/>
        </p:nvSpPr>
        <p:spPr bwMode="auto">
          <a:xfrm>
            <a:off x="381000" y="851823"/>
            <a:ext cx="84449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These models are obtained after implementation the best.pt contains the best trained model where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last.pt contains the most least trained for the best and worst performance comparison of the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scenarios [10]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 name="Content Placeholder 4">
            <a:extLst>
              <a:ext uri="{FF2B5EF4-FFF2-40B4-BE49-F238E27FC236}">
                <a16:creationId xmlns:a16="http://schemas.microsoft.com/office/drawing/2014/main" id="{3594B8C3-29B0-B3F0-0F6C-3798AB7890A1}"/>
              </a:ext>
            </a:extLst>
          </p:cNvPr>
          <p:cNvPicPr>
            <a:picLocks/>
          </p:cNvPicPr>
          <p:nvPr/>
        </p:nvPicPr>
        <p:blipFill>
          <a:blip r:embed="rId3"/>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1365700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0E05A7-F697-824E-C076-1282DBC813F9}"/>
              </a:ext>
            </a:extLst>
          </p:cNvPr>
          <p:cNvSpPr>
            <a:spLocks noChangeArrowheads="1"/>
          </p:cNvSpPr>
          <p:nvPr/>
        </p:nvSpPr>
        <p:spPr bwMode="auto">
          <a:xfrm>
            <a:off x="895350" y="1055858"/>
            <a:ext cx="57815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Co-ordinates of target saved on notepad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228B7E8C-47B7-23FA-CBE3-323EE1915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2271575"/>
            <a:ext cx="8229600" cy="28689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F1ADAD7-C959-1D95-0C0C-848701D2BFA3}"/>
              </a:ext>
            </a:extLst>
          </p:cNvPr>
          <p:cNvSpPr>
            <a:spLocks noChangeArrowheads="1"/>
          </p:cNvSpPr>
          <p:nvPr/>
        </p:nvSpPr>
        <p:spPr bwMode="auto">
          <a:xfrm>
            <a:off x="1371600" y="1563689"/>
            <a:ext cx="56303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also obtain a notepad file containing co-ordinates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the ambulance at each frame[10][6]</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4" name="Content Placeholder 4">
            <a:extLst>
              <a:ext uri="{FF2B5EF4-FFF2-40B4-BE49-F238E27FC236}">
                <a16:creationId xmlns:a16="http://schemas.microsoft.com/office/drawing/2014/main" id="{1A7E237C-646D-3291-3B62-99476C62C8A4}"/>
              </a:ext>
            </a:extLst>
          </p:cNvPr>
          <p:cNvPicPr>
            <a:picLocks/>
          </p:cNvPicPr>
          <p:nvPr/>
        </p:nvPicPr>
        <p:blipFill>
          <a:blip r:embed="rId3"/>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371807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27C0-DBC6-98E1-5D58-935BAC45EDB5}"/>
              </a:ext>
            </a:extLst>
          </p:cNvPr>
          <p:cNvSpPr>
            <a:spLocks noGrp="1"/>
          </p:cNvSpPr>
          <p:nvPr>
            <p:ph type="title"/>
          </p:nvPr>
        </p:nvSpPr>
        <p:spPr>
          <a:xfrm>
            <a:off x="533400" y="533400"/>
            <a:ext cx="7406640" cy="1356360"/>
          </a:xfrm>
        </p:spPr>
        <p:txBody>
          <a:bodyPr/>
          <a:lstStyle/>
          <a:p>
            <a:r>
              <a:rPr lang="en-IN" dirty="0"/>
              <a:t>OUTLINE</a:t>
            </a:r>
          </a:p>
        </p:txBody>
      </p:sp>
      <p:sp>
        <p:nvSpPr>
          <p:cNvPr id="4" name="TextBox 3">
            <a:extLst>
              <a:ext uri="{FF2B5EF4-FFF2-40B4-BE49-F238E27FC236}">
                <a16:creationId xmlns:a16="http://schemas.microsoft.com/office/drawing/2014/main" id="{EEA89BFD-DF03-F23E-B466-EE490050CA2C}"/>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pic>
        <p:nvPicPr>
          <p:cNvPr id="5" name="Content Placeholder 4">
            <a:extLst>
              <a:ext uri="{FF2B5EF4-FFF2-40B4-BE49-F238E27FC236}">
                <a16:creationId xmlns:a16="http://schemas.microsoft.com/office/drawing/2014/main" id="{92B90B4E-D632-D9EB-D6F8-90A6EEF122EC}"/>
              </a:ext>
            </a:extLst>
          </p:cNvPr>
          <p:cNvPicPr>
            <a:picLocks noGrp="1"/>
          </p:cNvPicPr>
          <p:nvPr>
            <p:ph idx="1"/>
          </p:nvPr>
        </p:nvPicPr>
        <p:blipFill>
          <a:blip r:embed="rId3"/>
          <a:stretch/>
        </p:blipFill>
        <p:spPr bwMode="auto">
          <a:xfrm>
            <a:off x="228600" y="6115108"/>
            <a:ext cx="1701800" cy="533402"/>
          </a:xfrm>
          <a:prstGeom prst="rect">
            <a:avLst/>
          </a:prstGeom>
          <a:noFill/>
          <a:ln>
            <a:noFill/>
          </a:ln>
        </p:spPr>
      </p:pic>
      <p:sp>
        <p:nvSpPr>
          <p:cNvPr id="3" name="TextBox 2">
            <a:extLst>
              <a:ext uri="{FF2B5EF4-FFF2-40B4-BE49-F238E27FC236}">
                <a16:creationId xmlns:a16="http://schemas.microsoft.com/office/drawing/2014/main" id="{AE1A0741-647B-618B-978C-C3D1E8A581FC}"/>
              </a:ext>
            </a:extLst>
          </p:cNvPr>
          <p:cNvSpPr txBox="1"/>
          <p:nvPr/>
        </p:nvSpPr>
        <p:spPr>
          <a:xfrm>
            <a:off x="731520" y="1755874"/>
            <a:ext cx="7010400" cy="6740307"/>
          </a:xfrm>
          <a:prstGeom prst="rect">
            <a:avLst/>
          </a:prstGeom>
          <a:noFill/>
        </p:spPr>
        <p:txBody>
          <a:bodyPr wrap="square" rtlCol="0">
            <a:spAutoFit/>
          </a:bodyPr>
          <a:lstStyle/>
          <a:p>
            <a:pPr marL="342900" indent="-342900">
              <a:buFont typeface="+mj-lt"/>
              <a:buAutoNum type="arabicPeriod"/>
            </a:pPr>
            <a:r>
              <a:rPr lang="en-IN" sz="2400" dirty="0"/>
              <a:t>INTRODUCTION</a:t>
            </a:r>
          </a:p>
          <a:p>
            <a:pPr marL="342900" indent="-342900">
              <a:buFont typeface="+mj-lt"/>
              <a:buAutoNum type="arabicPeriod"/>
            </a:pPr>
            <a:r>
              <a:rPr lang="en-IN" sz="2400" dirty="0"/>
              <a:t>LITERATURE REVIEW</a:t>
            </a:r>
          </a:p>
          <a:p>
            <a:pPr marL="342900" indent="-342900">
              <a:buFont typeface="+mj-lt"/>
              <a:buAutoNum type="arabicPeriod"/>
            </a:pPr>
            <a:r>
              <a:rPr lang="en-IN" sz="2400" dirty="0"/>
              <a:t>METHODOLOGY</a:t>
            </a:r>
          </a:p>
          <a:p>
            <a:pPr marL="342900" indent="-342900">
              <a:buFont typeface="+mj-lt"/>
              <a:buAutoNum type="arabicPeriod"/>
            </a:pPr>
            <a:r>
              <a:rPr lang="en-IN" sz="2400" dirty="0"/>
              <a:t>WORKING PRINCIPLE</a:t>
            </a:r>
          </a:p>
          <a:p>
            <a:pPr marL="342900" indent="-342900">
              <a:buFont typeface="+mj-lt"/>
              <a:buAutoNum type="arabicPeriod"/>
            </a:pPr>
            <a:r>
              <a:rPr lang="en-IN" sz="2400" dirty="0"/>
              <a:t>SOFTWARES</a:t>
            </a:r>
          </a:p>
          <a:p>
            <a:pPr marL="342900" indent="-342900">
              <a:buFont typeface="+mj-lt"/>
              <a:buAutoNum type="arabicPeriod"/>
            </a:pPr>
            <a:r>
              <a:rPr lang="en-IN" sz="2400" dirty="0"/>
              <a:t>BLOCK SCHEMATIC</a:t>
            </a:r>
          </a:p>
          <a:p>
            <a:pPr marL="342900" indent="-342900">
              <a:buFont typeface="+mj-lt"/>
              <a:buAutoNum type="arabicPeriod"/>
            </a:pPr>
            <a:r>
              <a:rPr lang="en-IN" sz="2400" dirty="0"/>
              <a:t>RESULTS</a:t>
            </a:r>
          </a:p>
          <a:p>
            <a:pPr marL="342900" indent="-342900">
              <a:buFont typeface="+mj-lt"/>
              <a:buAutoNum type="arabicPeriod"/>
            </a:pPr>
            <a:r>
              <a:rPr lang="en-IN" sz="2400" dirty="0"/>
              <a:t>CONCLUSION</a:t>
            </a:r>
          </a:p>
          <a:p>
            <a:pPr marL="342900" indent="-342900">
              <a:buFont typeface="+mj-lt"/>
              <a:buAutoNum type="arabicPeriod"/>
            </a:pPr>
            <a:r>
              <a:rPr lang="en-IN" sz="2400" dirty="0"/>
              <a:t>FUTURES SCOPES</a:t>
            </a:r>
          </a:p>
          <a:p>
            <a:pPr marL="342900" indent="-342900">
              <a:buFont typeface="+mj-lt"/>
              <a:buAutoNum type="arabicPeriod"/>
            </a:pPr>
            <a:r>
              <a:rPr lang="en-IN" sz="2400" dirty="0"/>
              <a:t>REFRENCES</a:t>
            </a:r>
          </a:p>
          <a:p>
            <a:endParaRPr lang="en-IN" sz="2400" dirty="0"/>
          </a:p>
          <a:p>
            <a:pPr marL="342900" indent="-342900">
              <a:buFont typeface="+mj-lt"/>
              <a:buAutoNum type="arabicPeriod"/>
            </a:pPr>
            <a:endParaRPr lang="en-IN" sz="2400" dirty="0"/>
          </a:p>
          <a:p>
            <a:pPr marL="342900" indent="-342900">
              <a:buFont typeface="+mj-lt"/>
              <a:buAutoNum type="arabicPeriod"/>
            </a:pPr>
            <a:endParaRPr lang="en-IN" sz="2400" dirty="0"/>
          </a:p>
          <a:p>
            <a:pPr marL="342900" indent="-342900">
              <a:buFont typeface="+mj-lt"/>
              <a:buAutoNum type="arabicPeriod"/>
            </a:pPr>
            <a:endParaRPr lang="en-IN" sz="2400" dirty="0"/>
          </a:p>
          <a:p>
            <a:pPr marL="342900" indent="-342900">
              <a:buFont typeface="+mj-lt"/>
              <a:buAutoNum type="arabicPeriod"/>
            </a:pPr>
            <a:endParaRPr lang="en-IN" sz="2400" dirty="0"/>
          </a:p>
          <a:p>
            <a:pPr marL="342900" indent="-342900">
              <a:buFont typeface="+mj-lt"/>
              <a:buAutoNum type="arabicPeriod"/>
            </a:pPr>
            <a:endParaRPr lang="en-IN" sz="2400" dirty="0"/>
          </a:p>
          <a:p>
            <a:pPr marL="342900" indent="-342900">
              <a:buFont typeface="+mj-lt"/>
              <a:buAutoNum type="arabicPeriod"/>
            </a:pPr>
            <a:endParaRPr lang="en-IN" sz="2400" dirty="0"/>
          </a:p>
          <a:p>
            <a:pPr marL="342900" indent="-342900">
              <a:buFont typeface="+mj-lt"/>
              <a:buAutoNum type="arabicPeriod"/>
            </a:pPr>
            <a:endParaRPr lang="en-IN" sz="2400" dirty="0"/>
          </a:p>
        </p:txBody>
      </p:sp>
    </p:spTree>
    <p:extLst>
      <p:ext uri="{BB962C8B-B14F-4D97-AF65-F5344CB8AC3E}">
        <p14:creationId xmlns:p14="http://schemas.microsoft.com/office/powerpoint/2010/main" val="266388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198" t="3576" r="-1852" b="-122"/>
          <a:stretch/>
        </p:blipFill>
        <p:spPr>
          <a:xfrm>
            <a:off x="2303318" y="152400"/>
            <a:ext cx="4343400" cy="2792186"/>
          </a:xfrm>
          <a:prstGeom prst="rect">
            <a:avLst/>
          </a:prstGeom>
        </p:spPr>
      </p:pic>
      <p:pic>
        <p:nvPicPr>
          <p:cNvPr id="5" name="Picture 4"/>
          <p:cNvPicPr>
            <a:picLocks noChangeAspect="1"/>
          </p:cNvPicPr>
          <p:nvPr/>
        </p:nvPicPr>
        <p:blipFill>
          <a:blip r:embed="rId3"/>
          <a:stretch>
            <a:fillRect/>
          </a:stretch>
        </p:blipFill>
        <p:spPr>
          <a:xfrm>
            <a:off x="4648200" y="3505200"/>
            <a:ext cx="4333875" cy="2889250"/>
          </a:xfrm>
          <a:prstGeom prst="rect">
            <a:avLst/>
          </a:prstGeom>
        </p:spPr>
      </p:pic>
      <p:pic>
        <p:nvPicPr>
          <p:cNvPr id="6" name="Picture 5"/>
          <p:cNvPicPr>
            <a:picLocks noChangeAspect="1"/>
          </p:cNvPicPr>
          <p:nvPr/>
        </p:nvPicPr>
        <p:blipFill>
          <a:blip r:embed="rId4"/>
          <a:stretch>
            <a:fillRect/>
          </a:stretch>
        </p:blipFill>
        <p:spPr>
          <a:xfrm>
            <a:off x="533400" y="3200400"/>
            <a:ext cx="3162300" cy="3350532"/>
          </a:xfrm>
          <a:prstGeom prst="rect">
            <a:avLst/>
          </a:prstGeom>
        </p:spPr>
      </p:pic>
      <p:pic>
        <p:nvPicPr>
          <p:cNvPr id="2" name="Content Placeholder 4">
            <a:extLst>
              <a:ext uri="{FF2B5EF4-FFF2-40B4-BE49-F238E27FC236}">
                <a16:creationId xmlns:a16="http://schemas.microsoft.com/office/drawing/2014/main" id="{112DE93B-6390-39EB-7BAB-42F07B283C4D}"/>
              </a:ext>
            </a:extLst>
          </p:cNvPr>
          <p:cNvPicPr>
            <a:picLocks/>
          </p:cNvPicPr>
          <p:nvPr/>
        </p:nvPicPr>
        <p:blipFill>
          <a:blip r:embed="rId5"/>
          <a:stretch/>
        </p:blipFill>
        <p:spPr bwMode="auto">
          <a:xfrm>
            <a:off x="228600" y="6248400"/>
            <a:ext cx="1295400" cy="400110"/>
          </a:xfrm>
          <a:prstGeom prst="rect">
            <a:avLst/>
          </a:prstGeom>
          <a:noFill/>
          <a:ln>
            <a:noFill/>
          </a:ln>
        </p:spPr>
      </p:pic>
    </p:spTree>
    <p:extLst>
      <p:ext uri="{BB962C8B-B14F-4D97-AF65-F5344CB8AC3E}">
        <p14:creationId xmlns:p14="http://schemas.microsoft.com/office/powerpoint/2010/main" val="195518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1AC8118-5124-610C-2F94-2F9359421D78}"/>
              </a:ext>
            </a:extLst>
          </p:cNvPr>
          <p:cNvSpPr>
            <a:spLocks noChangeArrowheads="1"/>
          </p:cNvSpPr>
          <p:nvPr/>
        </p:nvSpPr>
        <p:spPr bwMode="auto">
          <a:xfrm>
            <a:off x="-237971" y="304800"/>
            <a:ext cx="844173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Code implementation on PyCharm</a:t>
            </a:r>
            <a:endParaRPr kumimoji="0" lang="en-US" altLang="en-US" sz="12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code is implemented on PyCharm and the results are </a:t>
            </a:r>
          </a:p>
          <a:p>
            <a:pPr marL="914400" marR="0" lvl="2" indent="0" algn="l" defTabSz="914400" rtl="0" eaLnBrk="0" fontAlgn="base" latinLnBrk="0" hangingPunct="0">
              <a:lnSpc>
                <a:spcPct val="100000"/>
              </a:lnSpc>
              <a:spcBef>
                <a:spcPct val="0"/>
              </a:spcBef>
              <a:spcAft>
                <a:spcPct val="0"/>
              </a:spcAft>
              <a:buClrTx/>
              <a:buSzPct val="100000"/>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Displayed including the co-ordinates of the ambulance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145" name="Picture 1">
            <a:extLst>
              <a:ext uri="{FF2B5EF4-FFF2-40B4-BE49-F238E27FC236}">
                <a16:creationId xmlns:a16="http://schemas.microsoft.com/office/drawing/2014/main" id="{E3821A3C-464C-63A5-CA28-302E8B93C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136"/>
          <a:stretch>
            <a:fillRect/>
          </a:stretch>
        </p:blipFill>
        <p:spPr bwMode="auto">
          <a:xfrm>
            <a:off x="228601" y="2238350"/>
            <a:ext cx="8686800" cy="4314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97B665D-E1B2-3730-2E9F-D95CE3E20D5D}"/>
              </a:ext>
            </a:extLst>
          </p:cNvPr>
          <p:cNvSpPr>
            <a:spLocks noChangeArrowheads="1"/>
          </p:cNvSpPr>
          <p:nvPr/>
        </p:nvSpPr>
        <p:spPr bwMode="auto">
          <a:xfrm>
            <a:off x="612001" y="1447800"/>
            <a:ext cx="71842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Also, multiple targets that is ambulance can be identified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each frame[5]</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4" name="Content Placeholder 4">
            <a:extLst>
              <a:ext uri="{FF2B5EF4-FFF2-40B4-BE49-F238E27FC236}">
                <a16:creationId xmlns:a16="http://schemas.microsoft.com/office/drawing/2014/main" id="{09407FD5-34F7-3D7E-82A2-D2C8B3E7F54D}"/>
              </a:ext>
            </a:extLst>
          </p:cNvPr>
          <p:cNvPicPr>
            <a:picLocks/>
          </p:cNvPicPr>
          <p:nvPr/>
        </p:nvPicPr>
        <p:blipFill>
          <a:blip r:embed="rId3"/>
          <a:stretch/>
        </p:blipFill>
        <p:spPr bwMode="auto">
          <a:xfrm>
            <a:off x="7213599" y="6019798"/>
            <a:ext cx="1701800" cy="533402"/>
          </a:xfrm>
          <a:prstGeom prst="rect">
            <a:avLst/>
          </a:prstGeom>
          <a:noFill/>
          <a:ln>
            <a:noFill/>
          </a:ln>
        </p:spPr>
      </p:pic>
    </p:spTree>
    <p:extLst>
      <p:ext uri="{BB962C8B-B14F-4D97-AF65-F5344CB8AC3E}">
        <p14:creationId xmlns:p14="http://schemas.microsoft.com/office/powerpoint/2010/main" val="222288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7E0FB-48E7-750F-CC10-69B24752E7CD}"/>
              </a:ext>
            </a:extLst>
          </p:cNvPr>
          <p:cNvSpPr txBox="1"/>
          <p:nvPr/>
        </p:nvSpPr>
        <p:spPr>
          <a:xfrm>
            <a:off x="381000" y="533400"/>
            <a:ext cx="7924800" cy="5692520"/>
          </a:xfrm>
          <a:prstGeom prst="rect">
            <a:avLst/>
          </a:prstGeom>
          <a:noFill/>
        </p:spPr>
        <p:txBody>
          <a:bodyPr wrap="square">
            <a:spAutoFit/>
          </a:bodyPr>
          <a:lstStyle/>
          <a:p>
            <a:pPr marL="742950" lvl="1" indent="-285750">
              <a:lnSpc>
                <a:spcPct val="107000"/>
              </a:lnSpc>
              <a:buSzPts val="1400"/>
              <a:buFont typeface="Times New Roman" panose="02020603050405020304" pitchFamily="18" charset="0"/>
              <a:buAutoNum type="arabicPeriod"/>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Smart Ambulance and Traffic Signal Analyzer System is a promising initiative aimed at enhancing emergency response systems by integrating cutting-edge technologies.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By leveraging the YOLOv8 model for object detection, the system enables efficient identification of ambulances amidst congested traffic, thereby expediting their navigation during emergencies.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Through the integration of real-time traffic signal analysis, the system optimizes ambulance routes, minimizing response times and potentially saving lives.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spcAft>
                <a:spcPts val="800"/>
              </a:spcAft>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project underscores the critical importance of innovation in addressing challenges within emergency services, ultimately leading to more effective and timely emergency response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Content Placeholder 4">
            <a:extLst>
              <a:ext uri="{FF2B5EF4-FFF2-40B4-BE49-F238E27FC236}">
                <a16:creationId xmlns:a16="http://schemas.microsoft.com/office/drawing/2014/main" id="{64A6530B-BDCC-092D-B1E4-6CB5311E3A85}"/>
              </a:ext>
            </a:extLst>
          </p:cNvPr>
          <p:cNvPicPr>
            <a:picLocks/>
          </p:cNvPicPr>
          <p:nvPr/>
        </p:nvPicPr>
        <p:blipFill>
          <a:blip r:embed="rId2"/>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116171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A2EB1-0501-65C8-009E-9F7CB7F16626}"/>
              </a:ext>
            </a:extLst>
          </p:cNvPr>
          <p:cNvSpPr txBox="1"/>
          <p:nvPr/>
        </p:nvSpPr>
        <p:spPr>
          <a:xfrm>
            <a:off x="152400" y="304800"/>
            <a:ext cx="8382000" cy="5864875"/>
          </a:xfrm>
          <a:prstGeom prst="rect">
            <a:avLst/>
          </a:prstGeom>
          <a:noFill/>
        </p:spPr>
        <p:txBody>
          <a:bodyPr wrap="square">
            <a:spAutoFit/>
          </a:bodyPr>
          <a:lstStyle/>
          <a:p>
            <a:pPr lvl="1">
              <a:lnSpc>
                <a:spcPct val="150000"/>
              </a:lnSpc>
              <a:buSzPts val="1400"/>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Future Scopes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Enhanced Object Detection: Continuously refining and updating the object detection algorithms to improve accuracy, particularly in challenging scenarios such as low visibility or occluded environments.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Integration of Predictive Analytics: Incorporating predictive analytics capabilities to anticipate traffic patterns and optimize ambulance routes proactively, further reducing response times.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Implementation of Autonomous Driving: Exploring the potential for implementing autonomous driving technologies to further optimize ambulance navigation and reduce reliance on human drivers.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spcAft>
                <a:spcPts val="800"/>
              </a:spcAft>
              <a:buSzPts val="1200"/>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Scalability and Deployment: Ensuring scalability and ease of deployment across different urban environments, taking into account variations in traffic conditions and infrastructure.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Content Placeholder 4">
            <a:extLst>
              <a:ext uri="{FF2B5EF4-FFF2-40B4-BE49-F238E27FC236}">
                <a16:creationId xmlns:a16="http://schemas.microsoft.com/office/drawing/2014/main" id="{50526A84-FCED-5513-ABC6-6FEECE886B36}"/>
              </a:ext>
            </a:extLst>
          </p:cNvPr>
          <p:cNvPicPr>
            <a:picLocks/>
          </p:cNvPicPr>
          <p:nvPr/>
        </p:nvPicPr>
        <p:blipFill>
          <a:blip r:embed="rId2"/>
          <a:stretch/>
        </p:blipFill>
        <p:spPr bwMode="auto">
          <a:xfrm>
            <a:off x="228600" y="6115108"/>
            <a:ext cx="1701800" cy="533402"/>
          </a:xfrm>
          <a:prstGeom prst="rect">
            <a:avLst/>
          </a:prstGeom>
          <a:noFill/>
          <a:ln>
            <a:noFill/>
          </a:ln>
        </p:spPr>
      </p:pic>
    </p:spTree>
    <p:extLst>
      <p:ext uri="{BB962C8B-B14F-4D97-AF65-F5344CB8AC3E}">
        <p14:creationId xmlns:p14="http://schemas.microsoft.com/office/powerpoint/2010/main" val="726897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9BB45-50C8-F8B6-0C5D-4061F4FC7C2E}"/>
              </a:ext>
            </a:extLst>
          </p:cNvPr>
          <p:cNvSpPr txBox="1"/>
          <p:nvPr/>
        </p:nvSpPr>
        <p:spPr>
          <a:xfrm>
            <a:off x="185737" y="889868"/>
            <a:ext cx="8458200" cy="5510932"/>
          </a:xfrm>
          <a:prstGeom prst="rect">
            <a:avLst/>
          </a:prstGeom>
          <a:noFill/>
        </p:spPr>
        <p:txBody>
          <a:bodyPr wrap="square">
            <a:spAutoFit/>
          </a:bodyPr>
          <a:lstStyle/>
          <a:p>
            <a:pPr marL="457200">
              <a:lnSpc>
                <a:spcPct val="107000"/>
              </a:lnSpc>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Python Software Foundation. (2020). Python Programming Language [Software]. Available at</a:t>
            </a:r>
            <a:r>
              <a:rPr lang="en-IN"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a:t>
            </a:r>
            <a:r>
              <a:rPr lang="en-IN" u="sng" kern="100"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https://www.python.org/</a:t>
            </a:r>
            <a:r>
              <a:rPr lang="en-IN"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a:t>
            </a:r>
          </a:p>
          <a:p>
            <a:pPr lvl="0">
              <a:lnSpc>
                <a:spcPct val="107000"/>
              </a:lnSpc>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Google. (Year). Google Colab [Software]. </a:t>
            </a:r>
          </a:p>
          <a:p>
            <a:pPr lvl="0">
              <a:lnSpc>
                <a:spcPct val="107000"/>
              </a:lnSpc>
            </a:pPr>
            <a:r>
              <a:rPr lang="en-IN"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Available at: </a:t>
            </a:r>
            <a:r>
              <a:rPr lang="en-IN" u="sng" kern="100"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https://colab.research.google.com/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kern="100" dirty="0" err="1">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Tzutalin</a:t>
            </a:r>
            <a:r>
              <a:rPr lang="en-IN"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 LabelImg [Software].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Available at: </a:t>
            </a:r>
            <a:r>
              <a:rPr lang="en-IN" u="sng" kern="100"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4"/>
              </a:rPr>
              <a:t>https://github.com/tzutalin/labelImg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lvl="0" indent="-285750">
              <a:lnSpc>
                <a:spcPct val="200000"/>
              </a:lnSpc>
              <a:spcAft>
                <a:spcPts val="1000"/>
              </a:spcAft>
              <a:buFont typeface="Arial" panose="020B0604020202020204" pitchFamily="34" charset="0"/>
              <a:buChar char="•"/>
              <a:tabLst>
                <a:tab pos="1504950" algn="l"/>
              </a:tabLst>
            </a:pPr>
            <a:r>
              <a:rPr lang="en-IN"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Ultralytics,USA</a:t>
            </a: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yolovs.n</a:t>
            </a: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detection, segmentation, classification, tracking </a:t>
            </a:r>
            <a:r>
              <a:rPr lang="en-US" sz="2000" u="sng"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https://github.com/ultralytics</a:t>
            </a:r>
            <a:r>
              <a:rPr lang="en-US"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200000"/>
              </a:lnSpc>
              <a:spcAft>
                <a:spcPts val="1000"/>
              </a:spcAft>
              <a:buFont typeface="Arial" panose="020B0604020202020204" pitchFamily="34" charset="0"/>
              <a:buChar char="•"/>
              <a:tabLst>
                <a:tab pos="1504950" algn="l"/>
              </a:tabLst>
            </a:pPr>
            <a:r>
              <a:rPr lang="en-IN"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DSwithBappy</a:t>
            </a: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How to Train for Object Detection on a Custom Dataset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200000"/>
              </a:lnSpc>
              <a:spcAft>
                <a:spcPts val="1000"/>
              </a:spcAft>
              <a:tabLst>
                <a:tab pos="1504950" algn="l"/>
              </a:tabLst>
            </a:pPr>
            <a:r>
              <a:rPr lang="en-IN"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https://youtu.be/iy34dSwfEsY?si=7mOJzEg5zFQNQVKg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AE56F03E-BD74-C4B6-8CD6-42989DAD863B}"/>
              </a:ext>
            </a:extLst>
          </p:cNvPr>
          <p:cNvSpPr txBox="1">
            <a:spLocks/>
          </p:cNvSpPr>
          <p:nvPr/>
        </p:nvSpPr>
        <p:spPr>
          <a:xfrm>
            <a:off x="500063" y="304800"/>
            <a:ext cx="7290054" cy="1499616"/>
          </a:xfrm>
          <a:prstGeom prst="rect">
            <a:avLst/>
          </a:prstGeom>
        </p:spPr>
        <p:txBody>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b="1" u="sng" dirty="0">
                <a:solidFill>
                  <a:schemeClr val="tx1"/>
                </a:solidFill>
              </a:rPr>
              <a:t>References</a:t>
            </a:r>
            <a:r>
              <a:rPr lang="en-US" b="1" dirty="0">
                <a:solidFill>
                  <a:schemeClr val="tx1"/>
                </a:solidFill>
              </a:rPr>
              <a:t>: </a:t>
            </a:r>
            <a:br>
              <a:rPr lang="en-IN" dirty="0">
                <a:solidFill>
                  <a:schemeClr val="tx1"/>
                </a:solidFill>
              </a:rPr>
            </a:br>
            <a:endParaRPr lang="en-IN" dirty="0">
              <a:solidFill>
                <a:schemeClr val="tx1"/>
              </a:solidFill>
            </a:endParaRPr>
          </a:p>
        </p:txBody>
      </p:sp>
      <p:pic>
        <p:nvPicPr>
          <p:cNvPr id="2" name="Content Placeholder 4">
            <a:extLst>
              <a:ext uri="{FF2B5EF4-FFF2-40B4-BE49-F238E27FC236}">
                <a16:creationId xmlns:a16="http://schemas.microsoft.com/office/drawing/2014/main" id="{71502FF8-AF07-3367-0795-7461231A31DA}"/>
              </a:ext>
            </a:extLst>
          </p:cNvPr>
          <p:cNvPicPr>
            <a:picLocks/>
          </p:cNvPicPr>
          <p:nvPr/>
        </p:nvPicPr>
        <p:blipFill>
          <a:blip r:embed="rId7"/>
          <a:stretch/>
        </p:blipFill>
        <p:spPr bwMode="auto">
          <a:xfrm>
            <a:off x="7162800" y="5987182"/>
            <a:ext cx="1701800" cy="533402"/>
          </a:xfrm>
          <a:prstGeom prst="rect">
            <a:avLst/>
          </a:prstGeom>
          <a:noFill/>
          <a:ln>
            <a:noFill/>
          </a:ln>
        </p:spPr>
      </p:pic>
    </p:spTree>
    <p:extLst>
      <p:ext uri="{BB962C8B-B14F-4D97-AF65-F5344CB8AC3E}">
        <p14:creationId xmlns:p14="http://schemas.microsoft.com/office/powerpoint/2010/main" val="399616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534" y="457200"/>
            <a:ext cx="5993923" cy="935037"/>
          </a:xfrm>
        </p:spPr>
        <p:txBody>
          <a:bodyPr/>
          <a:lstStyle/>
          <a:p>
            <a:r>
              <a:rPr lang="en-US" dirty="0"/>
              <a:t>Challenges </a:t>
            </a:r>
            <a:endParaRPr lang="en-IN" dirty="0"/>
          </a:p>
        </p:txBody>
      </p:sp>
      <p:pic>
        <p:nvPicPr>
          <p:cNvPr id="4" name="Content Placeholder 3"/>
          <p:cNvPicPr>
            <a:picLocks noGrp="1" noChangeAspect="1"/>
          </p:cNvPicPr>
          <p:nvPr>
            <p:ph idx="1"/>
          </p:nvPr>
        </p:nvPicPr>
        <p:blipFill rotWithShape="1">
          <a:blip r:embed="rId2"/>
          <a:srcRect t="12967"/>
          <a:stretch/>
        </p:blipFill>
        <p:spPr>
          <a:xfrm>
            <a:off x="723534" y="1676400"/>
            <a:ext cx="5993923" cy="3068637"/>
          </a:xfrm>
          <a:prstGeom prst="rect">
            <a:avLst/>
          </a:prstGeom>
        </p:spPr>
      </p:pic>
      <p:sp>
        <p:nvSpPr>
          <p:cNvPr id="5" name="TextBox 4"/>
          <p:cNvSpPr txBox="1"/>
          <p:nvPr/>
        </p:nvSpPr>
        <p:spPr>
          <a:xfrm>
            <a:off x="457200" y="5029200"/>
            <a:ext cx="8458200"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Misinterpretation of objects</a:t>
            </a:r>
            <a:r>
              <a:rPr lang="en-US" dirty="0">
                <a:latin typeface="Times New Roman" panose="02020603050405020304" pitchFamily="18" charset="0"/>
                <a:cs typeface="Times New Roman" panose="02020603050405020304" pitchFamily="18" charset="0"/>
              </a:rPr>
              <a:t>: The only challenge we have amongst us is misinterpretation of objects . Due to loose training it identifies objects which are not even the target class. However by adjusting confidence scores we can manage this problem but by more rigorous training we can avoid such challenges </a:t>
            </a:r>
            <a:endParaRPr lang="en-IN"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77B5BADB-1FEF-2959-8B55-D66EC3E2B153}"/>
              </a:ext>
            </a:extLst>
          </p:cNvPr>
          <p:cNvPicPr>
            <a:picLocks/>
          </p:cNvPicPr>
          <p:nvPr/>
        </p:nvPicPr>
        <p:blipFill>
          <a:blip r:embed="rId3"/>
          <a:stretch/>
        </p:blipFill>
        <p:spPr bwMode="auto">
          <a:xfrm>
            <a:off x="228600" y="6229529"/>
            <a:ext cx="1701800" cy="533402"/>
          </a:xfrm>
          <a:prstGeom prst="rect">
            <a:avLst/>
          </a:prstGeom>
          <a:noFill/>
          <a:ln>
            <a:noFill/>
          </a:ln>
        </p:spPr>
      </p:pic>
    </p:spTree>
    <p:extLst>
      <p:ext uri="{BB962C8B-B14F-4D97-AF65-F5344CB8AC3E}">
        <p14:creationId xmlns:p14="http://schemas.microsoft.com/office/powerpoint/2010/main" val="287186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r>
              <a:rPr lang="en-US" dirty="0"/>
              <a:t> </a:t>
            </a:r>
            <a:endParaRPr lang="en-IN" dirty="0"/>
          </a:p>
        </p:txBody>
      </p:sp>
      <p:sp>
        <p:nvSpPr>
          <p:cNvPr id="3" name="Content Placeholder 2"/>
          <p:cNvSpPr>
            <a:spLocks noGrp="1"/>
          </p:cNvSpPr>
          <p:nvPr>
            <p:ph idx="1"/>
          </p:nvPr>
        </p:nvSpPr>
        <p:spPr/>
        <p:txBody>
          <a:bodyPr>
            <a:normAutofit/>
          </a:bodyPr>
          <a:lstStyle/>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 today's bustling urban landscapes, navigating through congested traffic poses a significant challenge for emergency responders, especially ambulances rushing to save lives. </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Smart Ambulance and Traffic Signal Analyzer System introduces a novel solution aimed at revolutionizing emergency response systems.  . </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By harnessing the power of advanced object detection and intelligent traffic analysis, it stands poised to revolutionize the way we approach emergency situations in urban settings. </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Through its implementation, we pave the way for safer, more efficient emergency response systems, ultimately saving lives when every second counts.</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38A45AB-3834-27A1-8EE7-7D4D522B59F6}"/>
              </a:ext>
            </a:extLst>
          </p:cNvPr>
          <p:cNvPicPr>
            <a:picLocks/>
          </p:cNvPicPr>
          <p:nvPr/>
        </p:nvPicPr>
        <p:blipFill>
          <a:blip r:embed="rId2"/>
          <a:stretch/>
        </p:blipFill>
        <p:spPr bwMode="auto">
          <a:xfrm>
            <a:off x="228600" y="6115108"/>
            <a:ext cx="1701800" cy="533402"/>
          </a:xfrm>
          <a:prstGeom prst="rect">
            <a:avLst/>
          </a:prstGeom>
          <a:noFill/>
          <a:ln>
            <a:noFill/>
          </a:ln>
        </p:spPr>
      </p:pic>
      <p:sp>
        <p:nvSpPr>
          <p:cNvPr id="5" name="TextBox 4">
            <a:extLst>
              <a:ext uri="{FF2B5EF4-FFF2-40B4-BE49-F238E27FC236}">
                <a16:creationId xmlns:a16="http://schemas.microsoft.com/office/drawing/2014/main" id="{9AD30739-1AAC-09F0-CB89-112AD3F41813}"/>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Tree>
    <p:extLst>
      <p:ext uri="{BB962C8B-B14F-4D97-AF65-F5344CB8AC3E}">
        <p14:creationId xmlns:p14="http://schemas.microsoft.com/office/powerpoint/2010/main" val="295287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the need of this System ?</a:t>
            </a:r>
            <a:endParaRPr lang="en-IN" dirty="0"/>
          </a:p>
        </p:txBody>
      </p:sp>
      <p:sp>
        <p:nvSpPr>
          <p:cNvPr id="3" name="Content Placeholder 2"/>
          <p:cNvSpPr>
            <a:spLocks noGrp="1"/>
          </p:cNvSpPr>
          <p:nvPr>
            <p:ph idx="1"/>
          </p:nvPr>
        </p:nvSpPr>
        <p:spPr>
          <a:xfrm>
            <a:off x="685800" y="1926648"/>
            <a:ext cx="7404653" cy="4038600"/>
          </a:xfrm>
        </p:spPr>
        <p:txBody>
          <a:bodyPr>
            <a:normAutofit fontScale="92500" lnSpcReduction="10000"/>
          </a:bodyPr>
          <a:lstStyle/>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Efficient emergency response: Improve the efficiency of emergency response systems by reducing ambulance navigation times through congested traffic.</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Enhanced safety: Minimize delays in reaching emergency situations, potentially saving lives by enabling faster access to medical care.</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Traffic management: Assist in better traffic management by prioritizing ambulance routes, reducing congestion, and improving overall road safety.</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Resource optimization: Optimize the utilization of emergency resources by ensuring timely dispatch and arrival of ambulances to critical locations.</a:t>
            </a:r>
          </a:p>
          <a:p>
            <a:pPr marL="49149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Mitigation of delays: Address the challenges posed by traffic congestion and urban infrastructure to mitigate delays in emergency medical services.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38A45AB-3834-27A1-8EE7-7D4D522B59F6}"/>
              </a:ext>
            </a:extLst>
          </p:cNvPr>
          <p:cNvPicPr>
            <a:picLocks/>
          </p:cNvPicPr>
          <p:nvPr/>
        </p:nvPicPr>
        <p:blipFill>
          <a:blip r:embed="rId2"/>
          <a:stretch/>
        </p:blipFill>
        <p:spPr bwMode="auto">
          <a:xfrm>
            <a:off x="228600" y="6115108"/>
            <a:ext cx="1701800" cy="533402"/>
          </a:xfrm>
          <a:prstGeom prst="rect">
            <a:avLst/>
          </a:prstGeom>
          <a:noFill/>
          <a:ln>
            <a:noFill/>
          </a:ln>
        </p:spPr>
      </p:pic>
      <p:sp>
        <p:nvSpPr>
          <p:cNvPr id="5" name="TextBox 4">
            <a:extLst>
              <a:ext uri="{FF2B5EF4-FFF2-40B4-BE49-F238E27FC236}">
                <a16:creationId xmlns:a16="http://schemas.microsoft.com/office/drawing/2014/main" id="{9AD30739-1AAC-09F0-CB89-112AD3F41813}"/>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Tree>
    <p:extLst>
      <p:ext uri="{BB962C8B-B14F-4D97-AF65-F5344CB8AC3E}">
        <p14:creationId xmlns:p14="http://schemas.microsoft.com/office/powerpoint/2010/main" val="66736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Motivation behind the system?</a:t>
            </a:r>
            <a:endParaRPr lang="en-IN" dirty="0"/>
          </a:p>
        </p:txBody>
      </p:sp>
      <p:pic>
        <p:nvPicPr>
          <p:cNvPr id="4" name="Content Placeholder 4">
            <a:extLst>
              <a:ext uri="{FF2B5EF4-FFF2-40B4-BE49-F238E27FC236}">
                <a16:creationId xmlns:a16="http://schemas.microsoft.com/office/drawing/2014/main" id="{038A45AB-3834-27A1-8EE7-7D4D522B59F6}"/>
              </a:ext>
            </a:extLst>
          </p:cNvPr>
          <p:cNvPicPr>
            <a:picLocks/>
          </p:cNvPicPr>
          <p:nvPr/>
        </p:nvPicPr>
        <p:blipFill>
          <a:blip r:embed="rId2"/>
          <a:stretch/>
        </p:blipFill>
        <p:spPr bwMode="auto">
          <a:xfrm>
            <a:off x="228600" y="6115108"/>
            <a:ext cx="1701800" cy="533402"/>
          </a:xfrm>
          <a:prstGeom prst="rect">
            <a:avLst/>
          </a:prstGeom>
          <a:noFill/>
          <a:ln>
            <a:noFill/>
          </a:ln>
        </p:spPr>
      </p:pic>
      <p:sp>
        <p:nvSpPr>
          <p:cNvPr id="5" name="TextBox 4">
            <a:extLst>
              <a:ext uri="{FF2B5EF4-FFF2-40B4-BE49-F238E27FC236}">
                <a16:creationId xmlns:a16="http://schemas.microsoft.com/office/drawing/2014/main" id="{9AD30739-1AAC-09F0-CB89-112AD3F41813}"/>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
        <p:nvSpPr>
          <p:cNvPr id="6" name="TextBox 5">
            <a:extLst>
              <a:ext uri="{FF2B5EF4-FFF2-40B4-BE49-F238E27FC236}">
                <a16:creationId xmlns:a16="http://schemas.microsoft.com/office/drawing/2014/main" id="{1229D4C3-8BB5-BFC2-775A-D85CC723B424}"/>
              </a:ext>
            </a:extLst>
          </p:cNvPr>
          <p:cNvSpPr txBox="1"/>
          <p:nvPr/>
        </p:nvSpPr>
        <p:spPr>
          <a:xfrm>
            <a:off x="1155700" y="1600200"/>
            <a:ext cx="6769100" cy="3170099"/>
          </a:xfrm>
          <a:prstGeom prst="rect">
            <a:avLst/>
          </a:prstGeom>
          <a:noFill/>
        </p:spPr>
        <p:txBody>
          <a:bodyPr wrap="squar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To serve as a system in order to save human life in emergency system there is lack of services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Encountered various instances where due to traffic patient losses his/her life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At some signals the timer is still on even there is no traffic engagement and eventually everyone is wasting their time.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Also can adjust signals according to squares and different locations in concern with their respective traffic</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No need of new implementation , can be done by using change in pre existing system</a:t>
            </a:r>
          </a:p>
        </p:txBody>
      </p:sp>
    </p:spTree>
    <p:extLst>
      <p:ext uri="{BB962C8B-B14F-4D97-AF65-F5344CB8AC3E}">
        <p14:creationId xmlns:p14="http://schemas.microsoft.com/office/powerpoint/2010/main" val="334342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How can be it implemented ?</a:t>
            </a:r>
            <a:endParaRPr lang="en-IN" dirty="0"/>
          </a:p>
        </p:txBody>
      </p:sp>
      <p:sp>
        <p:nvSpPr>
          <p:cNvPr id="3" name="Content Placeholder 2"/>
          <p:cNvSpPr>
            <a:spLocks noGrp="1"/>
          </p:cNvSpPr>
          <p:nvPr>
            <p:ph idx="1"/>
          </p:nvPr>
        </p:nvSpPr>
        <p:spPr/>
        <p:txBody>
          <a:bodyPr>
            <a:normAutofit/>
          </a:bodyPr>
          <a:lstStyle/>
          <a:p>
            <a:pPr marL="49149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Data collection</a:t>
            </a:r>
          </a:p>
          <a:p>
            <a:pPr marL="49149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Data augmentation</a:t>
            </a:r>
          </a:p>
          <a:p>
            <a:pPr marL="49149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Model training</a:t>
            </a:r>
          </a:p>
          <a:p>
            <a:pPr marL="49149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Deployment of basic model</a:t>
            </a:r>
          </a:p>
          <a:p>
            <a:pPr marL="49149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Integration of basic model with advanced model</a:t>
            </a:r>
          </a:p>
          <a:p>
            <a:pPr marL="49149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marL="49149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marL="49149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38A45AB-3834-27A1-8EE7-7D4D522B59F6}"/>
              </a:ext>
            </a:extLst>
          </p:cNvPr>
          <p:cNvPicPr>
            <a:picLocks/>
          </p:cNvPicPr>
          <p:nvPr/>
        </p:nvPicPr>
        <p:blipFill>
          <a:blip r:embed="rId2"/>
          <a:stretch/>
        </p:blipFill>
        <p:spPr bwMode="auto">
          <a:xfrm>
            <a:off x="228600" y="6115108"/>
            <a:ext cx="1701800" cy="533402"/>
          </a:xfrm>
          <a:prstGeom prst="rect">
            <a:avLst/>
          </a:prstGeom>
          <a:noFill/>
          <a:ln>
            <a:noFill/>
          </a:ln>
        </p:spPr>
      </p:pic>
      <p:sp>
        <p:nvSpPr>
          <p:cNvPr id="5" name="TextBox 4">
            <a:extLst>
              <a:ext uri="{FF2B5EF4-FFF2-40B4-BE49-F238E27FC236}">
                <a16:creationId xmlns:a16="http://schemas.microsoft.com/office/drawing/2014/main" id="{9AD30739-1AAC-09F0-CB89-112AD3F41813}"/>
              </a:ext>
            </a:extLst>
          </p:cNvPr>
          <p:cNvSpPr txBox="1"/>
          <p:nvPr/>
        </p:nvSpPr>
        <p:spPr>
          <a:xfrm>
            <a:off x="2514600" y="6248400"/>
            <a:ext cx="4565673" cy="400110"/>
          </a:xfrm>
          <a:prstGeom prst="rect">
            <a:avLst/>
          </a:prstGeom>
          <a:noFill/>
        </p:spPr>
        <p:txBody>
          <a:bodyPr wrap="none" rtlCol="0">
            <a:spAutoFit/>
          </a:bodyPr>
          <a:lstStyle/>
          <a:p>
            <a:pPr algn="ctr"/>
            <a:r>
              <a:rPr lang="en-US" sz="1000" dirty="0">
                <a:solidFill>
                  <a:schemeClr val="bg2">
                    <a:lumMod val="75000"/>
                  </a:schemeClr>
                </a:solidFill>
              </a:rPr>
              <a:t>DEPARTMENT OF ELECTRONICS ENGINEERING </a:t>
            </a:r>
          </a:p>
          <a:p>
            <a:pPr algn="ctr"/>
            <a:r>
              <a:rPr lang="en-US" sz="1000" dirty="0">
                <a:solidFill>
                  <a:schemeClr val="bg2">
                    <a:lumMod val="75000"/>
                  </a:schemeClr>
                </a:solidFill>
              </a:rPr>
              <a:t>SHRI RAMDEOBABA COLLEGE OF ENGINEERING AND MANAGEMENT, NAGPUR</a:t>
            </a:r>
            <a:endParaRPr lang="en-IN" sz="1000" dirty="0">
              <a:solidFill>
                <a:schemeClr val="bg2">
                  <a:lumMod val="75000"/>
                </a:schemeClr>
              </a:solidFill>
            </a:endParaRPr>
          </a:p>
        </p:txBody>
      </p:sp>
    </p:spTree>
    <p:extLst>
      <p:ext uri="{BB962C8B-B14F-4D97-AF65-F5344CB8AC3E}">
        <p14:creationId xmlns:p14="http://schemas.microsoft.com/office/powerpoint/2010/main" val="21466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 DATA COLLECTION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Collection is an important step in order to create a custom model for ambulance detection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is collected from trusted sources and internet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Such images are selected which have distinct identification of ambulance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Ambulance with different  angles and lighting are selected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To create a standard model it is suggested to have at least 1000 images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These images must be resized and made be of same size</a:t>
            </a:r>
          </a:p>
        </p:txBody>
      </p:sp>
      <p:pic>
        <p:nvPicPr>
          <p:cNvPr id="4" name="Content Placeholder 4">
            <a:extLst>
              <a:ext uri="{FF2B5EF4-FFF2-40B4-BE49-F238E27FC236}">
                <a16:creationId xmlns:a16="http://schemas.microsoft.com/office/drawing/2014/main" id="{9A2F2F3D-9510-E477-23B1-5F29A10D1F38}"/>
              </a:ext>
            </a:extLst>
          </p:cNvPr>
          <p:cNvPicPr>
            <a:picLocks/>
          </p:cNvPicPr>
          <p:nvPr/>
        </p:nvPicPr>
        <p:blipFill>
          <a:blip r:embed="rId2"/>
          <a:stretch/>
        </p:blipFill>
        <p:spPr bwMode="auto">
          <a:xfrm>
            <a:off x="228600" y="6115108"/>
            <a:ext cx="1701800" cy="5334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205002"/>
            <a:ext cx="2654426" cy="696352"/>
          </a:xfrm>
        </p:spPr>
        <p:txBody>
          <a:bodyPr>
            <a:normAutofit fontScale="90000"/>
          </a:bodyPr>
          <a:lstStyle/>
          <a:p>
            <a:r>
              <a:rPr lang="en-US" sz="2000" dirty="0"/>
              <a:t>BASICS OF DATA COLLECTION </a:t>
            </a:r>
            <a:endParaRPr lang="en-IN" sz="20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609" y="320675"/>
            <a:ext cx="3432536" cy="2574925"/>
          </a:xfrm>
        </p:spPr>
      </p:pic>
      <p:sp>
        <p:nvSpPr>
          <p:cNvPr id="4" name="AutoShape 2" descr="Ambulance - Wikipedi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mbulance - Wikipedi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378036"/>
            <a:ext cx="3673929" cy="2057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26" y="4128211"/>
            <a:ext cx="3810000" cy="2133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0972" y="227729"/>
            <a:ext cx="2767584" cy="2767584"/>
          </a:xfrm>
          <a:prstGeom prst="rect">
            <a:avLst/>
          </a:prstGeom>
        </p:spPr>
      </p:pic>
      <p:sp>
        <p:nvSpPr>
          <p:cNvPr id="10" name="TextBox 9"/>
          <p:cNvSpPr txBox="1"/>
          <p:nvPr/>
        </p:nvSpPr>
        <p:spPr>
          <a:xfrm>
            <a:off x="1143000" y="2995313"/>
            <a:ext cx="1355243" cy="369332"/>
          </a:xfrm>
          <a:prstGeom prst="rect">
            <a:avLst/>
          </a:prstGeom>
          <a:noFill/>
        </p:spPr>
        <p:txBody>
          <a:bodyPr wrap="none" rtlCol="0">
            <a:spAutoFit/>
          </a:bodyPr>
          <a:lstStyle/>
          <a:p>
            <a:r>
              <a:rPr lang="en-US" dirty="0"/>
              <a:t>A front view</a:t>
            </a:r>
            <a:endParaRPr lang="en-IN" dirty="0"/>
          </a:p>
        </p:txBody>
      </p:sp>
      <p:sp>
        <p:nvSpPr>
          <p:cNvPr id="11" name="TextBox 10"/>
          <p:cNvSpPr txBox="1"/>
          <p:nvPr/>
        </p:nvSpPr>
        <p:spPr>
          <a:xfrm>
            <a:off x="6622442" y="3183846"/>
            <a:ext cx="2115323" cy="369332"/>
          </a:xfrm>
          <a:prstGeom prst="rect">
            <a:avLst/>
          </a:prstGeom>
          <a:noFill/>
        </p:spPr>
        <p:txBody>
          <a:bodyPr wrap="none" rtlCol="0">
            <a:spAutoFit/>
          </a:bodyPr>
          <a:lstStyle/>
          <a:p>
            <a:r>
              <a:rPr lang="en-US" dirty="0"/>
              <a:t>Available dimensions</a:t>
            </a:r>
            <a:endParaRPr lang="en-IN" dirty="0"/>
          </a:p>
        </p:txBody>
      </p:sp>
      <p:sp>
        <p:nvSpPr>
          <p:cNvPr id="12" name="TextBox 11"/>
          <p:cNvSpPr txBox="1"/>
          <p:nvPr/>
        </p:nvSpPr>
        <p:spPr>
          <a:xfrm>
            <a:off x="1796808" y="6233501"/>
            <a:ext cx="2053767" cy="369332"/>
          </a:xfrm>
          <a:prstGeom prst="rect">
            <a:avLst/>
          </a:prstGeom>
          <a:noFill/>
        </p:spPr>
        <p:txBody>
          <a:bodyPr wrap="none" rtlCol="0">
            <a:spAutoFit/>
          </a:bodyPr>
          <a:lstStyle/>
          <a:p>
            <a:r>
              <a:rPr lang="en-US" dirty="0"/>
              <a:t>Appearance at night</a:t>
            </a:r>
            <a:endParaRPr lang="en-IN" dirty="0"/>
          </a:p>
        </p:txBody>
      </p:sp>
      <p:sp>
        <p:nvSpPr>
          <p:cNvPr id="13" name="TextBox 12"/>
          <p:cNvSpPr txBox="1"/>
          <p:nvPr/>
        </p:nvSpPr>
        <p:spPr>
          <a:xfrm>
            <a:off x="5943600" y="6502523"/>
            <a:ext cx="3031599" cy="369332"/>
          </a:xfrm>
          <a:prstGeom prst="rect">
            <a:avLst/>
          </a:prstGeom>
          <a:noFill/>
        </p:spPr>
        <p:txBody>
          <a:bodyPr wrap="none" rtlCol="0">
            <a:spAutoFit/>
          </a:bodyPr>
          <a:lstStyle/>
          <a:p>
            <a:r>
              <a:rPr lang="en-US" dirty="0"/>
              <a:t>Amongst various other classes</a:t>
            </a:r>
            <a:endParaRPr lang="en-IN" dirty="0"/>
          </a:p>
        </p:txBody>
      </p:sp>
      <p:pic>
        <p:nvPicPr>
          <p:cNvPr id="3" name="Content Placeholder 4">
            <a:extLst>
              <a:ext uri="{FF2B5EF4-FFF2-40B4-BE49-F238E27FC236}">
                <a16:creationId xmlns:a16="http://schemas.microsoft.com/office/drawing/2014/main" id="{836AA1F9-82ED-8182-DCD2-C4F6CF256686}"/>
              </a:ext>
            </a:extLst>
          </p:cNvPr>
          <p:cNvPicPr>
            <a:picLocks/>
          </p:cNvPicPr>
          <p:nvPr/>
        </p:nvPicPr>
        <p:blipFill>
          <a:blip r:embed="rId6"/>
          <a:stretch/>
        </p:blipFill>
        <p:spPr bwMode="auto">
          <a:xfrm>
            <a:off x="28575" y="6301496"/>
            <a:ext cx="1701800" cy="533402"/>
          </a:xfrm>
          <a:prstGeom prst="rect">
            <a:avLst/>
          </a:prstGeom>
          <a:noFill/>
          <a:ln>
            <a:noFill/>
          </a:ln>
        </p:spPr>
      </p:pic>
    </p:spTree>
    <p:extLst>
      <p:ext uri="{BB962C8B-B14F-4D97-AF65-F5344CB8AC3E}">
        <p14:creationId xmlns:p14="http://schemas.microsoft.com/office/powerpoint/2010/main" val="3499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DATA AUGUMETATION</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Data </a:t>
            </a:r>
            <a:r>
              <a:rPr lang="en-US" sz="2400" dirty="0" err="1">
                <a:latin typeface="Times New Roman" panose="02020603050405020304" pitchFamily="18" charset="0"/>
                <a:cs typeface="Times New Roman" panose="02020603050405020304" pitchFamily="18" charset="0"/>
              </a:rPr>
              <a:t>augumentaion</a:t>
            </a:r>
            <a:r>
              <a:rPr lang="en-US" sz="2400" dirty="0">
                <a:latin typeface="Times New Roman" panose="02020603050405020304" pitchFamily="18" charset="0"/>
                <a:cs typeface="Times New Roman" panose="02020603050405020304" pitchFamily="18" charset="0"/>
              </a:rPr>
              <a:t> includes specification of only ambulance from all images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We need to create a specific directory named as test/ which has 3 subfolder namely  </a:t>
            </a:r>
            <a:r>
              <a:rPr lang="en-US" sz="2400" dirty="0" err="1">
                <a:latin typeface="Times New Roman" panose="02020603050405020304" pitchFamily="18" charset="0"/>
                <a:cs typeface="Times New Roman" panose="02020603050405020304" pitchFamily="18" charset="0"/>
              </a:rPr>
              <a:t>train,valid,test</a:t>
            </a:r>
            <a:r>
              <a:rPr lang="en-US" sz="24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Each folder has 2 subfolder named image and co-ordinates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The bounding boxes created store co-ordinates of location of ambulance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For each image we have its own co-ordinate location and its class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Each image has a similar class since we are only identifying ambulance</a:t>
            </a:r>
          </a:p>
          <a:p>
            <a:pPr marL="514350" indent="-514350">
              <a:buNone/>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48C5F133-3C03-50AC-4273-38F96AAB9CD4}"/>
              </a:ext>
            </a:extLst>
          </p:cNvPr>
          <p:cNvPicPr>
            <a:picLocks/>
          </p:cNvPicPr>
          <p:nvPr/>
        </p:nvPicPr>
        <p:blipFill>
          <a:blip r:embed="rId2"/>
          <a:stretch/>
        </p:blipFill>
        <p:spPr bwMode="auto">
          <a:xfrm>
            <a:off x="234949" y="6209919"/>
            <a:ext cx="1701800" cy="533402"/>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asis">
  <a:themeElements>
    <a:clrScheme name="Custom 2">
      <a:dk1>
        <a:sysClr val="windowText" lastClr="000000"/>
      </a:dk1>
      <a:lt1>
        <a:sysClr val="window" lastClr="FFFFFF"/>
      </a:lt1>
      <a:dk2>
        <a:srgbClr val="000000"/>
      </a:dk2>
      <a:lt2>
        <a:srgbClr val="F8F8F8"/>
      </a:lt2>
      <a:accent1>
        <a:srgbClr val="B2B2B2"/>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264</TotalTime>
  <Words>1585</Words>
  <Application>Microsoft Office PowerPoint</Application>
  <PresentationFormat>On-screen Show (4:3)</PresentationFormat>
  <Paragraphs>161</Paragraphs>
  <Slides>25</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25</vt:i4>
      </vt:variant>
    </vt:vector>
  </HeadingPairs>
  <TitlesOfParts>
    <vt:vector size="38" baseType="lpstr">
      <vt:lpstr>Arial</vt:lpstr>
      <vt:lpstr>Calibri</vt:lpstr>
      <vt:lpstr>Corbel</vt:lpstr>
      <vt:lpstr>Gill Sans MT</vt:lpstr>
      <vt:lpstr>Segoe UI</vt:lpstr>
      <vt:lpstr>Times New Roman</vt:lpstr>
      <vt:lpstr>Tw Cen MT</vt:lpstr>
      <vt:lpstr>Tw Cen MT Condensed</vt:lpstr>
      <vt:lpstr>Wingdings 3</vt:lpstr>
      <vt:lpstr>Integral</vt:lpstr>
      <vt:lpstr>Basis</vt:lpstr>
      <vt:lpstr>Parcel</vt:lpstr>
      <vt:lpstr>1_Basis</vt:lpstr>
      <vt:lpstr>Smart Ambulance and Traffic Analyzer System</vt:lpstr>
      <vt:lpstr>OUTLINE</vt:lpstr>
      <vt:lpstr>INTRODUCTION </vt:lpstr>
      <vt:lpstr>What is the need of this System ?</vt:lpstr>
      <vt:lpstr>Motivation behind the system?</vt:lpstr>
      <vt:lpstr>How can be it implemented ?</vt:lpstr>
      <vt:lpstr>STEP1: DATA COLLECTION </vt:lpstr>
      <vt:lpstr>BASICS OF DATA COLLECTION </vt:lpstr>
      <vt:lpstr>STEP 2: DATA AUGUMETATION</vt:lpstr>
      <vt:lpstr>Data augmentation techniques</vt:lpstr>
      <vt:lpstr>STEP3: MODEL IMPLEMENTATION </vt:lpstr>
      <vt:lpstr>STEP4:DEVELOPMENT OF BASIC MODEL</vt:lpstr>
      <vt:lpstr>STEP5:INTEGRATION OF BASIC AND trained MODEL</vt:lpstr>
      <vt:lpstr> Working Principle</vt:lpstr>
      <vt:lpstr>SOFTWARES AND PLATFORMS</vt:lpstr>
      <vt:lpstr>PowerPoint Presentation</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NCS</dc:creator>
  <cp:lastModifiedBy>SANSKAR HOOD</cp:lastModifiedBy>
  <cp:revision>15</cp:revision>
  <dcterms:created xsi:type="dcterms:W3CDTF">2024-03-11T09:46:36Z</dcterms:created>
  <dcterms:modified xsi:type="dcterms:W3CDTF">2024-04-11T16:48:35Z</dcterms:modified>
</cp:coreProperties>
</file>