
<file path=[Content_Types].xml><?xml version="1.0" encoding="utf-8"?>
<Types xmlns="http://schemas.openxmlformats.org/package/2006/content-types">
  <Default Extension="bin" ContentType="image/jpeg"/>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59" r:id="rId3"/>
    <p:sldId id="260" r:id="rId4"/>
    <p:sldId id="271" r:id="rId5"/>
    <p:sldId id="263" r:id="rId6"/>
    <p:sldId id="272" r:id="rId7"/>
    <p:sldId id="264" r:id="rId8"/>
    <p:sldId id="273" r:id="rId9"/>
    <p:sldId id="266" r:id="rId10"/>
    <p:sldId id="274" r:id="rId11"/>
    <p:sldId id="268" r:id="rId12"/>
    <p:sldId id="275" r:id="rId13"/>
    <p:sldId id="269"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65" autoAdjust="0"/>
    <p:restoredTop sz="95226" autoAdjust="0"/>
  </p:normalViewPr>
  <p:slideViewPr>
    <p:cSldViewPr snapToGrid="0">
      <p:cViewPr varScale="1">
        <p:scale>
          <a:sx n="86" d="100"/>
          <a:sy n="86" d="100"/>
        </p:scale>
        <p:origin x="53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7/22/2019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dirty="0"/>
          </a:p>
        </p:txBody>
      </p:sp>
    </p:spTree>
    <p:extLst>
      <p:ext uri="{BB962C8B-B14F-4D97-AF65-F5344CB8AC3E}">
        <p14:creationId xmlns:p14="http://schemas.microsoft.com/office/powerpoint/2010/main" val="1351188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Convolutional</a:t>
            </a:r>
          </a:p>
          <a:p>
            <a:pPr marL="171450" indent="-171450">
              <a:buFont typeface="Arial" panose="020B0604020202020204" pitchFamily="34" charset="0"/>
              <a:buChar char="•"/>
            </a:pPr>
            <a:r>
              <a:rPr lang="en-US" dirty="0"/>
              <a:t>Pooling</a:t>
            </a:r>
          </a:p>
          <a:p>
            <a:pPr marL="171450" indent="-171450">
              <a:buFont typeface="Arial" panose="020B0604020202020204" pitchFamily="34" charset="0"/>
              <a:buChar char="•"/>
            </a:pPr>
            <a:r>
              <a:rPr lang="en-US" dirty="0"/>
              <a:t>Fully connected</a:t>
            </a:r>
          </a:p>
          <a:p>
            <a:pPr marL="171450" indent="-171450">
              <a:buFont typeface="Arial" panose="020B0604020202020204" pitchFamily="34" charset="0"/>
              <a:buChar char="•"/>
            </a:pPr>
            <a:r>
              <a:rPr lang="en-US" dirty="0"/>
              <a:t>Receptive field</a:t>
            </a:r>
          </a:p>
          <a:p>
            <a:pPr marL="171450" indent="-171450">
              <a:buFont typeface="Arial" panose="020B0604020202020204" pitchFamily="34" charset="0"/>
              <a:buChar char="•"/>
            </a:pPr>
            <a:r>
              <a:rPr lang="en-US" dirty="0"/>
              <a:t>Weights</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dirty="0"/>
          </a:p>
        </p:txBody>
      </p:sp>
    </p:spTree>
    <p:extLst>
      <p:ext uri="{BB962C8B-B14F-4D97-AF65-F5344CB8AC3E}">
        <p14:creationId xmlns:p14="http://schemas.microsoft.com/office/powerpoint/2010/main" val="1725900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Convolutional layer</a:t>
            </a:r>
          </a:p>
          <a:p>
            <a:pPr marL="171450" indent="-171450">
              <a:buFont typeface="Arial" panose="020B0604020202020204" pitchFamily="34" charset="0"/>
              <a:buChar char="•"/>
            </a:pPr>
            <a:r>
              <a:rPr lang="en-US" dirty="0"/>
              <a:t>Pooling layer</a:t>
            </a:r>
          </a:p>
          <a:p>
            <a:pPr marL="171450" indent="-171450">
              <a:buFont typeface="Arial" panose="020B0604020202020204" pitchFamily="34" charset="0"/>
              <a:buChar char="•"/>
            </a:pPr>
            <a:r>
              <a:rPr lang="en-US" dirty="0"/>
              <a:t>ReLU layer</a:t>
            </a:r>
          </a:p>
          <a:p>
            <a:pPr marL="171450" indent="-171450">
              <a:buFont typeface="Arial" panose="020B0604020202020204" pitchFamily="34" charset="0"/>
              <a:buChar char="•"/>
            </a:pPr>
            <a:r>
              <a:rPr lang="en-US" dirty="0"/>
              <a:t>Fully connected layer</a:t>
            </a:r>
          </a:p>
          <a:p>
            <a:pPr marL="171450" indent="-171450">
              <a:buFont typeface="Arial" panose="020B0604020202020204" pitchFamily="34" charset="0"/>
              <a:buChar char="•"/>
            </a:pPr>
            <a:r>
              <a:rPr lang="en-US" dirty="0"/>
              <a:t>Loss layer</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dirty="0"/>
          </a:p>
        </p:txBody>
      </p:sp>
    </p:spTree>
    <p:extLst>
      <p:ext uri="{BB962C8B-B14F-4D97-AF65-F5344CB8AC3E}">
        <p14:creationId xmlns:p14="http://schemas.microsoft.com/office/powerpoint/2010/main" val="229456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Number of filters</a:t>
            </a:r>
          </a:p>
          <a:p>
            <a:pPr marL="171450" indent="-171450">
              <a:buFont typeface="Arial" panose="020B0604020202020204" pitchFamily="34" charset="0"/>
              <a:buChar char="•"/>
            </a:pPr>
            <a:r>
              <a:rPr lang="en-US" dirty="0"/>
              <a:t>Filter shape</a:t>
            </a:r>
          </a:p>
          <a:p>
            <a:pPr marL="171450" indent="-171450">
              <a:buFont typeface="Arial" panose="020B0604020202020204" pitchFamily="34" charset="0"/>
              <a:buChar char="•"/>
            </a:pPr>
            <a:r>
              <a:rPr lang="en-US" dirty="0"/>
              <a:t>Max pooling shape</a:t>
            </a:r>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dirty="0"/>
          </a:p>
        </p:txBody>
      </p:sp>
    </p:spTree>
    <p:extLst>
      <p:ext uri="{BB962C8B-B14F-4D97-AF65-F5344CB8AC3E}">
        <p14:creationId xmlns:p14="http://schemas.microsoft.com/office/powerpoint/2010/main" val="1419140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Image recognition</a:t>
            </a:r>
          </a:p>
          <a:p>
            <a:pPr marL="171450" indent="-171450">
              <a:buFont typeface="Arial" panose="020B0604020202020204" pitchFamily="34" charset="0"/>
              <a:buChar char="•"/>
            </a:pPr>
            <a:r>
              <a:rPr lang="en-US" dirty="0"/>
              <a:t>Video analysis</a:t>
            </a:r>
          </a:p>
          <a:p>
            <a:pPr marL="171450" indent="-171450">
              <a:buFont typeface="Arial" panose="020B0604020202020204" pitchFamily="34" charset="0"/>
              <a:buChar char="•"/>
            </a:pPr>
            <a:r>
              <a:rPr lang="en-US" dirty="0"/>
              <a:t>Natural language processing</a:t>
            </a:r>
          </a:p>
          <a:p>
            <a:pPr marL="171450" indent="-171450">
              <a:buFont typeface="Arial" panose="020B0604020202020204" pitchFamily="34" charset="0"/>
              <a:buChar char="•"/>
            </a:pPr>
            <a:r>
              <a:rPr lang="en-US" dirty="0"/>
              <a:t>Drug discovery</a:t>
            </a:r>
          </a:p>
          <a:p>
            <a:pPr marL="171450" indent="-171450">
              <a:buFont typeface="Arial" panose="020B0604020202020204" pitchFamily="34" charset="0"/>
              <a:buChar char="•"/>
            </a:pPr>
            <a:r>
              <a:rPr lang="en-US" dirty="0"/>
              <a:t>Health risk assessment and biomarkers of aging discovery</a:t>
            </a:r>
          </a:p>
          <a:p>
            <a:pPr marL="171450" indent="-171450">
              <a:buFont typeface="Arial" panose="020B0604020202020204" pitchFamily="34" charset="0"/>
              <a:buChar char="•"/>
            </a:pPr>
            <a:r>
              <a:rPr lang="en-US" dirty="0"/>
              <a:t>Checkers game</a:t>
            </a:r>
          </a:p>
          <a:p>
            <a:pPr marL="171450" indent="-171450">
              <a:buFont typeface="Arial" panose="020B0604020202020204" pitchFamily="34" charset="0"/>
              <a:buChar char="•"/>
            </a:pPr>
            <a:r>
              <a:rPr lang="en-US" dirty="0"/>
              <a:t>Go</a:t>
            </a:r>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dirty="0"/>
          </a:p>
        </p:txBody>
      </p:sp>
    </p:spTree>
    <p:extLst>
      <p:ext uri="{BB962C8B-B14F-4D97-AF65-F5344CB8AC3E}">
        <p14:creationId xmlns:p14="http://schemas.microsoft.com/office/powerpoint/2010/main" val="880497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Deep Q-networks</a:t>
            </a:r>
          </a:p>
          <a:p>
            <a:pPr marL="171450" indent="-171450">
              <a:buFont typeface="Arial" panose="020B0604020202020204" pitchFamily="34" charset="0"/>
              <a:buChar char="•"/>
            </a:pPr>
            <a:r>
              <a:rPr lang="en-US" dirty="0"/>
              <a:t>Deep belief networks</a:t>
            </a:r>
          </a:p>
        </p:txBody>
      </p:sp>
      <p:sp>
        <p:nvSpPr>
          <p:cNvPr id="4" name="Slide Number Placeholder 3"/>
          <p:cNvSpPr>
            <a:spLocks noGrp="1"/>
          </p:cNvSpPr>
          <p:nvPr>
            <p:ph type="sldNum" sz="quarter" idx="10"/>
          </p:nvPr>
        </p:nvSpPr>
        <p:spPr/>
        <p:txBody>
          <a:bodyPr/>
          <a:lstStyle/>
          <a:p>
            <a:fld id="{E0746DE6-3336-457D-A091-FA20AC1C536E}" type="slidenum">
              <a:rPr lang="en-US" smtClean="0"/>
              <a:t>11</a:t>
            </a:fld>
            <a:endParaRPr lang="en-US" dirty="0"/>
          </a:p>
        </p:txBody>
      </p:sp>
    </p:spTree>
    <p:extLst>
      <p:ext uri="{BB962C8B-B14F-4D97-AF65-F5344CB8AC3E}">
        <p14:creationId xmlns:p14="http://schemas.microsoft.com/office/powerpoint/2010/main" val="1112381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Convolutional layer</a:t>
            </a:r>
          </a:p>
          <a:p>
            <a:pPr marL="171450" indent="-171450">
              <a:buFont typeface="Arial" panose="020B0604020202020204" pitchFamily="34" charset="0"/>
              <a:buChar char="•"/>
            </a:pPr>
            <a:r>
              <a:rPr lang="en-US" dirty="0"/>
              <a:t>Pooling layer</a:t>
            </a:r>
          </a:p>
          <a:p>
            <a:pPr marL="171450" indent="-171450">
              <a:buFont typeface="Arial" panose="020B0604020202020204" pitchFamily="34" charset="0"/>
              <a:buChar char="•"/>
            </a:pPr>
            <a:r>
              <a:rPr lang="en-US" dirty="0"/>
              <a:t>ReLU layer</a:t>
            </a:r>
          </a:p>
          <a:p>
            <a:pPr marL="171450" indent="-171450">
              <a:buFont typeface="Arial" panose="020B0604020202020204" pitchFamily="34" charset="0"/>
              <a:buChar char="•"/>
            </a:pPr>
            <a:r>
              <a:rPr lang="en-US" dirty="0"/>
              <a:t>Fully connected layer</a:t>
            </a:r>
          </a:p>
          <a:p>
            <a:pPr marL="171450" indent="-171450">
              <a:buFont typeface="Arial" panose="020B0604020202020204" pitchFamily="34" charset="0"/>
              <a:buChar char="•"/>
            </a:pPr>
            <a:r>
              <a:rPr lang="en-US" dirty="0"/>
              <a:t>Loss layer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746DE6-3336-457D-A091-FA20AC1C5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9962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7/22/2019</a:t>
            </a:fld>
            <a:endParaRPr lang="en-US" dirty="0"/>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7/22/2019</a:t>
            </a:fld>
            <a:endParaRPr lang="en-US" dirty="0"/>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7/22/2019</a:t>
            </a:fld>
            <a:endParaRPr lang="en-US" dirty="0"/>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7/22/2019</a:t>
            </a:fld>
            <a:endParaRPr lang="en-US" dirty="0"/>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7/22/2019</a:t>
            </a:fld>
            <a:endParaRPr lang="en-US" dirty="0"/>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7/22/2019</a:t>
            </a:fld>
            <a:endParaRPr lang="en-US" dirty="0"/>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7/22/2019</a:t>
            </a:fld>
            <a:endParaRPr lang="en-US" dirty="0"/>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7/22/2019</a:t>
            </a:fld>
            <a:endParaRPr lang="en-US" dirty="0"/>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7/22/2019</a:t>
            </a:fld>
            <a:endParaRPr lang="en-US" dirty="0"/>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7/22/2019</a:t>
            </a:fld>
            <a:endParaRPr lang="en-US" dirty="0"/>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7/22/2019</a:t>
            </a:fld>
            <a:endParaRPr lang="en-US" dirty="0"/>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7/22/2019</a:t>
            </a:fld>
            <a:endParaRPr lang="en-US" dirty="0"/>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dirty="0"/>
          </a:p>
        </p:txBody>
      </p:sp>
    </p:spTree>
    <p:extLst>
      <p:ext uri="{BB962C8B-B14F-4D97-AF65-F5344CB8AC3E}">
        <p14:creationId xmlns:p14="http://schemas.microsoft.com/office/powerpoint/2010/main" val="2040459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746628" y="1783959"/>
            <a:ext cx="4645250" cy="2889114"/>
          </a:xfrm>
        </p:spPr>
        <p:txBody>
          <a:bodyPr anchor="b">
            <a:normAutofit/>
          </a:bodyPr>
          <a:lstStyle/>
          <a:p>
            <a:pPr algn="l"/>
            <a:r>
              <a:rPr lang="en-US" sz="6600" b="1" dirty="0">
                <a:solidFill>
                  <a:schemeClr val="bg1"/>
                </a:solidFill>
                <a:latin typeface="Agency FB" panose="020B0503020202020204" pitchFamily="34" charset="0"/>
              </a:rPr>
              <a:t>Handwritten</a:t>
            </a:r>
            <a:br>
              <a:rPr lang="en-US" sz="6600" b="1" dirty="0">
                <a:solidFill>
                  <a:schemeClr val="bg1"/>
                </a:solidFill>
                <a:latin typeface="Agency FB" panose="020B0503020202020204" pitchFamily="34" charset="0"/>
              </a:rPr>
            </a:br>
            <a:r>
              <a:rPr lang="en-US" sz="6600" b="1" dirty="0">
                <a:solidFill>
                  <a:schemeClr val="bg1"/>
                </a:solidFill>
                <a:latin typeface="Agency FB" panose="020B0503020202020204" pitchFamily="34" charset="0"/>
              </a:rPr>
              <a:t>Digit Recognition</a:t>
            </a:r>
          </a:p>
        </p:txBody>
      </p:sp>
      <p:sp>
        <p:nvSpPr>
          <p:cNvPr id="3" name="Content Placeholder 2"/>
          <p:cNvSpPr>
            <a:spLocks noGrp="1"/>
          </p:cNvSpPr>
          <p:nvPr>
            <p:ph type="subTitle" idx="1"/>
          </p:nvPr>
        </p:nvSpPr>
        <p:spPr>
          <a:xfrm>
            <a:off x="6746627" y="4740676"/>
            <a:ext cx="4900876" cy="763480"/>
          </a:xfrm>
        </p:spPr>
        <p:txBody>
          <a:bodyPr anchor="t">
            <a:normAutofit/>
          </a:bodyPr>
          <a:lstStyle/>
          <a:p>
            <a:pPr algn="l"/>
            <a:r>
              <a:rPr lang="en-US" sz="2000" b="1" dirty="0">
                <a:solidFill>
                  <a:schemeClr val="bg1"/>
                </a:solidFill>
              </a:rPr>
              <a:t>Using Convolutional Neural Network </a:t>
            </a:r>
            <a:endParaRPr sz="2000" b="1" dirty="0">
              <a:solidFill>
                <a:schemeClr val="bg1"/>
              </a:solidFill>
            </a:endParaRPr>
          </a:p>
        </p:txBody>
      </p:sp>
      <p:sp>
        <p:nvSpPr>
          <p:cNvPr id="13" name="Freeform: Shape 1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Picture 3" descr="typical CNN architectur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91" y="2041864"/>
            <a:ext cx="5164585" cy="1589103"/>
          </a:xfrm>
          <a:prstGeom prst="rect">
            <a:avLst/>
          </a:prstGeom>
        </p:spPr>
      </p:pic>
      <p:sp>
        <p:nvSpPr>
          <p:cNvPr id="6" name="TextBox 5">
            <a:extLst>
              <a:ext uri="{FF2B5EF4-FFF2-40B4-BE49-F238E27FC236}">
                <a16:creationId xmlns:a16="http://schemas.microsoft.com/office/drawing/2014/main" id="{84270872-AEF2-41DE-BF19-1A1D9D1F6B24}"/>
              </a:ext>
            </a:extLst>
          </p:cNvPr>
          <p:cNvSpPr txBox="1"/>
          <p:nvPr/>
        </p:nvSpPr>
        <p:spPr>
          <a:xfrm>
            <a:off x="9490229" y="6196614"/>
            <a:ext cx="2601156" cy="523220"/>
          </a:xfrm>
          <a:prstGeom prst="rect">
            <a:avLst/>
          </a:prstGeom>
          <a:noFill/>
        </p:spPr>
        <p:txBody>
          <a:bodyPr wrap="square" rtlCol="0">
            <a:spAutoFit/>
          </a:bodyPr>
          <a:lstStyle/>
          <a:p>
            <a:r>
              <a:rPr lang="en-US" sz="1400" dirty="0">
                <a:solidFill>
                  <a:schemeClr val="bg1">
                    <a:alpha val="80000"/>
                  </a:schemeClr>
                </a:solidFill>
              </a:rPr>
              <a:t>Presented By-:  Sanskar Agarwal </a:t>
            </a:r>
          </a:p>
          <a:p>
            <a:r>
              <a:rPr lang="en-US" sz="1400" dirty="0">
                <a:solidFill>
                  <a:schemeClr val="bg1">
                    <a:alpha val="80000"/>
                  </a:schemeClr>
                </a:solidFill>
              </a:rPr>
              <a:t>            BTECH/10231/18</a:t>
            </a:r>
          </a:p>
        </p:txBody>
      </p:sp>
    </p:spTree>
    <p:extLst>
      <p:ext uri="{BB962C8B-B14F-4D97-AF65-F5344CB8AC3E}">
        <p14:creationId xmlns:p14="http://schemas.microsoft.com/office/powerpoint/2010/main" val="2381517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a:xfrm>
            <a:off x="678402" y="178020"/>
            <a:ext cx="10515600" cy="1325563"/>
          </a:xfrm>
        </p:spPr>
        <p:txBody>
          <a:bodyPr/>
          <a:lstStyle/>
          <a:p>
            <a:r>
              <a:rPr lang="en-US" dirty="0">
                <a:solidFill>
                  <a:schemeClr val="accent1">
                    <a:lumMod val="75000"/>
                  </a:schemeClr>
                </a:solidFill>
                <a:latin typeface="Agency FB" panose="020B0503020202020204" pitchFamily="34" charset="0"/>
                <a:ea typeface="Segoe UI Light" panose="020B0702040204020203" pitchFamily="34" charset="0"/>
                <a:cs typeface="Segoe UI" panose="020B0502040204020203" pitchFamily="34" charset="0"/>
              </a:rPr>
              <a:t>Working</a:t>
            </a:r>
          </a:p>
        </p:txBody>
      </p:sp>
      <p:sp>
        <p:nvSpPr>
          <p:cNvPr id="3" name="Content Placeholder 2">
            <a:extLst>
              <a:ext uri="{FF2B5EF4-FFF2-40B4-BE49-F238E27FC236}">
                <a16:creationId xmlns:a16="http://schemas.microsoft.com/office/drawing/2014/main" id="{60106C6B-49E2-4E93-AEC3-AA4886AC999D}"/>
              </a:ext>
            </a:extLst>
          </p:cNvPr>
          <p:cNvSpPr>
            <a:spLocks noGrp="1"/>
          </p:cNvSpPr>
          <p:nvPr>
            <p:ph idx="1"/>
          </p:nvPr>
        </p:nvSpPr>
        <p:spPr>
          <a:xfrm>
            <a:off x="678402" y="1625935"/>
            <a:ext cx="4978408" cy="4899151"/>
          </a:xfrm>
        </p:spPr>
        <p:txBody>
          <a:bodyPr>
            <a:noAutofit/>
          </a:bodyPr>
          <a:lstStyle/>
          <a:p>
            <a:r>
              <a:rPr lang="en-US" sz="2000" dirty="0">
                <a:latin typeface="+mj-lt"/>
              </a:rPr>
              <a:t>When a computer or system takes an image, it just sees an array of pixel values. Suppose 480*480*3 where 480*480 is size, 3 refers to RGB values. Each of these numbers is assigned with a value of 0 to 255 as pixel intensities at that point. The key point is that based on taking the image as an input, computer system predicts and makes an assumption as output for describing the probability of the image being a said or certain class (say 0.90 for class 1, 0.96 for class 2, 0.4 for class 3).</a:t>
            </a:r>
          </a:p>
          <a:p>
            <a:r>
              <a:rPr lang="en-US" sz="2000" dirty="0">
                <a:latin typeface="+mj-lt"/>
              </a:rPr>
              <a:t>The model trains on 60000 test images, each containing a handwritten digit and sets the weights in Neural Network and then updates them after testing them on 10000 test images.</a:t>
            </a:r>
          </a:p>
          <a:p>
            <a:endParaRPr lang="en-US" sz="2000" dirty="0">
              <a:latin typeface="+mj-lt"/>
              <a:ea typeface="Segoe UI Semilight" panose="020B07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19DBB2F7-2628-4F91-BD50-C073DCC39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0898" y="1704513"/>
            <a:ext cx="6324977" cy="3666477"/>
          </a:xfrm>
          <a:prstGeom prst="rect">
            <a:avLst/>
          </a:prstGeom>
        </p:spPr>
      </p:pic>
      <p:cxnSp>
        <p:nvCxnSpPr>
          <p:cNvPr id="6" name="Straight Connector 5">
            <a:extLst>
              <a:ext uri="{FF2B5EF4-FFF2-40B4-BE49-F238E27FC236}">
                <a16:creationId xmlns:a16="http://schemas.microsoft.com/office/drawing/2014/main" id="{F7A48E07-FBAD-4C05-BBE8-988F5F6BF721}"/>
              </a:ext>
            </a:extLst>
          </p:cNvPr>
          <p:cNvCxnSpPr/>
          <p:nvPr/>
        </p:nvCxnSpPr>
        <p:spPr>
          <a:xfrm>
            <a:off x="678402" y="1198485"/>
            <a:ext cx="1107563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9886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7200" b="1" kern="1200" dirty="0">
                <a:solidFill>
                  <a:srgbClr val="FFFFFF"/>
                </a:solidFill>
                <a:latin typeface="Agency FB" panose="020B0503020202020204" pitchFamily="34" charset="0"/>
              </a:rPr>
              <a:t>Algorithm</a:t>
            </a:r>
          </a:p>
        </p:txBody>
      </p:sp>
    </p:spTree>
    <p:extLst>
      <p:ext uri="{BB962C8B-B14F-4D97-AF65-F5344CB8AC3E}">
        <p14:creationId xmlns:p14="http://schemas.microsoft.com/office/powerpoint/2010/main" val="11970346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a:xfrm>
            <a:off x="678402" y="178020"/>
            <a:ext cx="10515600" cy="1325563"/>
          </a:xfrm>
        </p:spPr>
        <p:txBody>
          <a:bodyPr/>
          <a:lstStyle/>
          <a:p>
            <a:r>
              <a:rPr lang="en-US" dirty="0">
                <a:solidFill>
                  <a:schemeClr val="accent1">
                    <a:lumMod val="75000"/>
                  </a:schemeClr>
                </a:solidFill>
                <a:latin typeface="Agency FB" panose="020B0503020202020204" pitchFamily="34" charset="0"/>
                <a:ea typeface="Segoe UI Light" panose="020B0702040204020203" pitchFamily="34" charset="0"/>
                <a:cs typeface="Segoe UI" panose="020B0502040204020203" pitchFamily="34" charset="0"/>
              </a:rPr>
              <a:t>Algorithm</a:t>
            </a:r>
          </a:p>
        </p:txBody>
      </p:sp>
      <p:sp>
        <p:nvSpPr>
          <p:cNvPr id="3" name="Content Placeholder 2">
            <a:extLst>
              <a:ext uri="{FF2B5EF4-FFF2-40B4-BE49-F238E27FC236}">
                <a16:creationId xmlns:a16="http://schemas.microsoft.com/office/drawing/2014/main" id="{60106C6B-49E2-4E93-AEC3-AA4886AC999D}"/>
              </a:ext>
            </a:extLst>
          </p:cNvPr>
          <p:cNvSpPr>
            <a:spLocks noGrp="1"/>
          </p:cNvSpPr>
          <p:nvPr>
            <p:ph idx="1"/>
          </p:nvPr>
        </p:nvSpPr>
        <p:spPr>
          <a:xfrm>
            <a:off x="557559" y="1503583"/>
            <a:ext cx="4978408" cy="5232065"/>
          </a:xfrm>
        </p:spPr>
        <p:txBody>
          <a:bodyPr>
            <a:noAutofit/>
          </a:bodyPr>
          <a:lstStyle/>
          <a:p>
            <a:r>
              <a:rPr lang="en-US" sz="2000" b="1" dirty="0">
                <a:ea typeface="Segoe UI Semilight" panose="020B0702040204020203" pitchFamily="34" charset="0"/>
                <a:cs typeface="Segoe UI" panose="020B0502040204020203" pitchFamily="34" charset="0"/>
              </a:rPr>
              <a:t>Preprocessing The Image: </a:t>
            </a:r>
            <a:r>
              <a:rPr lang="en-US" sz="2000" dirty="0">
                <a:latin typeface="+mj-lt"/>
                <a:ea typeface="Segoe UI Semilight" panose="020B0702040204020203" pitchFamily="34" charset="0"/>
                <a:cs typeface="Segoe UI" panose="020B0502040204020203" pitchFamily="34" charset="0"/>
              </a:rPr>
              <a:t>The training images are first processed to prepare them to input them in the CNN. This includes changing their size to 28*28 and gray scaling them so that there are less input parameter.</a:t>
            </a:r>
          </a:p>
          <a:p>
            <a:r>
              <a:rPr lang="en-US" sz="2000" b="1" dirty="0">
                <a:ea typeface="Segoe UI Semilight" panose="020B0702040204020203" pitchFamily="34" charset="0"/>
                <a:cs typeface="Segoe UI" panose="020B0502040204020203" pitchFamily="34" charset="0"/>
              </a:rPr>
              <a:t>Data Augmentation: </a:t>
            </a:r>
            <a:r>
              <a:rPr lang="en-US" sz="2000" dirty="0">
                <a:latin typeface="+mj-lt"/>
                <a:ea typeface="Segoe UI Semilight" panose="020B0702040204020203" pitchFamily="34" charset="0"/>
                <a:cs typeface="Segoe UI" panose="020B0502040204020203" pitchFamily="34" charset="0"/>
              </a:rPr>
              <a:t>The image pixels are then rescaled between 0 and 1 and then duplicate copies of image is created by tilting the image, flipping it and also increasing and decreasing it’s size.</a:t>
            </a:r>
          </a:p>
          <a:p>
            <a:r>
              <a:rPr lang="en-US" sz="2000" b="1" dirty="0">
                <a:ea typeface="Segoe UI Semilight" panose="020B0702040204020203" pitchFamily="34" charset="0"/>
                <a:cs typeface="Segoe UI" panose="020B0502040204020203" pitchFamily="34" charset="0"/>
              </a:rPr>
              <a:t>Passing images to the CNN: </a:t>
            </a:r>
            <a:r>
              <a:rPr lang="en-US" sz="2000" dirty="0">
                <a:latin typeface="+mj-lt"/>
                <a:ea typeface="Segoe UI Semilight" panose="020B0702040204020203" pitchFamily="34" charset="0"/>
                <a:cs typeface="Segoe UI" panose="020B0502040204020203" pitchFamily="34" charset="0"/>
              </a:rPr>
              <a:t>The image then passes through different feature detectors of input size which converts the image into convolutional layers. These matrices are further reduced in size by Pooling them.</a:t>
            </a:r>
          </a:p>
        </p:txBody>
      </p:sp>
      <p:sp>
        <p:nvSpPr>
          <p:cNvPr id="6" name="TextBox 5">
            <a:extLst>
              <a:ext uri="{FF2B5EF4-FFF2-40B4-BE49-F238E27FC236}">
                <a16:creationId xmlns:a16="http://schemas.microsoft.com/office/drawing/2014/main" id="{3F486108-D0CB-407A-B1AE-DFAB2E722CD2}"/>
              </a:ext>
            </a:extLst>
          </p:cNvPr>
          <p:cNvSpPr txBox="1"/>
          <p:nvPr/>
        </p:nvSpPr>
        <p:spPr>
          <a:xfrm>
            <a:off x="6096000" y="1433883"/>
            <a:ext cx="5779363" cy="3477875"/>
          </a:xfrm>
          <a:prstGeom prst="rect">
            <a:avLst/>
          </a:prstGeom>
          <a:noFill/>
        </p:spPr>
        <p:txBody>
          <a:bodyPr wrap="square" rtlCol="0">
            <a:spAutoFit/>
          </a:bodyPr>
          <a:lstStyle/>
          <a:p>
            <a:pPr marL="285750" indent="-285750">
              <a:buFont typeface="Arial" panose="020B0604020202020204" pitchFamily="34" charset="0"/>
              <a:buChar char="•"/>
            </a:pPr>
            <a:r>
              <a:rPr lang="en-US" sz="2000" b="1" dirty="0">
                <a:ea typeface="Segoe UI Semilight" panose="020B0702040204020203" pitchFamily="34" charset="0"/>
                <a:cs typeface="Segoe UI" panose="020B0502040204020203" pitchFamily="34" charset="0"/>
              </a:rPr>
              <a:t>Hidden Layers: </a:t>
            </a:r>
            <a:r>
              <a:rPr lang="en-US" sz="2000" dirty="0">
                <a:latin typeface="+mj-lt"/>
                <a:ea typeface="Segoe UI Semilight" panose="020B0702040204020203" pitchFamily="34" charset="0"/>
                <a:cs typeface="Segoe UI" panose="020B0502040204020203" pitchFamily="34" charset="0"/>
              </a:rPr>
              <a:t>The pooled matrices are then flattened into a single array and passes through the Neural Network where the model is trained and weights are assigned.</a:t>
            </a:r>
          </a:p>
          <a:p>
            <a:endParaRPr lang="en-US" sz="2000" dirty="0">
              <a:ea typeface="Segoe UI Semilight" panose="020B0702040204020203" pitchFamily="34" charset="0"/>
              <a:cs typeface="Segoe UI" panose="020B0502040204020203" pitchFamily="34" charset="0"/>
            </a:endParaRPr>
          </a:p>
          <a:p>
            <a:pPr marL="285750" indent="-285750">
              <a:buFont typeface="Arial" panose="020B0604020202020204" pitchFamily="34" charset="0"/>
              <a:buChar char="•"/>
            </a:pPr>
            <a:r>
              <a:rPr lang="en-US" sz="2000" b="1" dirty="0">
                <a:ea typeface="Segoe UI Semilight" panose="020B0702040204020203" pitchFamily="34" charset="0"/>
                <a:cs typeface="Segoe UI" panose="020B0502040204020203" pitchFamily="34" charset="0"/>
              </a:rPr>
              <a:t>Output: </a:t>
            </a:r>
            <a:r>
              <a:rPr lang="en-US" sz="2000" dirty="0">
                <a:latin typeface="+mj-lt"/>
                <a:ea typeface="Segoe UI Semilight" panose="020B0702040204020203" pitchFamily="34" charset="0"/>
                <a:cs typeface="Segoe UI" panose="020B0502040204020203" pitchFamily="34" charset="0"/>
              </a:rPr>
              <a:t>Finally the fully connected layers send probability that a certain image belongs to  a certain class and on this basis the output layer gives us the predicted digit.</a:t>
            </a:r>
            <a:endParaRPr lang="en-US" sz="2000" b="1" dirty="0">
              <a:latin typeface="+mj-lt"/>
              <a:ea typeface="Segoe UI Semilight" panose="020B0702040204020203" pitchFamily="34" charset="0"/>
              <a:cs typeface="Segoe UI" panose="020B0502040204020203" pitchFamily="34" charset="0"/>
            </a:endParaRPr>
          </a:p>
          <a:p>
            <a:pPr marL="285750" indent="-285750">
              <a:buFont typeface="Arial" panose="020B0604020202020204" pitchFamily="34" charset="0"/>
              <a:buChar char="•"/>
            </a:pPr>
            <a:endParaRPr lang="en-US" sz="2000" dirty="0">
              <a:ea typeface="Segoe UI Semilight" panose="020B0702040204020203" pitchFamily="34" charset="0"/>
              <a:cs typeface="Segoe UI" panose="020B0502040204020203" pitchFamily="34" charset="0"/>
            </a:endParaRPr>
          </a:p>
          <a:p>
            <a:pPr marL="285750" indent="-285750">
              <a:buFont typeface="Arial" panose="020B0604020202020204" pitchFamily="34" charset="0"/>
              <a:buChar char="•"/>
            </a:pPr>
            <a:endParaRPr lang="en-IN" sz="2000" dirty="0"/>
          </a:p>
        </p:txBody>
      </p:sp>
      <p:cxnSp>
        <p:nvCxnSpPr>
          <p:cNvPr id="12" name="Straight Connector 11">
            <a:extLst>
              <a:ext uri="{FF2B5EF4-FFF2-40B4-BE49-F238E27FC236}">
                <a16:creationId xmlns:a16="http://schemas.microsoft.com/office/drawing/2014/main" id="{F02C2182-7198-4D41-8F1E-6C41E2DD134D}"/>
              </a:ext>
            </a:extLst>
          </p:cNvPr>
          <p:cNvCxnSpPr/>
          <p:nvPr/>
        </p:nvCxnSpPr>
        <p:spPr>
          <a:xfrm>
            <a:off x="678402" y="1198485"/>
            <a:ext cx="11075633" cy="0"/>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descr="A picture containing text, map&#10;&#10;Description automatically generated">
            <a:extLst>
              <a:ext uri="{FF2B5EF4-FFF2-40B4-BE49-F238E27FC236}">
                <a16:creationId xmlns:a16="http://schemas.microsoft.com/office/drawing/2014/main" id="{3E563BAB-1976-4EE1-8BD2-14F594872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399" y="4260921"/>
            <a:ext cx="6654069" cy="2521619"/>
          </a:xfrm>
          <a:prstGeom prst="rect">
            <a:avLst/>
          </a:prstGeom>
        </p:spPr>
      </p:pic>
    </p:spTree>
    <p:extLst>
      <p:ext uri="{BB962C8B-B14F-4D97-AF65-F5344CB8AC3E}">
        <p14:creationId xmlns:p14="http://schemas.microsoft.com/office/powerpoint/2010/main" val="44708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sz="7200" dirty="0">
                <a:solidFill>
                  <a:srgbClr val="FFFFFF"/>
                </a:solidFill>
                <a:latin typeface="Agency FB" panose="020B0503020202020204" pitchFamily="34" charset="0"/>
              </a:rPr>
              <a:t>My Experience</a:t>
            </a:r>
          </a:p>
        </p:txBody>
      </p:sp>
      <p:sp>
        <p:nvSpPr>
          <p:cNvPr id="3" name="Content Placeholder 2"/>
          <p:cNvSpPr>
            <a:spLocks noGrp="1"/>
          </p:cNvSpPr>
          <p:nvPr>
            <p:ph idx="1"/>
          </p:nvPr>
        </p:nvSpPr>
        <p:spPr>
          <a:xfrm>
            <a:off x="6090574" y="195309"/>
            <a:ext cx="5306084" cy="6933460"/>
          </a:xfrm>
        </p:spPr>
        <p:txBody>
          <a:bodyPr anchor="ctr">
            <a:normAutofit/>
          </a:bodyPr>
          <a:lstStyle/>
          <a:p>
            <a:r>
              <a:rPr lang="en-US" sz="2400" dirty="0">
                <a:solidFill>
                  <a:srgbClr val="000000"/>
                </a:solidFill>
                <a:latin typeface="+mj-lt"/>
              </a:rPr>
              <a:t>This project was my introduction to the great potential Neural Networks have, &amp; it helped me put my theoretical knowledge in action to make a real world program.</a:t>
            </a:r>
          </a:p>
          <a:p>
            <a:r>
              <a:rPr lang="en-US" sz="2400" dirty="0">
                <a:solidFill>
                  <a:srgbClr val="000000"/>
                </a:solidFill>
                <a:latin typeface="+mj-lt"/>
              </a:rPr>
              <a:t>There were a few problems that I faced during it’s making. Firstly, it took me some time to actually understand CNNs and how feature matrix works. Then while coding too I had difficulties in setting up various parameters of the CNN due to which I had to take some help from the internet.</a:t>
            </a:r>
          </a:p>
          <a:p>
            <a:r>
              <a:rPr lang="en-US" sz="2400" dirty="0">
                <a:solidFill>
                  <a:srgbClr val="000000"/>
                </a:solidFill>
                <a:latin typeface="+mj-lt"/>
              </a:rPr>
              <a:t>This program has given me a lot of motivation to continue learning and to make even cooler projects in the future.</a:t>
            </a:r>
          </a:p>
          <a:p>
            <a:endParaRPr lang="en-US" sz="2400" dirty="0">
              <a:solidFill>
                <a:srgbClr val="000000"/>
              </a:solidFill>
              <a:latin typeface="+mj-lt"/>
            </a:endParaRPr>
          </a:p>
        </p:txBody>
      </p:sp>
    </p:spTree>
    <p:extLst>
      <p:ext uri="{BB962C8B-B14F-4D97-AF65-F5344CB8AC3E}">
        <p14:creationId xmlns:p14="http://schemas.microsoft.com/office/powerpoint/2010/main" val="228502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2831977" y="1873189"/>
            <a:ext cx="6315298" cy="2210408"/>
          </a:xfrm>
        </p:spPr>
        <p:txBody>
          <a:bodyPr vert="horz" lIns="91440" tIns="45720" rIns="91440" bIns="45720" rtlCol="0" anchor="b">
            <a:normAutofit/>
          </a:bodyPr>
          <a:lstStyle/>
          <a:p>
            <a:pPr algn="ctr"/>
            <a:r>
              <a:rPr lang="en-US" sz="7200" b="1" dirty="0">
                <a:solidFill>
                  <a:srgbClr val="FFFFFF"/>
                </a:solidFill>
                <a:latin typeface="Agency FB" panose="020B0503020202020204" pitchFamily="34" charset="0"/>
              </a:rPr>
              <a:t>That’s It</a:t>
            </a:r>
            <a:endParaRPr lang="en-US" sz="7200" b="1" kern="1200" dirty="0">
              <a:solidFill>
                <a:srgbClr val="FFFFFF"/>
              </a:solidFill>
              <a:latin typeface="Agency FB" panose="020B0503020202020204" pitchFamily="34" charset="0"/>
            </a:endParaRPr>
          </a:p>
        </p:txBody>
      </p:sp>
      <p:sp>
        <p:nvSpPr>
          <p:cNvPr id="3" name="TextBox 2">
            <a:extLst>
              <a:ext uri="{FF2B5EF4-FFF2-40B4-BE49-F238E27FC236}">
                <a16:creationId xmlns:a16="http://schemas.microsoft.com/office/drawing/2014/main" id="{184FBDB3-84E8-45DF-895B-2E95A74BC9A8}"/>
              </a:ext>
            </a:extLst>
          </p:cNvPr>
          <p:cNvSpPr txBox="1"/>
          <p:nvPr/>
        </p:nvSpPr>
        <p:spPr>
          <a:xfrm>
            <a:off x="2935707" y="4074588"/>
            <a:ext cx="6107837" cy="461665"/>
          </a:xfrm>
          <a:prstGeom prst="rect">
            <a:avLst/>
          </a:prstGeom>
          <a:noFill/>
        </p:spPr>
        <p:txBody>
          <a:bodyPr wrap="square" rtlCol="0">
            <a:spAutoFit/>
          </a:bodyPr>
          <a:lstStyle/>
          <a:p>
            <a:pPr algn="ctr"/>
            <a:r>
              <a:rPr lang="en-US" sz="2400" b="1" dirty="0">
                <a:solidFill>
                  <a:schemeClr val="bg1"/>
                </a:solidFill>
              </a:rPr>
              <a:t>Thank You!</a:t>
            </a:r>
            <a:endParaRPr lang="en-IN" sz="2400" b="1" dirty="0">
              <a:solidFill>
                <a:schemeClr val="bg1"/>
              </a:solidFill>
            </a:endParaRPr>
          </a:p>
        </p:txBody>
      </p:sp>
    </p:spTree>
    <p:extLst>
      <p:ext uri="{BB962C8B-B14F-4D97-AF65-F5344CB8AC3E}">
        <p14:creationId xmlns:p14="http://schemas.microsoft.com/office/powerpoint/2010/main" val="338521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sz="4800" b="1" dirty="0">
                <a:solidFill>
                  <a:srgbClr val="FFFFFF"/>
                </a:solidFill>
                <a:latin typeface="Agency FB" panose="020B0503020202020204" pitchFamily="34" charset="0"/>
              </a:rPr>
              <a:t>Contents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Objective</a:t>
            </a:r>
          </a:p>
          <a:p>
            <a:r>
              <a:rPr lang="en-US" sz="2400" dirty="0">
                <a:solidFill>
                  <a:srgbClr val="000000"/>
                </a:solidFill>
              </a:rPr>
              <a:t>Application</a:t>
            </a:r>
          </a:p>
          <a:p>
            <a:r>
              <a:rPr lang="en-US" sz="2400" dirty="0">
                <a:solidFill>
                  <a:srgbClr val="000000"/>
                </a:solidFill>
              </a:rPr>
              <a:t>Introduction to CNN</a:t>
            </a:r>
          </a:p>
          <a:p>
            <a:r>
              <a:rPr lang="en-US" sz="2400" dirty="0">
                <a:solidFill>
                  <a:srgbClr val="000000"/>
                </a:solidFill>
              </a:rPr>
              <a:t>Working</a:t>
            </a:r>
          </a:p>
          <a:p>
            <a:r>
              <a:rPr lang="en-US" sz="2400" dirty="0">
                <a:solidFill>
                  <a:srgbClr val="000000"/>
                </a:solidFill>
              </a:rPr>
              <a:t>Algorithm</a:t>
            </a:r>
          </a:p>
          <a:p>
            <a:r>
              <a:rPr lang="en-US" sz="2400" dirty="0">
                <a:solidFill>
                  <a:srgbClr val="000000"/>
                </a:solidFill>
              </a:rPr>
              <a:t>My Experience</a:t>
            </a:r>
          </a:p>
        </p:txBody>
      </p:sp>
    </p:spTree>
    <p:extLst>
      <p:ext uri="{BB962C8B-B14F-4D97-AF65-F5344CB8AC3E}">
        <p14:creationId xmlns:p14="http://schemas.microsoft.com/office/powerpoint/2010/main" val="1243999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7200" b="1" kern="1200" dirty="0">
                <a:solidFill>
                  <a:srgbClr val="FFFFFF"/>
                </a:solidFill>
                <a:latin typeface="Agency FB" panose="020B0503020202020204" pitchFamily="34" charset="0"/>
              </a:rPr>
              <a:t>Objective</a:t>
            </a:r>
          </a:p>
        </p:txBody>
      </p:sp>
    </p:spTree>
    <p:extLst>
      <p:ext uri="{BB962C8B-B14F-4D97-AF65-F5344CB8AC3E}">
        <p14:creationId xmlns:p14="http://schemas.microsoft.com/office/powerpoint/2010/main" val="3560234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a:xfrm>
            <a:off x="834260" y="160264"/>
            <a:ext cx="10515600" cy="1325563"/>
          </a:xfrm>
        </p:spPr>
        <p:txBody>
          <a:bodyPr/>
          <a:lstStyle/>
          <a:p>
            <a:r>
              <a:rPr lang="en-US" dirty="0">
                <a:solidFill>
                  <a:schemeClr val="accent1">
                    <a:lumMod val="75000"/>
                  </a:schemeClr>
                </a:solidFill>
                <a:latin typeface="Agency FB" panose="020B0503020202020204" pitchFamily="34" charset="0"/>
                <a:ea typeface="Segoe UI Light" panose="020B0702040204020203" pitchFamily="34" charset="0"/>
                <a:cs typeface="Segoe UI" panose="020B0502040204020203" pitchFamily="34" charset="0"/>
              </a:rPr>
              <a:t>Objective</a:t>
            </a:r>
          </a:p>
        </p:txBody>
      </p:sp>
      <p:sp>
        <p:nvSpPr>
          <p:cNvPr id="3" name="Content Placeholder 2">
            <a:extLst>
              <a:ext uri="{FF2B5EF4-FFF2-40B4-BE49-F238E27FC236}">
                <a16:creationId xmlns:a16="http://schemas.microsoft.com/office/drawing/2014/main" id="{60106C6B-49E2-4E93-AEC3-AA4886AC999D}"/>
              </a:ext>
            </a:extLst>
          </p:cNvPr>
          <p:cNvSpPr>
            <a:spLocks noGrp="1"/>
          </p:cNvSpPr>
          <p:nvPr>
            <p:ph idx="1"/>
          </p:nvPr>
        </p:nvSpPr>
        <p:spPr>
          <a:xfrm>
            <a:off x="838200" y="1625936"/>
            <a:ext cx="4978408" cy="4351338"/>
          </a:xfrm>
        </p:spPr>
        <p:txBody>
          <a:bodyPr>
            <a:normAutofit/>
          </a:bodyPr>
          <a:lstStyle/>
          <a:p>
            <a:r>
              <a:rPr lang="en-US" dirty="0">
                <a:latin typeface="+mj-lt"/>
                <a:ea typeface="Segoe UI Semilight" panose="020B0702040204020203" pitchFamily="34" charset="0"/>
                <a:cs typeface="Segoe UI" panose="020B0502040204020203" pitchFamily="34" charset="0"/>
              </a:rPr>
              <a:t>The main objective of this program is to recognize handwritten digits given to it as input and then display it.</a:t>
            </a:r>
          </a:p>
          <a:p>
            <a:r>
              <a:rPr lang="en-US" dirty="0">
                <a:latin typeface="+mj-lt"/>
                <a:ea typeface="Segoe UI Semilight" panose="020B0702040204020203" pitchFamily="34" charset="0"/>
                <a:cs typeface="Segoe UI" panose="020B0502040204020203" pitchFamily="34" charset="0"/>
              </a:rPr>
              <a:t>Different users have different handwriting and so the main objective is to make the program learn to read these different handwritings.</a:t>
            </a:r>
          </a:p>
        </p:txBody>
      </p:sp>
      <p:pic>
        <p:nvPicPr>
          <p:cNvPr id="19" name="Picture 18" descr="A screenshot of a cell phone&#10;&#10;Description automatically generated">
            <a:extLst>
              <a:ext uri="{FF2B5EF4-FFF2-40B4-BE49-F238E27FC236}">
                <a16:creationId xmlns:a16="http://schemas.microsoft.com/office/drawing/2014/main" id="{5211090E-795B-473A-9DB1-35296F3434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6428" y="1974482"/>
            <a:ext cx="4792715" cy="2440979"/>
          </a:xfrm>
          <a:prstGeom prst="rect">
            <a:avLst/>
          </a:prstGeom>
        </p:spPr>
      </p:pic>
      <p:cxnSp>
        <p:nvCxnSpPr>
          <p:cNvPr id="5" name="Straight Connector 4">
            <a:extLst>
              <a:ext uri="{FF2B5EF4-FFF2-40B4-BE49-F238E27FC236}">
                <a16:creationId xmlns:a16="http://schemas.microsoft.com/office/drawing/2014/main" id="{0B9D714B-0264-4609-AB95-CE275B72BB86}"/>
              </a:ext>
            </a:extLst>
          </p:cNvPr>
          <p:cNvCxnSpPr/>
          <p:nvPr/>
        </p:nvCxnSpPr>
        <p:spPr>
          <a:xfrm>
            <a:off x="678402" y="1198485"/>
            <a:ext cx="1107563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2306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7200" b="1" kern="1200" dirty="0">
                <a:solidFill>
                  <a:srgbClr val="FFFFFF"/>
                </a:solidFill>
                <a:latin typeface="Agency FB" panose="020B0503020202020204" pitchFamily="34" charset="0"/>
              </a:rPr>
              <a:t>Applications</a:t>
            </a:r>
          </a:p>
        </p:txBody>
      </p:sp>
    </p:spTree>
    <p:extLst>
      <p:ext uri="{BB962C8B-B14F-4D97-AF65-F5344CB8AC3E}">
        <p14:creationId xmlns:p14="http://schemas.microsoft.com/office/powerpoint/2010/main" val="28809236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a:xfrm>
            <a:off x="834260" y="160264"/>
            <a:ext cx="10515600" cy="1325563"/>
          </a:xfrm>
        </p:spPr>
        <p:txBody>
          <a:bodyPr/>
          <a:lstStyle/>
          <a:p>
            <a:r>
              <a:rPr lang="en-US" dirty="0">
                <a:solidFill>
                  <a:schemeClr val="accent1">
                    <a:lumMod val="75000"/>
                  </a:schemeClr>
                </a:solidFill>
                <a:latin typeface="Agency FB" panose="020B0503020202020204" pitchFamily="34" charset="0"/>
                <a:ea typeface="Segoe UI Light" panose="020B0702040204020203" pitchFamily="34" charset="0"/>
                <a:cs typeface="Segoe UI" panose="020B0502040204020203" pitchFamily="34" charset="0"/>
              </a:rPr>
              <a:t>Applications</a:t>
            </a:r>
          </a:p>
        </p:txBody>
      </p:sp>
      <p:sp>
        <p:nvSpPr>
          <p:cNvPr id="3" name="Content Placeholder 2">
            <a:extLst>
              <a:ext uri="{FF2B5EF4-FFF2-40B4-BE49-F238E27FC236}">
                <a16:creationId xmlns:a16="http://schemas.microsoft.com/office/drawing/2014/main" id="{60106C6B-49E2-4E93-AEC3-AA4886AC999D}"/>
              </a:ext>
            </a:extLst>
          </p:cNvPr>
          <p:cNvSpPr>
            <a:spLocks noGrp="1"/>
          </p:cNvSpPr>
          <p:nvPr>
            <p:ph idx="1"/>
          </p:nvPr>
        </p:nvSpPr>
        <p:spPr>
          <a:xfrm>
            <a:off x="838200" y="1625936"/>
            <a:ext cx="4978408" cy="4351338"/>
          </a:xfrm>
        </p:spPr>
        <p:txBody>
          <a:bodyPr>
            <a:normAutofit fontScale="85000" lnSpcReduction="10000"/>
          </a:bodyPr>
          <a:lstStyle/>
          <a:p>
            <a:r>
              <a:rPr lang="en-US" dirty="0">
                <a:latin typeface="+mj-lt"/>
                <a:ea typeface="Segoe UI Semilight" panose="020B0702040204020203" pitchFamily="34" charset="0"/>
                <a:cs typeface="Segoe UI" panose="020B0502040204020203" pitchFamily="34" charset="0"/>
              </a:rPr>
              <a:t>The program comes in very handy when </a:t>
            </a:r>
            <a:r>
              <a:rPr lang="en-US" dirty="0">
                <a:latin typeface="+mj-lt"/>
              </a:rPr>
              <a:t>recognizing the digits from different sources like emails, bank cheque, papers, images, etc. And also in different real-world scenarios for online handwriting recognition on computer tablets or system, recognize number plates of vehicles, processing bank cheque amounts, numeric entries in forms filled up by hand and so on.</a:t>
            </a:r>
          </a:p>
          <a:p>
            <a:r>
              <a:rPr lang="en-US" dirty="0">
                <a:latin typeface="+mj-lt"/>
                <a:ea typeface="Segoe UI Semilight" panose="020B0702040204020203" pitchFamily="34" charset="0"/>
                <a:cs typeface="Segoe UI" panose="020B0502040204020203" pitchFamily="34" charset="0"/>
              </a:rPr>
              <a:t>It can also be trained to recognize digits written in different languages thus helping tourists while travelling.</a:t>
            </a:r>
          </a:p>
        </p:txBody>
      </p:sp>
      <p:pic>
        <p:nvPicPr>
          <p:cNvPr id="5" name="Picture 4" descr="A picture containing indoor, laptop, computer&#10;&#10;Description automatically generated">
            <a:extLst>
              <a:ext uri="{FF2B5EF4-FFF2-40B4-BE49-F238E27FC236}">
                <a16:creationId xmlns:a16="http://schemas.microsoft.com/office/drawing/2014/main" id="{02CF0AE1-D861-44FF-9853-8A530323EE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7857" y="2263806"/>
            <a:ext cx="4643080" cy="2651141"/>
          </a:xfrm>
          <a:prstGeom prst="rect">
            <a:avLst/>
          </a:prstGeom>
        </p:spPr>
      </p:pic>
      <p:cxnSp>
        <p:nvCxnSpPr>
          <p:cNvPr id="6" name="Straight Connector 5">
            <a:extLst>
              <a:ext uri="{FF2B5EF4-FFF2-40B4-BE49-F238E27FC236}">
                <a16:creationId xmlns:a16="http://schemas.microsoft.com/office/drawing/2014/main" id="{E8C6DB7D-949A-4C7C-882C-D01E341CA530}"/>
              </a:ext>
            </a:extLst>
          </p:cNvPr>
          <p:cNvCxnSpPr/>
          <p:nvPr/>
        </p:nvCxnSpPr>
        <p:spPr>
          <a:xfrm>
            <a:off x="678402" y="1198485"/>
            <a:ext cx="11075633"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A3A2CE7-6A2D-45AD-A033-C7767A2EAFDB}"/>
              </a:ext>
            </a:extLst>
          </p:cNvPr>
          <p:cNvSpPr txBox="1"/>
          <p:nvPr/>
        </p:nvSpPr>
        <p:spPr>
          <a:xfrm>
            <a:off x="7217546" y="4980372"/>
            <a:ext cx="3932807" cy="307777"/>
          </a:xfrm>
          <a:prstGeom prst="rect">
            <a:avLst/>
          </a:prstGeom>
          <a:noFill/>
        </p:spPr>
        <p:txBody>
          <a:bodyPr wrap="square" rtlCol="0">
            <a:spAutoFit/>
          </a:bodyPr>
          <a:lstStyle/>
          <a:p>
            <a:pPr algn="ctr"/>
            <a:r>
              <a:rPr lang="en-US" sz="1400" dirty="0">
                <a:latin typeface="+mj-lt"/>
              </a:rPr>
              <a:t>Reading Number Plates using CCTV </a:t>
            </a:r>
            <a:endParaRPr lang="en-IN" sz="1400" dirty="0">
              <a:latin typeface="+mj-lt"/>
            </a:endParaRPr>
          </a:p>
        </p:txBody>
      </p:sp>
    </p:spTree>
    <p:extLst>
      <p:ext uri="{BB962C8B-B14F-4D97-AF65-F5344CB8AC3E}">
        <p14:creationId xmlns:p14="http://schemas.microsoft.com/office/powerpoint/2010/main" val="4142810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3045368" y="2043663"/>
            <a:ext cx="6105194" cy="2031055"/>
          </a:xfrm>
        </p:spPr>
        <p:txBody>
          <a:bodyPr vert="horz" lIns="91440" tIns="45720" rIns="91440" bIns="45720" rtlCol="0" anchor="b">
            <a:normAutofit fontScale="90000"/>
          </a:bodyPr>
          <a:lstStyle/>
          <a:p>
            <a:pPr algn="ctr"/>
            <a:r>
              <a:rPr lang="en-US" sz="7200" b="1" kern="1200" dirty="0">
                <a:solidFill>
                  <a:srgbClr val="FFFFFF"/>
                </a:solidFill>
                <a:latin typeface="Agency FB" panose="020B0503020202020204" pitchFamily="34" charset="0"/>
              </a:rPr>
              <a:t>Introduction To CNN</a:t>
            </a:r>
          </a:p>
        </p:txBody>
      </p:sp>
    </p:spTree>
    <p:extLst>
      <p:ext uri="{BB962C8B-B14F-4D97-AF65-F5344CB8AC3E}">
        <p14:creationId xmlns:p14="http://schemas.microsoft.com/office/powerpoint/2010/main" val="1917856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a:xfrm>
            <a:off x="678402" y="178020"/>
            <a:ext cx="10515600" cy="1325563"/>
          </a:xfrm>
        </p:spPr>
        <p:txBody>
          <a:bodyPr/>
          <a:lstStyle/>
          <a:p>
            <a:r>
              <a:rPr lang="en-US" dirty="0">
                <a:solidFill>
                  <a:schemeClr val="accent1">
                    <a:lumMod val="75000"/>
                  </a:schemeClr>
                </a:solidFill>
                <a:latin typeface="Agency FB" panose="020B0503020202020204" pitchFamily="34" charset="0"/>
                <a:ea typeface="Segoe UI Light" panose="020B0702040204020203" pitchFamily="34" charset="0"/>
                <a:cs typeface="Segoe UI" panose="020B0502040204020203" pitchFamily="34" charset="0"/>
              </a:rPr>
              <a:t>Introduction To CNN</a:t>
            </a:r>
          </a:p>
        </p:txBody>
      </p:sp>
      <p:sp>
        <p:nvSpPr>
          <p:cNvPr id="3" name="Content Placeholder 2">
            <a:extLst>
              <a:ext uri="{FF2B5EF4-FFF2-40B4-BE49-F238E27FC236}">
                <a16:creationId xmlns:a16="http://schemas.microsoft.com/office/drawing/2014/main" id="{60106C6B-49E2-4E93-AEC3-AA4886AC999D}"/>
              </a:ext>
            </a:extLst>
          </p:cNvPr>
          <p:cNvSpPr>
            <a:spLocks noGrp="1"/>
          </p:cNvSpPr>
          <p:nvPr>
            <p:ph idx="1"/>
          </p:nvPr>
        </p:nvSpPr>
        <p:spPr>
          <a:xfrm>
            <a:off x="678402" y="1625935"/>
            <a:ext cx="4978408" cy="4899151"/>
          </a:xfrm>
        </p:spPr>
        <p:txBody>
          <a:bodyPr>
            <a:noAutofit/>
          </a:bodyPr>
          <a:lstStyle/>
          <a:p>
            <a:r>
              <a:rPr lang="en-US" sz="2300" dirty="0">
                <a:latin typeface="+mj-lt"/>
              </a:rPr>
              <a:t>A Convolutional Neural Network, also known as CNN or ConvNet, is a class of neural networks that specializes in processing data that has a grid-like topology, such as an image. A digital image is a binary representation of visual data. It contains a series of pixels arranged in a grid-like fashion that contains pixel values to denote how bright and what color each pixel should be.</a:t>
            </a:r>
          </a:p>
          <a:p>
            <a:r>
              <a:rPr lang="en-US" sz="2300" dirty="0">
                <a:latin typeface="+mj-lt"/>
              </a:rPr>
              <a:t>CNNs have been successful in identifying faces, objects and traffic signs apart from powering vision in robots and self-driving cars.</a:t>
            </a:r>
            <a:endParaRPr lang="en-US" sz="2300" dirty="0">
              <a:latin typeface="+mj-lt"/>
              <a:ea typeface="Segoe UI Semilight" panose="020B0702040204020203" pitchFamily="34" charset="0"/>
              <a:cs typeface="Segoe UI" panose="020B0502040204020203" pitchFamily="34" charset="0"/>
            </a:endParaRPr>
          </a:p>
        </p:txBody>
      </p:sp>
      <p:cxnSp>
        <p:nvCxnSpPr>
          <p:cNvPr id="5" name="Straight Connector 4">
            <a:extLst>
              <a:ext uri="{FF2B5EF4-FFF2-40B4-BE49-F238E27FC236}">
                <a16:creationId xmlns:a16="http://schemas.microsoft.com/office/drawing/2014/main" id="{834C38F4-CDED-4602-BB38-406D2EE5BC87}"/>
              </a:ext>
            </a:extLst>
          </p:cNvPr>
          <p:cNvCxnSpPr/>
          <p:nvPr/>
        </p:nvCxnSpPr>
        <p:spPr>
          <a:xfrm>
            <a:off x="678402" y="1198485"/>
            <a:ext cx="11075633"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descr="A screenshot of a cell phone&#10;&#10;Description automatically generated">
            <a:extLst>
              <a:ext uri="{FF2B5EF4-FFF2-40B4-BE49-F238E27FC236}">
                <a16:creationId xmlns:a16="http://schemas.microsoft.com/office/drawing/2014/main" id="{E08C542D-2828-4CE8-8FD9-98CB66FC1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4485" y="2148403"/>
            <a:ext cx="6330887" cy="3083651"/>
          </a:xfrm>
          <a:prstGeom prst="rect">
            <a:avLst/>
          </a:prstGeom>
        </p:spPr>
      </p:pic>
    </p:spTree>
    <p:extLst>
      <p:ext uri="{BB962C8B-B14F-4D97-AF65-F5344CB8AC3E}">
        <p14:creationId xmlns:p14="http://schemas.microsoft.com/office/powerpoint/2010/main" val="2302241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7200" b="1" kern="1200" dirty="0">
                <a:solidFill>
                  <a:srgbClr val="FFFFFF"/>
                </a:solidFill>
                <a:latin typeface="Agency FB" panose="020B0503020202020204" pitchFamily="34" charset="0"/>
              </a:rPr>
              <a:t>Working</a:t>
            </a:r>
          </a:p>
        </p:txBody>
      </p:sp>
    </p:spTree>
    <p:extLst>
      <p:ext uri="{BB962C8B-B14F-4D97-AF65-F5344CB8AC3E}">
        <p14:creationId xmlns:p14="http://schemas.microsoft.com/office/powerpoint/2010/main" val="137643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Web5B54</Template>
  <TotalTime>115</TotalTime>
  <Words>766</Words>
  <Application>Microsoft Office PowerPoint</Application>
  <PresentationFormat>Widescreen</PresentationFormat>
  <Paragraphs>81</Paragraphs>
  <Slides>14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Agency FB</vt:lpstr>
      <vt:lpstr>Arial</vt:lpstr>
      <vt:lpstr>Calibri</vt:lpstr>
      <vt:lpstr>Calibri Light</vt:lpstr>
      <vt:lpstr>Office Theme</vt:lpstr>
      <vt:lpstr>Handwritten Digit Recognition</vt:lpstr>
      <vt:lpstr>Contents</vt:lpstr>
      <vt:lpstr>Objective</vt:lpstr>
      <vt:lpstr>Objective</vt:lpstr>
      <vt:lpstr>Applications</vt:lpstr>
      <vt:lpstr>Applications</vt:lpstr>
      <vt:lpstr>Introduction To CNN</vt:lpstr>
      <vt:lpstr>Introduction To CNN</vt:lpstr>
      <vt:lpstr>Working</vt:lpstr>
      <vt:lpstr>Working</vt:lpstr>
      <vt:lpstr>Algorithm</vt:lpstr>
      <vt:lpstr>Algorithm</vt:lpstr>
      <vt:lpstr>My Experience</vt:lpstr>
      <vt:lpstr>That’s 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 </dc:creator>
  <cp:lastModifiedBy> </cp:lastModifiedBy>
  <cp:revision>25</cp:revision>
  <dcterms:created xsi:type="dcterms:W3CDTF">2019-07-21T10:21:21Z</dcterms:created>
  <dcterms:modified xsi:type="dcterms:W3CDTF">2019-07-22T14:28:28Z</dcterms:modified>
</cp:coreProperties>
</file>