
<file path=[Content_Types].xml><?xml version="1.0" encoding="utf-8"?>
<Types xmlns="http://schemas.openxmlformats.org/package/2006/content-types">
  <Default Extension="bin" ContentType="image/unknown"/>
  <Default Extension="gif" ContentType="image/gif"/>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56" r:id="rId3"/>
    <p:sldId id="271" r:id="rId4"/>
    <p:sldId id="257" r:id="rId5"/>
    <p:sldId id="262" r:id="rId6"/>
    <p:sldId id="263" r:id="rId7"/>
    <p:sldId id="259" r:id="rId8"/>
    <p:sldId id="264" r:id="rId9"/>
    <p:sldId id="277" r:id="rId10"/>
    <p:sldId id="276" r:id="rId11"/>
    <p:sldId id="273" r:id="rId12"/>
    <p:sldId id="275" r:id="rId13"/>
    <p:sldId id="278" r:id="rId14"/>
    <p:sldId id="274"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37FDB4-069F-45DA-91EE-EA43E4B1D103}">
          <p14:sldIdLst>
            <p14:sldId id="256"/>
            <p14:sldId id="271"/>
            <p14:sldId id="257"/>
            <p14:sldId id="262"/>
            <p14:sldId id="263"/>
            <p14:sldId id="259"/>
            <p14:sldId id="264"/>
            <p14:sldId id="277"/>
            <p14:sldId id="276"/>
            <p14:sldId id="273"/>
            <p14:sldId id="275"/>
            <p14:sldId id="278"/>
            <p14:sldId id="274"/>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48BB8-890E-45F9-8122-D2E2BA00CA2F}" type="datetimeFigureOut">
              <a:rPr lang="en-IN" smtClean="0"/>
              <a:t>09-12-2022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142-A187-4970-BC0C-AEC19A2C850B}" type="slidenum">
              <a:rPr lang="en-IN" smtClean="0"/>
              <a:t>‹#›</a:t>
            </a:fld>
            <a:endParaRPr lang="en-IN"/>
          </a:p>
        </p:txBody>
      </p:sp>
    </p:spTree>
    <p:extLst>
      <p:ext uri="{BB962C8B-B14F-4D97-AF65-F5344CB8AC3E}">
        <p14:creationId xmlns:p14="http://schemas.microsoft.com/office/powerpoint/2010/main" val="398387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A77142-A187-4970-BC0C-AEC19A2C850B}" type="slidenum">
              <a:rPr lang="en-IN" smtClean="0"/>
              <a:t>1</a:t>
            </a:fld>
            <a:endParaRPr lang="en-IN"/>
          </a:p>
        </p:txBody>
      </p:sp>
    </p:spTree>
    <p:extLst>
      <p:ext uri="{BB962C8B-B14F-4D97-AF65-F5344CB8AC3E}">
        <p14:creationId xmlns:p14="http://schemas.microsoft.com/office/powerpoint/2010/main" val="28905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A77142-A187-4970-BC0C-AEC19A2C850B}" type="slidenum">
              <a:rPr lang="en-IN" smtClean="0"/>
              <a:t>4</a:t>
            </a:fld>
            <a:endParaRPr lang="en-IN"/>
          </a:p>
        </p:txBody>
      </p:sp>
    </p:spTree>
    <p:extLst>
      <p:ext uri="{BB962C8B-B14F-4D97-AF65-F5344CB8AC3E}">
        <p14:creationId xmlns:p14="http://schemas.microsoft.com/office/powerpoint/2010/main" val="249626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A77142-A187-4970-BC0C-AEC19A2C850B}" type="slidenum">
              <a:rPr lang="en-IN" smtClean="0"/>
              <a:t>6</a:t>
            </a:fld>
            <a:endParaRPr lang="en-IN"/>
          </a:p>
        </p:txBody>
      </p:sp>
    </p:spTree>
    <p:extLst>
      <p:ext uri="{BB962C8B-B14F-4D97-AF65-F5344CB8AC3E}">
        <p14:creationId xmlns:p14="http://schemas.microsoft.com/office/powerpoint/2010/main" val="151615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E19E599-B07C-4D7F-85BB-BBA05EA084C8}" type="datetimeFigureOut">
              <a:rPr lang="en-US" smtClean="0"/>
              <a:t>12/9/2022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C168078-1498-4FB3-9B26-3011F24259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6754-EB87-71F7-570C-68D2A479AE4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705EABD-3DBD-472D-ED36-339F78FAC2E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B3BB93-41C4-3128-A206-AF8287F7B909}"/>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a:extLst>
              <a:ext uri="{FF2B5EF4-FFF2-40B4-BE49-F238E27FC236}">
                <a16:creationId xmlns:a16="http://schemas.microsoft.com/office/drawing/2014/main" id="{2C0208EF-DFB6-2590-6B18-58CEBA197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C5D93-E8B7-2E44-00EE-3F8AFFFDE6E9}"/>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217367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EF4F-97A4-EE71-C0B4-2BE75AAB54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8B2881-4423-D04F-1849-AD667E941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31525-6238-242A-86F7-A896B92CA520}"/>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a:extLst>
              <a:ext uri="{FF2B5EF4-FFF2-40B4-BE49-F238E27FC236}">
                <a16:creationId xmlns:a16="http://schemas.microsoft.com/office/drawing/2014/main" id="{388BA988-F166-3045-5E9C-F7F0CB2D3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58DB-1C6E-4F7E-9912-82C803DAB82D}"/>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45693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2D6A-433D-66B2-D13C-DB51CCDB0E1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D35ECC-A5BA-3161-7889-40147A6C92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6B815-7370-2350-6360-D9361CEADFD1}"/>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a:extLst>
              <a:ext uri="{FF2B5EF4-FFF2-40B4-BE49-F238E27FC236}">
                <a16:creationId xmlns:a16="http://schemas.microsoft.com/office/drawing/2014/main" id="{F7778D5F-F32A-B088-FD40-C6842C936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F034F-44CF-19BB-8319-58561E5F3F68}"/>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00458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8B9F-0D5E-34AD-0F9E-26E47D5CD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55E0EE-A573-4AF6-EBFC-0A9857E556E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674000-3963-7F83-48C6-E5C3A243F26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E9F29E-5E60-B57E-3FDC-2D60E752526E}"/>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6" name="Footer Placeholder 5">
            <a:extLst>
              <a:ext uri="{FF2B5EF4-FFF2-40B4-BE49-F238E27FC236}">
                <a16:creationId xmlns:a16="http://schemas.microsoft.com/office/drawing/2014/main" id="{70163F93-D48E-F2D3-AE4A-D0A953CBD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84782-A3D7-747F-A7F7-4DDF0C1893E5}"/>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311948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191A-3E7E-5673-6BDD-0291963A53F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94B854-BD6F-1C10-F1FF-F576C80175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551E5-F1C8-064D-5AB3-B95E2FF364A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059846-5948-2E73-D947-B8E6BB69486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378BB28-3527-2A88-6582-7CCC108330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E978F9-7233-4C83-EB85-09CEB3733627}"/>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8" name="Footer Placeholder 7">
            <a:extLst>
              <a:ext uri="{FF2B5EF4-FFF2-40B4-BE49-F238E27FC236}">
                <a16:creationId xmlns:a16="http://schemas.microsoft.com/office/drawing/2014/main" id="{CFBE0164-2CCC-1A43-3D51-E55F104E4E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1E7B11-C3DB-7A3F-FE40-80FF289F9AF0}"/>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796603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04CB-0BDB-7732-BB17-69E4C2712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DF321F-2AC1-A2B6-6ACE-97988BCE5794}"/>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4" name="Footer Placeholder 3">
            <a:extLst>
              <a:ext uri="{FF2B5EF4-FFF2-40B4-BE49-F238E27FC236}">
                <a16:creationId xmlns:a16="http://schemas.microsoft.com/office/drawing/2014/main" id="{DA7DF190-9082-F272-1835-E302E0D2F8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B33270-F57E-F099-E83E-71A208ACD1A7}"/>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3422132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12CB0-8023-0516-4734-B3534D31820D}"/>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3" name="Footer Placeholder 2">
            <a:extLst>
              <a:ext uri="{FF2B5EF4-FFF2-40B4-BE49-F238E27FC236}">
                <a16:creationId xmlns:a16="http://schemas.microsoft.com/office/drawing/2014/main" id="{AC4A4D5D-FAD8-2038-E37E-3AA8AAD92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8D1271-AD5C-0808-0DF4-A5BC4FCCAB2B}"/>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459536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E402-1553-A19E-0680-E29EAF9AFBF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4EEB23-9133-0F46-E41A-88633613DA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3270DA-58CE-5740-34FA-F1AB7B5852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A2F0A5C-B3F9-E291-C891-25F4AA1508E9}"/>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6" name="Footer Placeholder 5">
            <a:extLst>
              <a:ext uri="{FF2B5EF4-FFF2-40B4-BE49-F238E27FC236}">
                <a16:creationId xmlns:a16="http://schemas.microsoft.com/office/drawing/2014/main" id="{CF5A2CB1-D898-EC5D-4518-B0DBF69E7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B5399-06BE-5A48-5689-9E8ADA2E962C}"/>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273571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0669-DBD5-2DBE-BAA9-E44E2CBFF3A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B99146-2FA9-F478-911A-2449455F811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0F3EDD8-6F1C-2C20-E214-6DAD46E10A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923C3B8-E4A7-4BBB-C9EC-663518DD1D09}"/>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6" name="Footer Placeholder 5">
            <a:extLst>
              <a:ext uri="{FF2B5EF4-FFF2-40B4-BE49-F238E27FC236}">
                <a16:creationId xmlns:a16="http://schemas.microsoft.com/office/drawing/2014/main" id="{056A4869-D22F-91FE-3F66-69EDF29CB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69B48-99E2-AC2F-9E3F-4D11E2336D02}"/>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896915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91FF-96FB-609F-714A-F57F95DA7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E8074F-CD34-6768-3AC3-7E5211D6D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0049F-6082-74E4-660E-DF855AD57DA1}"/>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a:extLst>
              <a:ext uri="{FF2B5EF4-FFF2-40B4-BE49-F238E27FC236}">
                <a16:creationId xmlns:a16="http://schemas.microsoft.com/office/drawing/2014/main" id="{DA005373-7AA6-A468-175F-4816F34C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28ADB-122F-6D4B-A732-1BCAE6F3DCD6}"/>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1676242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F16B9-7021-CB4A-DF58-C9F20C23BB9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9B26F5-56E1-22AA-A4EC-E19A6B25C8C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F233B-0B07-0AD3-E685-68558A68D7C9}"/>
              </a:ext>
            </a:extLst>
          </p:cNvPr>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a:extLst>
              <a:ext uri="{FF2B5EF4-FFF2-40B4-BE49-F238E27FC236}">
                <a16:creationId xmlns:a16="http://schemas.microsoft.com/office/drawing/2014/main" id="{2D363562-0107-6498-E9A5-AA0A1683C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50A32-FACA-8BD5-8146-8CE9150239F9}"/>
              </a:ext>
            </a:extLst>
          </p:cNvPr>
          <p:cNvSpPr>
            <a:spLocks noGrp="1"/>
          </p:cNvSpPr>
          <p:nvPr>
            <p:ph type="sldNum" sz="quarter" idx="12"/>
          </p:nvPr>
        </p:nvSpPr>
        <p:spPr/>
        <p:txBody>
          <a:bodyPr/>
          <a:lstStyle/>
          <a:p>
            <a:fld id="{1C168078-1498-4FB3-9B26-3011F2425919}" type="slidenum">
              <a:rPr lang="en-US" smtClean="0"/>
              <a:t>‹#›</a:t>
            </a:fld>
            <a:endParaRPr lang="en-US"/>
          </a:p>
        </p:txBody>
      </p:sp>
    </p:spTree>
    <p:extLst>
      <p:ext uri="{BB962C8B-B14F-4D97-AF65-F5344CB8AC3E}">
        <p14:creationId xmlns:p14="http://schemas.microsoft.com/office/powerpoint/2010/main" val="353124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E19E599-B07C-4D7F-85BB-BBA05EA084C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68078-1498-4FB3-9B26-3011F24259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19E599-B07C-4D7F-85BB-BBA05EA084C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E19E599-B07C-4D7F-85BB-BBA05EA084C8}"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E19E599-B07C-4D7F-85BB-BBA05EA084C8}"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9E599-B07C-4D7F-85BB-BBA05EA084C8}"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19E599-B07C-4D7F-85BB-BBA05EA084C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68078-1498-4FB3-9B26-3011F24259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E19E599-B07C-4D7F-85BB-BBA05EA084C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C168078-1498-4FB3-9B26-3011F242591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19E599-B07C-4D7F-85BB-BBA05EA084C8}" type="datetimeFigureOut">
              <a:rPr lang="en-US" smtClean="0"/>
              <a:t>12/9/2022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C168078-1498-4FB3-9B26-3011F242591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1C1E5-CC53-FE33-0B3A-FA342EA64F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522A5C-3FEE-95A8-372F-38A7ED886F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7BBD1-3564-4ADE-FA3A-A50685B3D6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E19E599-B07C-4D7F-85BB-BBA05EA084C8}" type="datetimeFigureOut">
              <a:rPr lang="en-US" smtClean="0"/>
              <a:t>12/9/2022</a:t>
            </a:fld>
            <a:endParaRPr lang="en-US"/>
          </a:p>
        </p:txBody>
      </p:sp>
      <p:sp>
        <p:nvSpPr>
          <p:cNvPr id="5" name="Footer Placeholder 4">
            <a:extLst>
              <a:ext uri="{FF2B5EF4-FFF2-40B4-BE49-F238E27FC236}">
                <a16:creationId xmlns:a16="http://schemas.microsoft.com/office/drawing/2014/main" id="{CCCBD95F-1488-B5B7-E8A7-F3D783CA330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F23D7-C39C-6F96-C3AB-DE4060EB919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168078-1498-4FB3-9B26-3011F2425919}" type="slidenum">
              <a:rPr lang="en-US" smtClean="0"/>
              <a:t>‹#›</a:t>
            </a:fld>
            <a:endParaRPr lang="en-US"/>
          </a:p>
        </p:txBody>
      </p:sp>
    </p:spTree>
    <p:extLst>
      <p:ext uri="{BB962C8B-B14F-4D97-AF65-F5344CB8AC3E}">
        <p14:creationId xmlns:p14="http://schemas.microsoft.com/office/powerpoint/2010/main" val="12526827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153400" cy="935037"/>
          </a:xfrm>
        </p:spPr>
        <p:txBody>
          <a:bodyPr>
            <a:normAutofit fontScale="90000"/>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Deep Learning Pneumonia Detection using</a:t>
            </a: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rPr>
              <a:t>Chest X-Ray Image</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2899" y="4572000"/>
            <a:ext cx="8343901" cy="1891526"/>
          </a:xfrm>
        </p:spPr>
        <p:txBody>
          <a:bodyPr>
            <a:normAutofit fontScale="40000" lnSpcReduction="20000"/>
          </a:bodyPr>
          <a:lstStyle/>
          <a:p>
            <a:pPr algn="r"/>
            <a:r>
              <a:rPr lang="en-US" sz="7200" dirty="0"/>
              <a:t>                                                                           </a:t>
            </a:r>
            <a:r>
              <a:rPr lang="en-US" sz="5500" b="1" dirty="0"/>
              <a:t>Submitted By</a:t>
            </a:r>
          </a:p>
          <a:p>
            <a:pPr algn="r"/>
            <a:r>
              <a:rPr lang="en-US" sz="3600" b="1" dirty="0"/>
              <a:t>4</a:t>
            </a:r>
            <a:r>
              <a:rPr lang="en-US" sz="3600" b="1" baseline="30000" dirty="0"/>
              <a:t>th</a:t>
            </a:r>
            <a:r>
              <a:rPr lang="en-US" sz="3600" b="1" dirty="0"/>
              <a:t> Year Students</a:t>
            </a:r>
          </a:p>
          <a:p>
            <a:pPr algn="r"/>
            <a:r>
              <a:rPr lang="en-US" sz="4000" b="1" dirty="0" err="1">
                <a:solidFill>
                  <a:srgbClr val="0070C0"/>
                </a:solidFill>
              </a:rPr>
              <a:t>Nischhal</a:t>
            </a:r>
            <a:r>
              <a:rPr lang="en-US" sz="4000" b="1" dirty="0">
                <a:solidFill>
                  <a:srgbClr val="0070C0"/>
                </a:solidFill>
              </a:rPr>
              <a:t> Sharma(19EAYCS079)</a:t>
            </a:r>
          </a:p>
          <a:p>
            <a:pPr algn="r"/>
            <a:r>
              <a:rPr lang="en-US" sz="4000" b="1" dirty="0">
                <a:solidFill>
                  <a:srgbClr val="0070C0"/>
                </a:solidFill>
              </a:rPr>
              <a:t>Vikash Sharma(19EAYCS131)</a:t>
            </a:r>
          </a:p>
          <a:p>
            <a:pPr algn="r"/>
            <a:r>
              <a:rPr lang="en-US" sz="4000" b="1" dirty="0" err="1">
                <a:solidFill>
                  <a:srgbClr val="0070C0"/>
                </a:solidFill>
              </a:rPr>
              <a:t>Shrawan</a:t>
            </a:r>
            <a:r>
              <a:rPr lang="en-US" sz="4000" b="1" dirty="0">
                <a:solidFill>
                  <a:srgbClr val="0070C0"/>
                </a:solidFill>
              </a:rPr>
              <a:t> Kumar </a:t>
            </a:r>
            <a:r>
              <a:rPr lang="en-US" sz="4000" b="1" dirty="0" err="1">
                <a:solidFill>
                  <a:srgbClr val="0070C0"/>
                </a:solidFill>
              </a:rPr>
              <a:t>Gaha</a:t>
            </a:r>
            <a:r>
              <a:rPr lang="en-US" sz="4000" b="1" dirty="0">
                <a:solidFill>
                  <a:srgbClr val="0070C0"/>
                </a:solidFill>
              </a:rPr>
              <a:t>(19EAYCS114)</a:t>
            </a:r>
          </a:p>
          <a:p>
            <a:pPr algn="r"/>
            <a:r>
              <a:rPr lang="en-US" sz="4000" b="1" dirty="0" err="1">
                <a:solidFill>
                  <a:srgbClr val="0070C0"/>
                </a:solidFill>
              </a:rPr>
              <a:t>Sanskar</a:t>
            </a:r>
            <a:r>
              <a:rPr lang="en-US" sz="4000" b="1" dirty="0">
                <a:solidFill>
                  <a:srgbClr val="0070C0"/>
                </a:solidFill>
              </a:rPr>
              <a:t> Jain(19EAYCS112)</a:t>
            </a:r>
          </a:p>
          <a:p>
            <a:endParaRPr lang="en-US" sz="2000" b="1" dirty="0"/>
          </a:p>
        </p:txBody>
      </p:sp>
      <p:pic>
        <p:nvPicPr>
          <p:cNvPr id="5" name="Picture 4">
            <a:extLst>
              <a:ext uri="{FF2B5EF4-FFF2-40B4-BE49-F238E27FC236}">
                <a16:creationId xmlns:a16="http://schemas.microsoft.com/office/drawing/2014/main" id="{FE37E2DC-4881-3109-B382-E0250C854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645" y="1676400"/>
            <a:ext cx="1548709" cy="1655762"/>
          </a:xfrm>
          <a:prstGeom prst="rect">
            <a:avLst/>
          </a:prstGeom>
        </p:spPr>
      </p:pic>
      <p:sp>
        <p:nvSpPr>
          <p:cNvPr id="7" name="TextBox 6">
            <a:extLst>
              <a:ext uri="{FF2B5EF4-FFF2-40B4-BE49-F238E27FC236}">
                <a16:creationId xmlns:a16="http://schemas.microsoft.com/office/drawing/2014/main" id="{C12E4AAF-1D0E-0F5B-9C49-692BD7E53553}"/>
              </a:ext>
            </a:extLst>
          </p:cNvPr>
          <p:cNvSpPr txBox="1"/>
          <p:nvPr/>
        </p:nvSpPr>
        <p:spPr>
          <a:xfrm>
            <a:off x="374780" y="4648200"/>
            <a:ext cx="3200400" cy="1295226"/>
          </a:xfrm>
          <a:prstGeom prst="rect">
            <a:avLst/>
          </a:prstGeom>
          <a:noFill/>
        </p:spPr>
        <p:txBody>
          <a:bodyPr wrap="square" rtlCol="0">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Mangal" panose="02040503050203030202" pitchFamily="18" charset="0"/>
              </a:rPr>
              <a:t>Submitted to		 </a:t>
            </a:r>
            <a:r>
              <a:rPr lang="en-US" sz="1600" b="1" dirty="0">
                <a:effectLst/>
                <a:latin typeface="Calibri" panose="020F0502020204030204" pitchFamily="34" charset="0"/>
                <a:ea typeface="Calibri" panose="020F0502020204030204" pitchFamily="34" charset="0"/>
                <a:cs typeface="Mangal" panose="02040503050203030202" pitchFamily="18" charset="0"/>
              </a:rPr>
              <a:t>Dr. Manish Kumar Mukhija         HOD CSE/IT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8" name="TextBox 7">
            <a:extLst>
              <a:ext uri="{FF2B5EF4-FFF2-40B4-BE49-F238E27FC236}">
                <a16:creationId xmlns:a16="http://schemas.microsoft.com/office/drawing/2014/main" id="{641C53C1-4398-776E-EAD5-1D13837A47CB}"/>
              </a:ext>
            </a:extLst>
          </p:cNvPr>
          <p:cNvSpPr txBox="1"/>
          <p:nvPr/>
        </p:nvSpPr>
        <p:spPr>
          <a:xfrm>
            <a:off x="1447800" y="3581400"/>
            <a:ext cx="6553200" cy="646331"/>
          </a:xfrm>
          <a:prstGeom prst="rect">
            <a:avLst/>
          </a:prstGeom>
          <a:noFill/>
        </p:spPr>
        <p:txBody>
          <a:bodyPr wrap="square" rtlCol="0">
            <a:spAutoFit/>
          </a:bodyPr>
          <a:lstStyle/>
          <a:p>
            <a:pPr algn="ctr"/>
            <a:r>
              <a:rPr lang="en-US" sz="1800" b="1" dirty="0">
                <a:effectLst/>
                <a:latin typeface="Calibri" panose="020F0502020204030204" pitchFamily="34" charset="0"/>
                <a:ea typeface="Calibri" panose="020F0502020204030204" pitchFamily="34" charset="0"/>
                <a:cs typeface="Mangal" panose="02040503050203030202" pitchFamily="18" charset="0"/>
              </a:rPr>
              <a:t>Depart</a:t>
            </a:r>
            <a:r>
              <a:rPr lang="en-US" b="1" dirty="0">
                <a:latin typeface="Calibri" panose="020F0502020204030204" pitchFamily="34" charset="0"/>
                <a:ea typeface="Calibri" panose="020F0502020204030204" pitchFamily="34" charset="0"/>
                <a:cs typeface="Mangal" panose="02040503050203030202" pitchFamily="18" charset="0"/>
              </a:rPr>
              <a:t>ment Of </a:t>
            </a:r>
            <a:r>
              <a:rPr lang="en-US" sz="1800" b="1" dirty="0">
                <a:effectLst/>
                <a:latin typeface="Calibri" panose="020F0502020204030204" pitchFamily="34" charset="0"/>
                <a:ea typeface="Calibri" panose="020F0502020204030204" pitchFamily="34" charset="0"/>
                <a:cs typeface="Mangal" panose="02040503050203030202" pitchFamily="18" charset="0"/>
              </a:rPr>
              <a:t>Computer Science &amp; Engineering</a:t>
            </a: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1B57-9ABB-4334-1677-C34E62CC6273}"/>
              </a:ext>
            </a:extLst>
          </p:cNvPr>
          <p:cNvSpPr>
            <a:spLocks noGrp="1"/>
          </p:cNvSpPr>
          <p:nvPr>
            <p:ph type="title"/>
          </p:nvPr>
        </p:nvSpPr>
        <p:spPr/>
        <p:txBody>
          <a:bodyPr/>
          <a:lstStyle/>
          <a:p>
            <a:r>
              <a:rPr lang="en-IN" dirty="0"/>
              <a:t>Result &amp; Discussion</a:t>
            </a:r>
          </a:p>
        </p:txBody>
      </p:sp>
      <p:sp>
        <p:nvSpPr>
          <p:cNvPr id="3" name="Content Placeholder 2">
            <a:extLst>
              <a:ext uri="{FF2B5EF4-FFF2-40B4-BE49-F238E27FC236}">
                <a16:creationId xmlns:a16="http://schemas.microsoft.com/office/drawing/2014/main" id="{6B688440-C110-8AD6-4443-61B928694667}"/>
              </a:ext>
            </a:extLst>
          </p:cNvPr>
          <p:cNvSpPr>
            <a:spLocks noGrp="1"/>
          </p:cNvSpPr>
          <p:nvPr>
            <p:ph idx="1"/>
          </p:nvPr>
        </p:nvSpPr>
        <p:spPr>
          <a:xfrm>
            <a:off x="304800" y="1753906"/>
            <a:ext cx="8229600" cy="4389120"/>
          </a:xfrm>
        </p:spPr>
        <p:txBody>
          <a:bodyPr>
            <a:normAutofit/>
          </a:bodyPr>
          <a:lstStyle/>
          <a:p>
            <a:pPr algn="just">
              <a:spcAft>
                <a:spcPts val="800"/>
              </a:spcAft>
            </a:pPr>
            <a:r>
              <a:rPr lang="en-IN" sz="2300" dirty="0">
                <a:solidFill>
                  <a:srgbClr val="333333"/>
                </a:solidFill>
                <a:effectLst/>
                <a:ea typeface="Calibri" panose="020F0502020204030204" pitchFamily="34" charset="0"/>
                <a:cs typeface="Times New Roman" panose="02020603050405020304" pitchFamily="18" charset="0"/>
              </a:rPr>
              <a:t>The customized model that we have created is a combination of CNN based feature-extraction and SVM resulted in optimal solution for the detection or classification of Pneumonia labelled and normal Chest X-Ray images with features of model and hyper-parameter values of SVM classifier.</a:t>
            </a:r>
          </a:p>
          <a:p>
            <a:pPr algn="just">
              <a:spcAft>
                <a:spcPts val="800"/>
              </a:spcAft>
            </a:pPr>
            <a:r>
              <a:rPr lang="en-IN" sz="2300" dirty="0">
                <a:solidFill>
                  <a:srgbClr val="333333"/>
                </a:solidFill>
                <a:effectLst/>
                <a:ea typeface="Calibri" panose="020F0502020204030204" pitchFamily="34" charset="0"/>
                <a:cs typeface="Times New Roman" panose="02020603050405020304" pitchFamily="18" charset="0"/>
              </a:rPr>
              <a:t>By keeping in mind past approaches, we trained models with classifiers to determine optimal model for the purpose.</a:t>
            </a:r>
            <a:endParaRPr lang="en-IN" sz="2300" dirty="0">
              <a:effectLst/>
              <a:ea typeface="Calibri" panose="020F0502020204030204" pitchFamily="34" charset="0"/>
              <a:cs typeface="Times New Roman" panose="02020603050405020304" pitchFamily="18" charset="0"/>
            </a:endParaRPr>
          </a:p>
          <a:p>
            <a:pPr algn="just">
              <a:spcAft>
                <a:spcPts val="800"/>
              </a:spcAft>
            </a:pPr>
            <a:r>
              <a:rPr lang="en-IN" sz="2300" dirty="0">
                <a:solidFill>
                  <a:srgbClr val="333333"/>
                </a:solidFill>
                <a:effectLst/>
                <a:ea typeface="Calibri" panose="020F0502020204030204" pitchFamily="34" charset="0"/>
                <a:cs typeface="Times New Roman" panose="02020603050405020304" pitchFamily="18" charset="0"/>
              </a:rPr>
              <a:t>We observed from the comparative experimental results and trained CNN model that performed better same parameter values of SVM classifier is employed. </a:t>
            </a:r>
            <a:endParaRPr lang="en-IN" sz="23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766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5192-E5D9-54B0-F796-4AA1982CFFA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556BD33-BFD7-1864-4168-6676442BE1C7}"/>
              </a:ext>
            </a:extLst>
          </p:cNvPr>
          <p:cNvSpPr>
            <a:spLocks noGrp="1"/>
          </p:cNvSpPr>
          <p:nvPr>
            <p:ph idx="1"/>
          </p:nvPr>
        </p:nvSpPr>
        <p:spPr/>
        <p:txBody>
          <a:bodyPr>
            <a:normAutofit fontScale="25000" lnSpcReduction="20000"/>
          </a:bodyPr>
          <a:lstStyle/>
          <a:p>
            <a:pPr algn="just">
              <a:lnSpc>
                <a:spcPct val="120000"/>
              </a:lnSpc>
              <a:spcAft>
                <a:spcPts val="800"/>
              </a:spcAft>
            </a:pPr>
            <a:r>
              <a:rPr lang="en-IN" sz="9200" dirty="0">
                <a:effectLst/>
                <a:ea typeface="Calibri" panose="020F0502020204030204" pitchFamily="34" charset="0"/>
                <a:cs typeface="Mangal" panose="020B0502040204020203" pitchFamily="18" charset="0"/>
              </a:rPr>
              <a:t>Pneumonia is one of the fatal diseases of a human body and prediction about Pneumonia diseases is also important concern for the human beings so that the accuracy for algorithm is one of parameter for analysis of performance of algorithms. </a:t>
            </a:r>
          </a:p>
          <a:p>
            <a:pPr algn="just">
              <a:lnSpc>
                <a:spcPct val="120000"/>
              </a:lnSpc>
              <a:spcAft>
                <a:spcPts val="800"/>
              </a:spcAft>
            </a:pPr>
            <a:r>
              <a:rPr lang="en-IN" sz="9200" dirty="0">
                <a:effectLst/>
                <a:ea typeface="Calibri" panose="020F0502020204030204" pitchFamily="34" charset="0"/>
                <a:cs typeface="Mangal" panose="020B0502040204020203" pitchFamily="18" charset="0"/>
              </a:rPr>
              <a:t>Accuracy of the algorithms in machine learning depends upon the dataset that used for training and testing purpose.</a:t>
            </a:r>
          </a:p>
          <a:p>
            <a:pPr algn="just">
              <a:lnSpc>
                <a:spcPct val="120000"/>
              </a:lnSpc>
              <a:spcAft>
                <a:spcPts val="800"/>
              </a:spcAft>
            </a:pPr>
            <a:r>
              <a:rPr lang="en-IN" sz="9600" dirty="0">
                <a:effectLst/>
                <a:ea typeface="Calibri" panose="020F0502020204030204" pitchFamily="34" charset="0"/>
                <a:cs typeface="Mangal" panose="020B0502040204020203" pitchFamily="18" charset="0"/>
              </a:rPr>
              <a:t>When we perform the analysis of algorithms on the basis of dataset, we find CNN is best algorithm. </a:t>
            </a:r>
          </a:p>
        </p:txBody>
      </p:sp>
    </p:spTree>
    <p:extLst>
      <p:ext uri="{BB962C8B-B14F-4D97-AF65-F5344CB8AC3E}">
        <p14:creationId xmlns:p14="http://schemas.microsoft.com/office/powerpoint/2010/main" val="52837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EB31E2-7364-283F-5C6F-996E7B0E37C8}"/>
              </a:ext>
            </a:extLst>
          </p:cNvPr>
          <p:cNvSpPr>
            <a:spLocks noGrp="1"/>
          </p:cNvSpPr>
          <p:nvPr>
            <p:ph idx="1"/>
          </p:nvPr>
        </p:nvSpPr>
        <p:spPr>
          <a:xfrm>
            <a:off x="457200" y="1234440"/>
            <a:ext cx="8229600" cy="4389120"/>
          </a:xfrm>
        </p:spPr>
        <p:txBody>
          <a:bodyPr/>
          <a:lstStyle/>
          <a:p>
            <a:pPr algn="just"/>
            <a:r>
              <a:rPr lang="en-IN" sz="2300" dirty="0">
                <a:effectLst/>
                <a:ea typeface="Calibri" panose="020F0502020204030204" pitchFamily="34" charset="0"/>
                <a:cs typeface="Mangal" panose="020B0502040204020203" pitchFamily="18" charset="0"/>
              </a:rPr>
              <a:t>For the Future Scope more machine learning approach will be used for best analysis of the human disease and for earlier prediction of diseases so that the rate of the death cases can be minimized by the awareness about the diseases.</a:t>
            </a:r>
          </a:p>
        </p:txBody>
      </p:sp>
    </p:spTree>
    <p:extLst>
      <p:ext uri="{BB962C8B-B14F-4D97-AF65-F5344CB8AC3E}">
        <p14:creationId xmlns:p14="http://schemas.microsoft.com/office/powerpoint/2010/main" val="328901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B411-B2CC-69C8-84FA-1D46C4BBC06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D2E8203-2A7E-F62B-D808-A0D274CBCF41}"/>
              </a:ext>
            </a:extLst>
          </p:cNvPr>
          <p:cNvSpPr>
            <a:spLocks noGrp="1"/>
          </p:cNvSpPr>
          <p:nvPr>
            <p:ph idx="1"/>
          </p:nvPr>
        </p:nvSpPr>
        <p:spPr/>
        <p:txBody>
          <a:bodyPr>
            <a:normAutofit/>
          </a:bodyPr>
          <a:lstStyle/>
          <a:p>
            <a:pPr algn="just">
              <a:spcAft>
                <a:spcPts val="800"/>
              </a:spcAft>
            </a:pPr>
            <a:r>
              <a:rPr lang="en-IN" sz="2300" dirty="0">
                <a:solidFill>
                  <a:srgbClr val="000000"/>
                </a:solidFill>
                <a:effectLst/>
                <a:ea typeface="Calibri" panose="020F0502020204030204" pitchFamily="34" charset="0"/>
                <a:cs typeface="Times New Roman" panose="02020603050405020304" pitchFamily="18" charset="0"/>
              </a:rPr>
              <a:t>This deep learning model can classify the image with 91% accuracy. Now the model we have created will work fine on classifying the data it has never seen before. So we can use this model to predict whether the person is Normal or suffering from Pneumonia with the help of that person’s Chest X-ray image.</a:t>
            </a:r>
            <a:endParaRPr lang="en-IN" sz="23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718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789B7-E646-9EE4-EE5B-08C641D7F2CF}"/>
              </a:ext>
            </a:extLst>
          </p:cNvPr>
          <p:cNvSpPr>
            <a:spLocks noGrp="1"/>
          </p:cNvSpPr>
          <p:nvPr>
            <p:ph idx="1"/>
          </p:nvPr>
        </p:nvSpPr>
        <p:spPr>
          <a:xfrm>
            <a:off x="289560" y="2743200"/>
            <a:ext cx="8839200" cy="4346447"/>
          </a:xfrm>
        </p:spPr>
        <p:txBody>
          <a:bodyPr>
            <a:normAutofit/>
          </a:bodyPr>
          <a:lstStyle/>
          <a:p>
            <a:pPr marL="0" indent="0" algn="ctr">
              <a:buNone/>
            </a:pPr>
            <a:r>
              <a:rPr lang="en-IN" sz="4400" dirty="0">
                <a:solidFill>
                  <a:srgbClr val="002060"/>
                </a:solidFill>
              </a:rPr>
              <a:t>Thank You </a:t>
            </a:r>
          </a:p>
          <a:p>
            <a:pPr marL="0" indent="0" algn="ctr">
              <a:buNone/>
            </a:pPr>
            <a:r>
              <a:rPr lang="en-IN" sz="4400" dirty="0">
                <a:solidFill>
                  <a:srgbClr val="002060"/>
                </a:solidFill>
              </a:rPr>
              <a:t>for </a:t>
            </a:r>
          </a:p>
          <a:p>
            <a:pPr marL="0" indent="0" algn="ctr">
              <a:buNone/>
            </a:pPr>
            <a:r>
              <a:rPr lang="en-IN" sz="4400" dirty="0">
                <a:solidFill>
                  <a:srgbClr val="002060"/>
                </a:solidFill>
              </a:rPr>
              <a:t>Giving your valuable time.</a:t>
            </a:r>
          </a:p>
        </p:txBody>
      </p:sp>
    </p:spTree>
    <p:extLst>
      <p:ext uri="{BB962C8B-B14F-4D97-AF65-F5344CB8AC3E}">
        <p14:creationId xmlns:p14="http://schemas.microsoft.com/office/powerpoint/2010/main" val="196006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FA8C-4C42-6C1C-126C-CADD457D1EA1}"/>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E1BAD7D8-DD49-B037-7B71-6DCA3EF5394F}"/>
              </a:ext>
            </a:extLst>
          </p:cNvPr>
          <p:cNvSpPr>
            <a:spLocks noGrp="1"/>
          </p:cNvSpPr>
          <p:nvPr>
            <p:ph idx="1"/>
          </p:nvPr>
        </p:nvSpPr>
        <p:spPr/>
        <p:txBody>
          <a:bodyPr>
            <a:normAutofit lnSpcReduction="10000"/>
          </a:bodyPr>
          <a:lstStyle/>
          <a:p>
            <a:r>
              <a:rPr lang="en-IN" sz="2300" dirty="0"/>
              <a:t>Abstract</a:t>
            </a:r>
          </a:p>
          <a:p>
            <a:r>
              <a:rPr lang="en-IN" sz="2300" dirty="0"/>
              <a:t>Introduction</a:t>
            </a:r>
          </a:p>
          <a:p>
            <a:r>
              <a:rPr lang="en-IN" sz="2300" dirty="0"/>
              <a:t>Exiting System</a:t>
            </a:r>
          </a:p>
          <a:p>
            <a:r>
              <a:rPr lang="en-IN" sz="2300" dirty="0"/>
              <a:t>Proposed System</a:t>
            </a:r>
          </a:p>
          <a:p>
            <a:r>
              <a:rPr lang="en-IN" sz="2300" dirty="0"/>
              <a:t>Objective</a:t>
            </a:r>
          </a:p>
          <a:p>
            <a:r>
              <a:rPr lang="en-IN" sz="2300" dirty="0"/>
              <a:t>Requirements</a:t>
            </a:r>
          </a:p>
          <a:p>
            <a:r>
              <a:rPr lang="en-IN" sz="2300" dirty="0"/>
              <a:t>Flow Diagram</a:t>
            </a:r>
          </a:p>
          <a:p>
            <a:r>
              <a:rPr lang="en-IN" sz="2300" dirty="0"/>
              <a:t>Result &amp; Discussion</a:t>
            </a:r>
          </a:p>
          <a:p>
            <a:r>
              <a:rPr lang="en-IN" sz="2300" dirty="0"/>
              <a:t>Future Scope</a:t>
            </a:r>
          </a:p>
          <a:p>
            <a:r>
              <a:rPr lang="en-IN" sz="2300" dirty="0"/>
              <a:t>Conclusion</a:t>
            </a:r>
          </a:p>
          <a:p>
            <a:r>
              <a:rPr lang="en-IN" sz="2300" dirty="0"/>
              <a:t>References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8661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41960" y="2395728"/>
            <a:ext cx="8229600" cy="4389120"/>
          </a:xfrm>
        </p:spPr>
        <p:txBody>
          <a:bodyPr>
            <a:normAutofit/>
          </a:bodyPr>
          <a:lstStyle/>
          <a:p>
            <a:pPr algn="just">
              <a:buFont typeface="Wingdings" pitchFamily="2" charset="2"/>
              <a:buChar char="§"/>
            </a:pPr>
            <a:r>
              <a:rPr lang="en-US" sz="2300" dirty="0"/>
              <a:t>The project is aimed at developing an automatic system that is able to detect Pneumonia using the Chest X-Ray of the person.</a:t>
            </a:r>
          </a:p>
          <a:p>
            <a:pPr algn="just">
              <a:buFont typeface="Wingdings" pitchFamily="2" charset="2"/>
              <a:buChar char="§"/>
            </a:pPr>
            <a:r>
              <a:rPr lang="en-IN" sz="2300" dirty="0">
                <a:effectLst/>
                <a:ea typeface="Calibri" panose="020F0502020204030204" pitchFamily="34" charset="0"/>
                <a:cs typeface="Times New Roman" panose="02020603050405020304" pitchFamily="18" charset="0"/>
              </a:rPr>
              <a:t>Due to the popularity of deep learning algorithms in image analysing, Convolution Neural Networks (CNNs) have gained much attention for image classification for disease detection</a:t>
            </a:r>
            <a:r>
              <a:rPr lang="en-US" sz="2300" dirty="0"/>
              <a:t>.</a:t>
            </a:r>
          </a:p>
          <a:p>
            <a:pPr algn="just">
              <a:buFont typeface="Wingdings" pitchFamily="2" charset="2"/>
              <a:buChar char="§"/>
            </a:pPr>
            <a:r>
              <a:rPr lang="en-US" sz="2300" dirty="0"/>
              <a:t>This </a:t>
            </a:r>
            <a:r>
              <a:rPr lang="en-IN" sz="2300" dirty="0">
                <a:effectLst/>
                <a:ea typeface="Calibri" panose="020F0502020204030204" pitchFamily="34" charset="0"/>
                <a:cs typeface="Times New Roman" panose="02020603050405020304" pitchFamily="18" charset="0"/>
              </a:rPr>
              <a:t>automatic system for detecting pneumonia that would be benefit both the patient for treating the disease without any delay particularly in remote areas and doctors as they can spend more time on treating patients.</a:t>
            </a:r>
            <a:r>
              <a:rPr lang="en-US" sz="2300" dirty="0"/>
              <a:t> </a:t>
            </a:r>
          </a:p>
          <a:p>
            <a:pPr>
              <a:buFont typeface="Wingdings" pitchFamily="2" charset="2"/>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05A3-54D3-CA49-64B4-2ABF761DA84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61CA15-C37D-3AF5-99E1-11C53E871174}"/>
              </a:ext>
            </a:extLst>
          </p:cNvPr>
          <p:cNvSpPr>
            <a:spLocks noGrp="1"/>
          </p:cNvSpPr>
          <p:nvPr>
            <p:ph idx="1"/>
          </p:nvPr>
        </p:nvSpPr>
        <p:spPr>
          <a:xfrm>
            <a:off x="454152" y="2057400"/>
            <a:ext cx="8229600" cy="4389120"/>
          </a:xfrm>
        </p:spPr>
        <p:txBody>
          <a:bodyPr>
            <a:normAutofit/>
          </a:bodyPr>
          <a:lstStyle/>
          <a:p>
            <a:pPr algn="just"/>
            <a:r>
              <a:rPr lang="en-IN" sz="2300" dirty="0"/>
              <a:t>This project is to increase the accuracy for the effective Pneumonia detection.</a:t>
            </a:r>
          </a:p>
          <a:p>
            <a:pPr algn="just"/>
            <a:r>
              <a:rPr lang="en-IN" sz="2300" dirty="0"/>
              <a:t>This will increase the productive time of the doctors.</a:t>
            </a:r>
          </a:p>
          <a:p>
            <a:pPr algn="just"/>
            <a:r>
              <a:rPr lang="en-IN" sz="2300" dirty="0">
                <a:effectLst/>
                <a:ea typeface="Calibri" panose="020F0502020204030204" pitchFamily="34" charset="0"/>
              </a:rPr>
              <a:t>Implementation of Deep Learning (DL) models specifically Convolution Neural Networks (CNNs) have potential of extraction of useful features in image classification</a:t>
            </a:r>
            <a:r>
              <a:rPr lang="en-IN" sz="2300" dirty="0">
                <a:effectLst/>
                <a:ea typeface="Calibri" panose="020F0502020204030204" pitchFamily="34" charset="0"/>
                <a:cs typeface="Times New Roman" panose="02020603050405020304" pitchFamily="18" charset="0"/>
              </a:rPr>
              <a:t>.</a:t>
            </a:r>
            <a:endParaRPr lang="en-IN" sz="2300" dirty="0"/>
          </a:p>
          <a:p>
            <a:pPr algn="just"/>
            <a:r>
              <a:rPr lang="en-IN" sz="2300" dirty="0"/>
              <a:t>It will be beneficial for the patients also as they will not have to wait for the doctor to just to know that he is diagnosed with Pneumonia or not.</a:t>
            </a:r>
          </a:p>
        </p:txBody>
      </p:sp>
    </p:spTree>
    <p:extLst>
      <p:ext uri="{BB962C8B-B14F-4D97-AF65-F5344CB8AC3E}">
        <p14:creationId xmlns:p14="http://schemas.microsoft.com/office/powerpoint/2010/main" val="143573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DB3A-58B4-7C75-619C-B5E1C934B49B}"/>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1771D7A-703A-4A56-3249-DA259ED73900}"/>
              </a:ext>
            </a:extLst>
          </p:cNvPr>
          <p:cNvSpPr>
            <a:spLocks noGrp="1"/>
          </p:cNvSpPr>
          <p:nvPr>
            <p:ph idx="1"/>
          </p:nvPr>
        </p:nvSpPr>
        <p:spPr>
          <a:xfrm>
            <a:off x="457200" y="2456688"/>
            <a:ext cx="8229600" cy="4096512"/>
          </a:xfrm>
        </p:spPr>
        <p:txBody>
          <a:bodyPr>
            <a:normAutofit/>
          </a:bodyPr>
          <a:lstStyle/>
          <a:p>
            <a:r>
              <a:rPr lang="en-IN" sz="2300" dirty="0"/>
              <a:t>To automate the process of the diagnosis of the Pneumonia. </a:t>
            </a:r>
          </a:p>
          <a:p>
            <a:r>
              <a:rPr lang="en-IN" sz="2300" dirty="0"/>
              <a:t>To decrease the time delay in treatment of Pneumonia diagnosed patient.</a:t>
            </a:r>
          </a:p>
          <a:p>
            <a:r>
              <a:rPr lang="en-IN" sz="2300" dirty="0"/>
              <a:t>Increase the time where doctors can focus more on treatment.</a:t>
            </a:r>
          </a:p>
          <a:p>
            <a:r>
              <a:rPr lang="en-IN" sz="2300" dirty="0"/>
              <a:t>To make the system cost effective. </a:t>
            </a:r>
          </a:p>
          <a:p>
            <a:r>
              <a:rPr lang="en-IN" sz="2300" dirty="0"/>
              <a:t>To increase the accuracy of for the effective Pneumonia detection.</a:t>
            </a:r>
          </a:p>
          <a:p>
            <a:r>
              <a:rPr lang="en-IN" sz="2300" dirty="0"/>
              <a:t>To be able to handle the enormous amount of data using Convolutional Neural Network model (CNN).</a:t>
            </a:r>
          </a:p>
        </p:txBody>
      </p:sp>
    </p:spTree>
    <p:extLst>
      <p:ext uri="{BB962C8B-B14F-4D97-AF65-F5344CB8AC3E}">
        <p14:creationId xmlns:p14="http://schemas.microsoft.com/office/powerpoint/2010/main" val="168366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pic>
        <p:nvPicPr>
          <p:cNvPr id="6" name="Picture 5" descr="Fig. 2. - &#10;Represents a flow diagram of our methodology applied.&#10;">
            <a:extLst>
              <a:ext uri="{FF2B5EF4-FFF2-40B4-BE49-F238E27FC236}">
                <a16:creationId xmlns:a16="http://schemas.microsoft.com/office/drawing/2014/main" id="{515CF19D-BAAE-85EB-575D-17C8012BD8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86000"/>
            <a:ext cx="8991600" cy="3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AF9D-77F3-FB5C-0D85-41FB2E1F027C}"/>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9A2159C4-B2DA-3535-8B67-D20375B631BD}"/>
              </a:ext>
            </a:extLst>
          </p:cNvPr>
          <p:cNvSpPr>
            <a:spLocks noGrp="1"/>
          </p:cNvSpPr>
          <p:nvPr>
            <p:ph idx="1"/>
          </p:nvPr>
        </p:nvSpPr>
        <p:spPr>
          <a:xfrm>
            <a:off x="441960" y="2365248"/>
            <a:ext cx="8229600" cy="4389120"/>
          </a:xfrm>
        </p:spPr>
        <p:txBody>
          <a:bodyPr>
            <a:normAutofit/>
          </a:bodyPr>
          <a:lstStyle/>
          <a:p>
            <a:pPr algn="just"/>
            <a:r>
              <a:rPr lang="en-IN" sz="2300" dirty="0" err="1"/>
              <a:t>Numpy</a:t>
            </a:r>
            <a:endParaRPr lang="en-IN" sz="2300" dirty="0"/>
          </a:p>
          <a:p>
            <a:pPr algn="just"/>
            <a:r>
              <a:rPr lang="en-IN" sz="2300" dirty="0"/>
              <a:t>Matplotlib</a:t>
            </a:r>
          </a:p>
          <a:p>
            <a:pPr algn="just"/>
            <a:r>
              <a:rPr lang="en-IN" sz="2300" dirty="0"/>
              <a:t>OpenCV</a:t>
            </a:r>
          </a:p>
          <a:p>
            <a:pPr algn="just"/>
            <a:r>
              <a:rPr lang="en-IN" sz="2300" dirty="0"/>
              <a:t>TensorFlow</a:t>
            </a:r>
          </a:p>
          <a:p>
            <a:pPr algn="just"/>
            <a:r>
              <a:rPr lang="en-IN" sz="2300" dirty="0" err="1"/>
              <a:t>Keras</a:t>
            </a:r>
            <a:endParaRPr lang="en-IN" sz="2300" dirty="0"/>
          </a:p>
        </p:txBody>
      </p:sp>
    </p:spTree>
    <p:extLst>
      <p:ext uri="{BB962C8B-B14F-4D97-AF65-F5344CB8AC3E}">
        <p14:creationId xmlns:p14="http://schemas.microsoft.com/office/powerpoint/2010/main" val="234322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85C2-78BE-BFE8-18EC-387D0CFDA826}"/>
              </a:ext>
            </a:extLst>
          </p:cNvPr>
          <p:cNvSpPr>
            <a:spLocks noGrp="1"/>
          </p:cNvSpPr>
          <p:nvPr>
            <p:ph type="title"/>
          </p:nvPr>
        </p:nvSpPr>
        <p:spPr/>
        <p:txBody>
          <a:bodyPr/>
          <a:lstStyle/>
          <a:p>
            <a:r>
              <a:rPr lang="en-IN" dirty="0"/>
              <a:t>Architecture and Flowchart</a:t>
            </a:r>
          </a:p>
        </p:txBody>
      </p:sp>
      <p:sp>
        <p:nvSpPr>
          <p:cNvPr id="3" name="Content Placeholder 2">
            <a:extLst>
              <a:ext uri="{FF2B5EF4-FFF2-40B4-BE49-F238E27FC236}">
                <a16:creationId xmlns:a16="http://schemas.microsoft.com/office/drawing/2014/main" id="{06DB248E-05E2-4381-6F32-64279AF6ACC0}"/>
              </a:ext>
            </a:extLst>
          </p:cNvPr>
          <p:cNvSpPr>
            <a:spLocks noGrp="1"/>
          </p:cNvSpPr>
          <p:nvPr>
            <p:ph idx="1"/>
          </p:nvPr>
        </p:nvSpPr>
        <p:spPr>
          <a:xfrm flipV="1">
            <a:off x="3581400" y="4559807"/>
            <a:ext cx="76200" cy="45719"/>
          </a:xfrm>
        </p:spPr>
        <p:txBody>
          <a:bodyPr>
            <a:normAutofit fontScale="25000" lnSpcReduction="20000"/>
          </a:bodyPr>
          <a:lstStyle/>
          <a:p>
            <a:pPr marL="0" indent="0">
              <a:buNone/>
            </a:pPr>
            <a:endParaRPr lang="en-IN" dirty="0"/>
          </a:p>
        </p:txBody>
      </p:sp>
      <p:pic>
        <p:nvPicPr>
          <p:cNvPr id="4" name="Picture 3">
            <a:extLst>
              <a:ext uri="{FF2B5EF4-FFF2-40B4-BE49-F238E27FC236}">
                <a16:creationId xmlns:a16="http://schemas.microsoft.com/office/drawing/2014/main" id="{C797C644-3908-8B40-6730-ED47B547F4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86000"/>
            <a:ext cx="8229600" cy="3419474"/>
          </a:xfrm>
          <a:prstGeom prst="rect">
            <a:avLst/>
          </a:prstGeom>
        </p:spPr>
      </p:pic>
    </p:spTree>
    <p:extLst>
      <p:ext uri="{BB962C8B-B14F-4D97-AF65-F5344CB8AC3E}">
        <p14:creationId xmlns:p14="http://schemas.microsoft.com/office/powerpoint/2010/main" val="155358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1E2E6B-0D09-41A9-3D56-DCFAEBFA6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47800"/>
            <a:ext cx="8382000" cy="4389436"/>
          </a:xfrm>
          <a:prstGeom prst="rect">
            <a:avLst/>
          </a:prstGeom>
        </p:spPr>
      </p:pic>
    </p:spTree>
    <p:extLst>
      <p:ext uri="{BB962C8B-B14F-4D97-AF65-F5344CB8AC3E}">
        <p14:creationId xmlns:p14="http://schemas.microsoft.com/office/powerpoint/2010/main" val="2881080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1317</TotalTime>
  <Words>609</Words>
  <Application>Microsoft Office PowerPoint</Application>
  <PresentationFormat>On-screen Show (4:3)</PresentationFormat>
  <Paragraphs>65</Paragraphs>
  <Slides>14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Constantia</vt:lpstr>
      <vt:lpstr>Times New Roman</vt:lpstr>
      <vt:lpstr>Wingdings</vt:lpstr>
      <vt:lpstr>Wingdings 2</vt:lpstr>
      <vt:lpstr>Flow</vt:lpstr>
      <vt:lpstr>Office Theme</vt:lpstr>
      <vt:lpstr>Deep Learning Pneumonia Detection using Chest X-Ray Image</vt:lpstr>
      <vt:lpstr>Content</vt:lpstr>
      <vt:lpstr>Abstract</vt:lpstr>
      <vt:lpstr>Introduction</vt:lpstr>
      <vt:lpstr>Objectives</vt:lpstr>
      <vt:lpstr>Working</vt:lpstr>
      <vt:lpstr>Requirements</vt:lpstr>
      <vt:lpstr>Architecture and Flowchart</vt:lpstr>
      <vt:lpstr>PowerPoint Presentation</vt:lpstr>
      <vt:lpstr>Result &amp; Discussion</vt:lpstr>
      <vt:lpstr>Future Scope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And Training  Activity System</dc:title>
  <dc:creator>lenovo</dc:creator>
  <cp:lastModifiedBy>SANSKAR</cp:lastModifiedBy>
  <cp:revision>16</cp:revision>
  <dcterms:created xsi:type="dcterms:W3CDTF">2017-09-09T10:26:19Z</dcterms:created>
  <dcterms:modified xsi:type="dcterms:W3CDTF">2022-12-09T10:32:26Z</dcterms:modified>
</cp:coreProperties>
</file>