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256" r:id="rId3"/>
    <p:sldId id="271" r:id="rId4"/>
    <p:sldId id="257" r:id="rId5"/>
    <p:sldId id="279" r:id="rId6"/>
    <p:sldId id="262" r:id="rId7"/>
    <p:sldId id="263" r:id="rId8"/>
    <p:sldId id="264" r:id="rId9"/>
    <p:sldId id="277" r:id="rId10"/>
    <p:sldId id="276" r:id="rId11"/>
    <p:sldId id="273" r:id="rId12"/>
    <p:sldId id="275" r:id="rId13"/>
    <p:sldId id="274"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37FDB4-069F-45DA-91EE-EA43E4B1D103}">
          <p14:sldIdLst>
            <p14:sldId id="256"/>
            <p14:sldId id="271"/>
            <p14:sldId id="257"/>
            <p14:sldId id="279"/>
            <p14:sldId id="262"/>
            <p14:sldId id="263"/>
            <p14:sldId id="264"/>
            <p14:sldId id="277"/>
            <p14:sldId id="276"/>
            <p14:sldId id="273"/>
            <p14:sldId id="275"/>
            <p14:sldId id="274"/>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31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48BB8-890E-45F9-8122-D2E2BA00CA2F}" type="datetimeFigureOut">
              <a:rPr lang="en-IN" smtClean="0"/>
              <a:t>24-03-2023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77142-A187-4970-BC0C-AEC19A2C850B}" type="slidenum">
              <a:rPr lang="en-IN" smtClean="0"/>
              <a:t>‹#›</a:t>
            </a:fld>
            <a:endParaRPr lang="en-IN"/>
          </a:p>
        </p:txBody>
      </p:sp>
    </p:spTree>
    <p:extLst>
      <p:ext uri="{BB962C8B-B14F-4D97-AF65-F5344CB8AC3E}">
        <p14:creationId xmlns:p14="http://schemas.microsoft.com/office/powerpoint/2010/main" val="398387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A77142-A187-4970-BC0C-AEC19A2C850B}" type="slidenum">
              <a:rPr lang="en-IN" smtClean="0"/>
              <a:t>1</a:t>
            </a:fld>
            <a:endParaRPr lang="en-IN"/>
          </a:p>
        </p:txBody>
      </p:sp>
    </p:spTree>
    <p:extLst>
      <p:ext uri="{BB962C8B-B14F-4D97-AF65-F5344CB8AC3E}">
        <p14:creationId xmlns:p14="http://schemas.microsoft.com/office/powerpoint/2010/main" val="28905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A77142-A187-4970-BC0C-AEC19A2C850B}" type="slidenum">
              <a:rPr lang="en-IN" smtClean="0"/>
              <a:t>5</a:t>
            </a:fld>
            <a:endParaRPr lang="en-IN"/>
          </a:p>
        </p:txBody>
      </p:sp>
    </p:spTree>
    <p:extLst>
      <p:ext uri="{BB962C8B-B14F-4D97-AF65-F5344CB8AC3E}">
        <p14:creationId xmlns:p14="http://schemas.microsoft.com/office/powerpoint/2010/main" val="249626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E19E599-B07C-4D7F-85BB-BBA05EA084C8}" type="datetimeFigureOut">
              <a:rPr lang="en-US" smtClean="0"/>
              <a:t>3/24/2023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C168078-1498-4FB3-9B26-3011F24259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6754-EB87-71F7-570C-68D2A479AE4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705EABD-3DBD-472D-ED36-339F78FAC2E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B3BB93-41C4-3128-A206-AF8287F7B909}"/>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a:extLst>
              <a:ext uri="{FF2B5EF4-FFF2-40B4-BE49-F238E27FC236}">
                <a16:creationId xmlns:a16="http://schemas.microsoft.com/office/drawing/2014/main" id="{2C0208EF-DFB6-2590-6B18-58CEBA197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C5D93-E8B7-2E44-00EE-3F8AFFFDE6E9}"/>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217367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EF4F-97A4-EE71-C0B4-2BE75AAB54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8B2881-4423-D04F-1849-AD667E941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31525-6238-242A-86F7-A896B92CA520}"/>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a:extLst>
              <a:ext uri="{FF2B5EF4-FFF2-40B4-BE49-F238E27FC236}">
                <a16:creationId xmlns:a16="http://schemas.microsoft.com/office/drawing/2014/main" id="{388BA988-F166-3045-5E9C-F7F0CB2D3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58DB-1C6E-4F7E-9912-82C803DAB82D}"/>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45693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2D6A-433D-66B2-D13C-DB51CCDB0E1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D35ECC-A5BA-3161-7889-40147A6C928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6B815-7370-2350-6360-D9361CEADFD1}"/>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a:extLst>
              <a:ext uri="{FF2B5EF4-FFF2-40B4-BE49-F238E27FC236}">
                <a16:creationId xmlns:a16="http://schemas.microsoft.com/office/drawing/2014/main" id="{F7778D5F-F32A-B088-FD40-C6842C936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F034F-44CF-19BB-8319-58561E5F3F68}"/>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00458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8B9F-0D5E-34AD-0F9E-26E47D5CD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55E0EE-A573-4AF6-EBFC-0A9857E556E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674000-3963-7F83-48C6-E5C3A243F26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E9F29E-5E60-B57E-3FDC-2D60E752526E}"/>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6" name="Footer Placeholder 5">
            <a:extLst>
              <a:ext uri="{FF2B5EF4-FFF2-40B4-BE49-F238E27FC236}">
                <a16:creationId xmlns:a16="http://schemas.microsoft.com/office/drawing/2014/main" id="{70163F93-D48E-F2D3-AE4A-D0A953CBD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84782-A3D7-747F-A7F7-4DDF0C1893E5}"/>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3119481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191A-3E7E-5673-6BDD-0291963A53F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94B854-BD6F-1C10-F1FF-F576C80175E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551E5-F1C8-064D-5AB3-B95E2FF364A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059846-5948-2E73-D947-B8E6BB69486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378BB28-3527-2A88-6582-7CCC1083309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E978F9-7233-4C83-EB85-09CEB3733627}"/>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8" name="Footer Placeholder 7">
            <a:extLst>
              <a:ext uri="{FF2B5EF4-FFF2-40B4-BE49-F238E27FC236}">
                <a16:creationId xmlns:a16="http://schemas.microsoft.com/office/drawing/2014/main" id="{CFBE0164-2CCC-1A43-3D51-E55F104E4E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1E7B11-C3DB-7A3F-FE40-80FF289F9AF0}"/>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796603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04CB-0BDB-7732-BB17-69E4C2712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DF321F-2AC1-A2B6-6ACE-97988BCE5794}"/>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4" name="Footer Placeholder 3">
            <a:extLst>
              <a:ext uri="{FF2B5EF4-FFF2-40B4-BE49-F238E27FC236}">
                <a16:creationId xmlns:a16="http://schemas.microsoft.com/office/drawing/2014/main" id="{DA7DF190-9082-F272-1835-E302E0D2F8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B33270-F57E-F099-E83E-71A208ACD1A7}"/>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3422132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2CB0-8023-0516-4734-B3534D31820D}"/>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3" name="Footer Placeholder 2">
            <a:extLst>
              <a:ext uri="{FF2B5EF4-FFF2-40B4-BE49-F238E27FC236}">
                <a16:creationId xmlns:a16="http://schemas.microsoft.com/office/drawing/2014/main" id="{AC4A4D5D-FAD8-2038-E37E-3AA8AAD928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8D1271-AD5C-0808-0DF4-A5BC4FCCAB2B}"/>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459536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E402-1553-A19E-0680-E29EAF9AFBF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4EEB23-9133-0F46-E41A-88633613DA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3270DA-58CE-5740-34FA-F1AB7B5852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A2F0A5C-B3F9-E291-C891-25F4AA1508E9}"/>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6" name="Footer Placeholder 5">
            <a:extLst>
              <a:ext uri="{FF2B5EF4-FFF2-40B4-BE49-F238E27FC236}">
                <a16:creationId xmlns:a16="http://schemas.microsoft.com/office/drawing/2014/main" id="{CF5A2CB1-D898-EC5D-4518-B0DBF69E7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B5399-06BE-5A48-5689-9E8ADA2E962C}"/>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73571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0669-DBD5-2DBE-BAA9-E44E2CBFF3A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B99146-2FA9-F478-911A-2449455F811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0F3EDD8-6F1C-2C20-E214-6DAD46E10A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923C3B8-E4A7-4BBB-C9EC-663518DD1D09}"/>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6" name="Footer Placeholder 5">
            <a:extLst>
              <a:ext uri="{FF2B5EF4-FFF2-40B4-BE49-F238E27FC236}">
                <a16:creationId xmlns:a16="http://schemas.microsoft.com/office/drawing/2014/main" id="{056A4869-D22F-91FE-3F66-69EDF29CB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69B48-99E2-AC2F-9E3F-4D11E2336D02}"/>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896915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91FF-96FB-609F-714A-F57F95DA7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E8074F-CD34-6768-3AC3-7E5211D6D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0049F-6082-74E4-660E-DF855AD57DA1}"/>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a:extLst>
              <a:ext uri="{FF2B5EF4-FFF2-40B4-BE49-F238E27FC236}">
                <a16:creationId xmlns:a16="http://schemas.microsoft.com/office/drawing/2014/main" id="{DA005373-7AA6-A468-175F-4816F34C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28ADB-122F-6D4B-A732-1BCAE6F3DCD6}"/>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676242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F16B9-7021-CB4A-DF58-C9F20C23BB9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9B26F5-56E1-22AA-A4EC-E19A6B25C8C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F233B-0B07-0AD3-E685-68558A68D7C9}"/>
              </a:ext>
            </a:extLst>
          </p:cNvPr>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a:extLst>
              <a:ext uri="{FF2B5EF4-FFF2-40B4-BE49-F238E27FC236}">
                <a16:creationId xmlns:a16="http://schemas.microsoft.com/office/drawing/2014/main" id="{2D363562-0107-6498-E9A5-AA0A1683C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50A32-FACA-8BD5-8146-8CE9150239F9}"/>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353124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E19E599-B07C-4D7F-85BB-BBA05EA084C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E19E599-B07C-4D7F-85BB-BBA05EA084C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E19E599-B07C-4D7F-85BB-BBA05EA084C8}"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E19E599-B07C-4D7F-85BB-BBA05EA084C8}"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9E599-B07C-4D7F-85BB-BBA05EA084C8}"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E19E599-B07C-4D7F-85BB-BBA05EA084C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E19E599-B07C-4D7F-85BB-BBA05EA084C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C168078-1498-4FB3-9B26-3011F242591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19E599-B07C-4D7F-85BB-BBA05EA084C8}" type="datetimeFigureOut">
              <a:rPr lang="en-US" smtClean="0"/>
              <a:t>3/24/2023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C168078-1498-4FB3-9B26-3011F242591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1C1E5-CC53-FE33-0B3A-FA342EA64F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522A5C-3FEE-95A8-372F-38A7ED886F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7BBD1-3564-4ADE-FA3A-A50685B3D6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E19E599-B07C-4D7F-85BB-BBA05EA084C8}" type="datetimeFigureOut">
              <a:rPr lang="en-US" smtClean="0"/>
              <a:t>3/24/2023</a:t>
            </a:fld>
            <a:endParaRPr lang="en-US"/>
          </a:p>
        </p:txBody>
      </p:sp>
      <p:sp>
        <p:nvSpPr>
          <p:cNvPr id="5" name="Footer Placeholder 4">
            <a:extLst>
              <a:ext uri="{FF2B5EF4-FFF2-40B4-BE49-F238E27FC236}">
                <a16:creationId xmlns:a16="http://schemas.microsoft.com/office/drawing/2014/main" id="{CCCBD95F-1488-B5B7-E8A7-F3D783CA330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BF23D7-C39C-6F96-C3AB-DE4060EB919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168078-1498-4FB3-9B26-3011F2425919}" type="slidenum">
              <a:rPr lang="en-US" smtClean="0"/>
              <a:t>‹#›</a:t>
            </a:fld>
            <a:endParaRPr lang="en-US"/>
          </a:p>
        </p:txBody>
      </p:sp>
    </p:spTree>
    <p:extLst>
      <p:ext uri="{BB962C8B-B14F-4D97-AF65-F5344CB8AC3E}">
        <p14:creationId xmlns:p14="http://schemas.microsoft.com/office/powerpoint/2010/main" val="12526827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153400" cy="935037"/>
          </a:xfrm>
        </p:spPr>
        <p:txBody>
          <a:bodyPr>
            <a:noAutofit/>
          </a:bodyPr>
          <a:lstStyle/>
          <a:p>
            <a:pPr>
              <a:lnSpc>
                <a:spcPct val="107000"/>
              </a:lnSpc>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Cooking recipe rating based on Sentiment analysis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2899" y="4572000"/>
            <a:ext cx="8343901" cy="1891526"/>
          </a:xfrm>
        </p:spPr>
        <p:txBody>
          <a:bodyPr>
            <a:normAutofit fontScale="40000" lnSpcReduction="20000"/>
          </a:bodyPr>
          <a:lstStyle/>
          <a:p>
            <a:pPr algn="r"/>
            <a:r>
              <a:rPr lang="en-US" sz="7200" dirty="0"/>
              <a:t>                                                                           </a:t>
            </a:r>
            <a:r>
              <a:rPr lang="en-US" sz="5500" b="1" dirty="0"/>
              <a:t>Submitted By</a:t>
            </a:r>
          </a:p>
          <a:p>
            <a:pPr algn="r"/>
            <a:r>
              <a:rPr lang="en-US" sz="3600" b="1" dirty="0"/>
              <a:t>4</a:t>
            </a:r>
            <a:r>
              <a:rPr lang="en-US" sz="3600" b="1" baseline="30000" dirty="0"/>
              <a:t>th</a:t>
            </a:r>
            <a:r>
              <a:rPr lang="en-US" sz="3600" b="1" dirty="0"/>
              <a:t> Year Students</a:t>
            </a:r>
          </a:p>
          <a:p>
            <a:pPr algn="r"/>
            <a:r>
              <a:rPr lang="en-US" sz="4000" b="1" dirty="0">
                <a:solidFill>
                  <a:srgbClr val="0070C0"/>
                </a:solidFill>
              </a:rPr>
              <a:t>Rahul Sain(19EAYCS098)</a:t>
            </a:r>
          </a:p>
          <a:p>
            <a:pPr algn="r"/>
            <a:r>
              <a:rPr lang="en-US" sz="4000" b="1" dirty="0" err="1">
                <a:solidFill>
                  <a:srgbClr val="0070C0"/>
                </a:solidFill>
              </a:rPr>
              <a:t>Shrawan</a:t>
            </a:r>
            <a:r>
              <a:rPr lang="en-US" sz="4000" b="1" dirty="0">
                <a:solidFill>
                  <a:srgbClr val="0070C0"/>
                </a:solidFill>
              </a:rPr>
              <a:t> Kumar </a:t>
            </a:r>
            <a:r>
              <a:rPr lang="en-US" sz="4000" b="1" dirty="0" err="1">
                <a:solidFill>
                  <a:srgbClr val="0070C0"/>
                </a:solidFill>
              </a:rPr>
              <a:t>Gaha</a:t>
            </a:r>
            <a:r>
              <a:rPr lang="en-US" sz="4000" b="1" dirty="0">
                <a:solidFill>
                  <a:srgbClr val="0070C0"/>
                </a:solidFill>
              </a:rPr>
              <a:t>(19EAYCS114)</a:t>
            </a:r>
          </a:p>
          <a:p>
            <a:pPr algn="r"/>
            <a:r>
              <a:rPr lang="en-US" sz="4000" b="1" dirty="0" err="1">
                <a:solidFill>
                  <a:srgbClr val="0070C0"/>
                </a:solidFill>
              </a:rPr>
              <a:t>Sanskar</a:t>
            </a:r>
            <a:r>
              <a:rPr lang="en-US" sz="4000" b="1" dirty="0">
                <a:solidFill>
                  <a:srgbClr val="0070C0"/>
                </a:solidFill>
              </a:rPr>
              <a:t> Jain(19EAYCS112)</a:t>
            </a:r>
          </a:p>
          <a:p>
            <a:endParaRPr lang="en-US" sz="2000" b="1" dirty="0"/>
          </a:p>
        </p:txBody>
      </p:sp>
      <p:pic>
        <p:nvPicPr>
          <p:cNvPr id="5" name="Picture 4">
            <a:extLst>
              <a:ext uri="{FF2B5EF4-FFF2-40B4-BE49-F238E27FC236}">
                <a16:creationId xmlns:a16="http://schemas.microsoft.com/office/drawing/2014/main" id="{FE37E2DC-4881-3109-B382-E0250C854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645" y="1676400"/>
            <a:ext cx="1548709" cy="1655762"/>
          </a:xfrm>
          <a:prstGeom prst="rect">
            <a:avLst/>
          </a:prstGeom>
        </p:spPr>
      </p:pic>
      <p:sp>
        <p:nvSpPr>
          <p:cNvPr id="7" name="TextBox 6">
            <a:extLst>
              <a:ext uri="{FF2B5EF4-FFF2-40B4-BE49-F238E27FC236}">
                <a16:creationId xmlns:a16="http://schemas.microsoft.com/office/drawing/2014/main" id="{C12E4AAF-1D0E-0F5B-9C49-692BD7E53553}"/>
              </a:ext>
            </a:extLst>
          </p:cNvPr>
          <p:cNvSpPr txBox="1"/>
          <p:nvPr/>
        </p:nvSpPr>
        <p:spPr>
          <a:xfrm>
            <a:off x="374780" y="4648200"/>
            <a:ext cx="3200400" cy="1295226"/>
          </a:xfrm>
          <a:prstGeom prst="rect">
            <a:avLst/>
          </a:prstGeom>
          <a:noFill/>
        </p:spPr>
        <p:txBody>
          <a:bodyPr wrap="square" rtlCol="0">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Mangal" panose="02040503050203030202" pitchFamily="18" charset="0"/>
              </a:rPr>
              <a:t>Submitted to		 </a:t>
            </a:r>
            <a:r>
              <a:rPr lang="en-US" sz="1600" b="1" dirty="0">
                <a:effectLst/>
                <a:latin typeface="Calibri" panose="020F0502020204030204" pitchFamily="34" charset="0"/>
                <a:ea typeface="Calibri" panose="020F0502020204030204" pitchFamily="34" charset="0"/>
                <a:cs typeface="Mangal" panose="02040503050203030202" pitchFamily="18" charset="0"/>
              </a:rPr>
              <a:t>Dr. Manish Kumar Mukhija         HOD CSE/IT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8" name="TextBox 7">
            <a:extLst>
              <a:ext uri="{FF2B5EF4-FFF2-40B4-BE49-F238E27FC236}">
                <a16:creationId xmlns:a16="http://schemas.microsoft.com/office/drawing/2014/main" id="{641C53C1-4398-776E-EAD5-1D13837A47CB}"/>
              </a:ext>
            </a:extLst>
          </p:cNvPr>
          <p:cNvSpPr txBox="1"/>
          <p:nvPr/>
        </p:nvSpPr>
        <p:spPr>
          <a:xfrm>
            <a:off x="1447800" y="3581400"/>
            <a:ext cx="6553200" cy="646331"/>
          </a:xfrm>
          <a:prstGeom prst="rect">
            <a:avLst/>
          </a:prstGeom>
          <a:noFill/>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Mangal" panose="02040503050203030202" pitchFamily="18" charset="0"/>
              </a:rPr>
              <a:t>Depart</a:t>
            </a:r>
            <a:r>
              <a:rPr lang="en-US" b="1" dirty="0">
                <a:latin typeface="Calibri" panose="020F0502020204030204" pitchFamily="34" charset="0"/>
                <a:ea typeface="Calibri" panose="020F0502020204030204" pitchFamily="34" charset="0"/>
                <a:cs typeface="Mangal" panose="02040503050203030202" pitchFamily="18" charset="0"/>
              </a:rPr>
              <a:t>ment Of </a:t>
            </a:r>
            <a:r>
              <a:rPr lang="en-US" sz="1800" b="1" dirty="0">
                <a:effectLst/>
                <a:latin typeface="Calibri" panose="020F0502020204030204" pitchFamily="34" charset="0"/>
                <a:ea typeface="Calibri" panose="020F0502020204030204" pitchFamily="34" charset="0"/>
                <a:cs typeface="Mangal" panose="02040503050203030202" pitchFamily="18" charset="0"/>
              </a:rPr>
              <a:t>Computer Science &amp; Engineering</a:t>
            </a: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1B57-9ABB-4334-1677-C34E62CC6273}"/>
              </a:ext>
            </a:extLst>
          </p:cNvPr>
          <p:cNvSpPr>
            <a:spLocks noGrp="1"/>
          </p:cNvSpPr>
          <p:nvPr>
            <p:ph type="title"/>
          </p:nvPr>
        </p:nvSpPr>
        <p:spPr/>
        <p:txBody>
          <a:bodyPr/>
          <a:lstStyle/>
          <a:p>
            <a:r>
              <a:rPr lang="en-IN" dirty="0"/>
              <a:t>Result &amp; Discussion</a:t>
            </a:r>
          </a:p>
        </p:txBody>
      </p:sp>
      <p:sp>
        <p:nvSpPr>
          <p:cNvPr id="3" name="Content Placeholder 2">
            <a:extLst>
              <a:ext uri="{FF2B5EF4-FFF2-40B4-BE49-F238E27FC236}">
                <a16:creationId xmlns:a16="http://schemas.microsoft.com/office/drawing/2014/main" id="{6B688440-C110-8AD6-4443-61B928694667}"/>
              </a:ext>
            </a:extLst>
          </p:cNvPr>
          <p:cNvSpPr>
            <a:spLocks noGrp="1"/>
          </p:cNvSpPr>
          <p:nvPr>
            <p:ph idx="1"/>
          </p:nvPr>
        </p:nvSpPr>
        <p:spPr>
          <a:xfrm>
            <a:off x="304800" y="1753906"/>
            <a:ext cx="8229600" cy="4389120"/>
          </a:xfrm>
        </p:spPr>
        <p:txBody>
          <a:bodyPr>
            <a:normAutofit/>
          </a:bodyPr>
          <a:lstStyle/>
          <a:p>
            <a:pPr algn="just">
              <a:spcAft>
                <a:spcPts val="800"/>
              </a:spcAft>
            </a:pPr>
            <a:r>
              <a:rPr lang="en-IN" sz="2300" dirty="0">
                <a:solidFill>
                  <a:srgbClr val="333333"/>
                </a:solidFill>
                <a:effectLst/>
                <a:ea typeface="Calibri" panose="020F0502020204030204" pitchFamily="34" charset="0"/>
                <a:cs typeface="Times New Roman" panose="02020603050405020304" pitchFamily="18" charset="0"/>
              </a:rPr>
              <a:t>The customized model that we have created is a combination of NLP based feature-extraction and SVM resulted in optimal solution for the analysis of the recipe on the basis of sentiments extracted from the text.</a:t>
            </a:r>
          </a:p>
          <a:p>
            <a:pPr algn="just">
              <a:spcAft>
                <a:spcPts val="800"/>
              </a:spcAft>
            </a:pPr>
            <a:r>
              <a:rPr lang="en-IN" sz="2300" dirty="0">
                <a:solidFill>
                  <a:srgbClr val="333333"/>
                </a:solidFill>
                <a:effectLst/>
                <a:ea typeface="Calibri" panose="020F0502020204030204" pitchFamily="34" charset="0"/>
                <a:cs typeface="Times New Roman" panose="02020603050405020304" pitchFamily="18" charset="0"/>
              </a:rPr>
              <a:t>By keeping in mind past approaches, we trained models with classifiers to determine optimal model for the purpose.</a:t>
            </a:r>
          </a:p>
          <a:p>
            <a:pPr algn="just">
              <a:spcAft>
                <a:spcPts val="800"/>
              </a:spcAft>
            </a:pPr>
            <a:r>
              <a:rPr lang="en-IN" sz="2300" dirty="0">
                <a:solidFill>
                  <a:srgbClr val="333333"/>
                </a:solidFill>
                <a:ea typeface="Calibri" panose="020F0502020204030204" pitchFamily="34" charset="0"/>
                <a:cs typeface="Times New Roman" panose="02020603050405020304" pitchFamily="18" charset="0"/>
              </a:rPr>
              <a:t>For all the classification the count of the words common to the training data have been kept as features and the accuracy of 25% approx. for the test data set and 30% approx. for the eval data set.</a:t>
            </a:r>
            <a:endParaRPr lang="en-IN" sz="23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766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5192-E5D9-54B0-F796-4AA1982CFFA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556BD33-BFD7-1864-4168-6676442BE1C7}"/>
              </a:ext>
            </a:extLst>
          </p:cNvPr>
          <p:cNvSpPr>
            <a:spLocks noGrp="1"/>
          </p:cNvSpPr>
          <p:nvPr>
            <p:ph idx="1"/>
          </p:nvPr>
        </p:nvSpPr>
        <p:spPr/>
        <p:txBody>
          <a:bodyPr>
            <a:noAutofit/>
          </a:bodyPr>
          <a:lstStyle/>
          <a:p>
            <a:pPr>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future development scope for this project can be the integration of multiple language and add support for them so then it can become more diversified and people who do not speak English can also use this.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837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B411-B2CC-69C8-84FA-1D46C4BBC06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D2E8203-2A7E-F62B-D808-A0D274CBCF41}"/>
              </a:ext>
            </a:extLst>
          </p:cNvPr>
          <p:cNvSpPr>
            <a:spLocks noGrp="1"/>
          </p:cNvSpPr>
          <p:nvPr>
            <p:ph idx="1"/>
          </p:nvPr>
        </p:nvSpPr>
        <p:spPr/>
        <p:txBody>
          <a:bodyPr>
            <a:normAutofit/>
          </a:bodyPr>
          <a:lstStyle/>
          <a:p>
            <a:pPr algn="just">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Overall, the cooking recipe rating based on Sentiment Analysis project </a:t>
            </a:r>
            <a:r>
              <a:rPr lang="en-IN" sz="2400" dirty="0">
                <a:latin typeface="Times New Roman" panose="02020603050405020304" pitchFamily="18" charset="0"/>
                <a:ea typeface="Calibri" panose="020F0502020204030204" pitchFamily="34" charset="0"/>
                <a:cs typeface="Times New Roman" panose="02020603050405020304" pitchFamily="18" charset="0"/>
              </a:rPr>
              <a:t>will be a useful tool for people </a:t>
            </a:r>
            <a:r>
              <a:rPr lang="en-US" sz="2400" b="0" i="0" dirty="0">
                <a:effectLst/>
                <a:latin typeface="Times New Roman" panose="02020603050405020304" pitchFamily="18" charset="0"/>
                <a:cs typeface="Times New Roman" panose="02020603050405020304" pitchFamily="18" charset="0"/>
              </a:rPr>
              <a:t>looking for the best-rated recipes based on sentiment analysis of their reviews. It can also be a good learning experience for data scientists interested in natural language processing, machine learning, and data visualization.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718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789B7-E646-9EE4-EE5B-08C641D7F2CF}"/>
              </a:ext>
            </a:extLst>
          </p:cNvPr>
          <p:cNvSpPr>
            <a:spLocks noGrp="1"/>
          </p:cNvSpPr>
          <p:nvPr>
            <p:ph idx="1"/>
          </p:nvPr>
        </p:nvSpPr>
        <p:spPr>
          <a:xfrm>
            <a:off x="289560" y="2743200"/>
            <a:ext cx="8839200" cy="4346447"/>
          </a:xfrm>
        </p:spPr>
        <p:txBody>
          <a:bodyPr>
            <a:normAutofit/>
          </a:bodyPr>
          <a:lstStyle/>
          <a:p>
            <a:pPr marL="0" indent="0" algn="ctr">
              <a:buNone/>
            </a:pPr>
            <a:r>
              <a:rPr lang="en-IN" sz="4400" dirty="0">
                <a:solidFill>
                  <a:srgbClr val="002060"/>
                </a:solidFill>
              </a:rPr>
              <a:t>Thank You </a:t>
            </a:r>
          </a:p>
          <a:p>
            <a:pPr marL="0" indent="0" algn="ctr">
              <a:buNone/>
            </a:pPr>
            <a:r>
              <a:rPr lang="en-IN" sz="4400" dirty="0">
                <a:solidFill>
                  <a:srgbClr val="002060"/>
                </a:solidFill>
              </a:rPr>
              <a:t>for </a:t>
            </a:r>
          </a:p>
          <a:p>
            <a:pPr marL="0" indent="0" algn="ctr">
              <a:buNone/>
            </a:pPr>
            <a:r>
              <a:rPr lang="en-IN" sz="4400" dirty="0">
                <a:solidFill>
                  <a:srgbClr val="002060"/>
                </a:solidFill>
              </a:rPr>
              <a:t>Giving your valuable time.</a:t>
            </a:r>
          </a:p>
        </p:txBody>
      </p:sp>
    </p:spTree>
    <p:extLst>
      <p:ext uri="{BB962C8B-B14F-4D97-AF65-F5344CB8AC3E}">
        <p14:creationId xmlns:p14="http://schemas.microsoft.com/office/powerpoint/2010/main" val="196006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FA8C-4C42-6C1C-126C-CADD457D1EA1}"/>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E1BAD7D8-DD49-B037-7B71-6DCA3EF5394F}"/>
              </a:ext>
            </a:extLst>
          </p:cNvPr>
          <p:cNvSpPr>
            <a:spLocks noGrp="1"/>
          </p:cNvSpPr>
          <p:nvPr>
            <p:ph idx="1"/>
          </p:nvPr>
        </p:nvSpPr>
        <p:spPr/>
        <p:txBody>
          <a:bodyPr>
            <a:normAutofit/>
          </a:bodyPr>
          <a:lstStyle/>
          <a:p>
            <a:r>
              <a:rPr lang="en-IN" sz="2300" dirty="0"/>
              <a:t>Abstract</a:t>
            </a:r>
          </a:p>
          <a:p>
            <a:r>
              <a:rPr lang="en-IN" sz="2300" dirty="0"/>
              <a:t>Introduction</a:t>
            </a:r>
          </a:p>
          <a:p>
            <a:r>
              <a:rPr lang="en-IN" sz="2300" dirty="0"/>
              <a:t>Proposed System</a:t>
            </a:r>
          </a:p>
          <a:p>
            <a:r>
              <a:rPr lang="en-IN" sz="2300" dirty="0"/>
              <a:t>Objective</a:t>
            </a:r>
          </a:p>
          <a:p>
            <a:r>
              <a:rPr lang="en-IN" sz="2300" dirty="0"/>
              <a:t>Requirements</a:t>
            </a:r>
          </a:p>
          <a:p>
            <a:r>
              <a:rPr lang="en-IN" sz="2300" dirty="0"/>
              <a:t>Flow Diagram</a:t>
            </a:r>
          </a:p>
          <a:p>
            <a:r>
              <a:rPr lang="en-IN" sz="2300" dirty="0"/>
              <a:t>Result &amp; Discussion</a:t>
            </a:r>
          </a:p>
          <a:p>
            <a:r>
              <a:rPr lang="en-IN" sz="2300" dirty="0"/>
              <a:t>Future Scope</a:t>
            </a:r>
          </a:p>
          <a:p>
            <a:r>
              <a:rPr lang="en-IN" sz="2300" dirty="0"/>
              <a:t>Conclusion</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8661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41960" y="2133600"/>
            <a:ext cx="8229600" cy="4651248"/>
          </a:xfrm>
        </p:spPr>
        <p:txBody>
          <a:bodyPr>
            <a:noAutofit/>
          </a:bodyPr>
          <a:lstStyle/>
          <a:p>
            <a:pPr>
              <a:lnSpc>
                <a:spcPct val="115000"/>
              </a:lnSpc>
            </a:pPr>
            <a:r>
              <a:rPr lang="en-IN" sz="2400" dirty="0">
                <a:effectLst/>
                <a:latin typeface="Times New Roman" panose="02020603050405020304" pitchFamily="18" charset="0"/>
                <a:ea typeface="Times New Roman" panose="02020603050405020304" pitchFamily="18" charset="0"/>
              </a:rPr>
              <a:t>Cooking Recipe Rating based on Sentiment Analysis is a data science project that involves applying machine learning techniques to analyse cooking recipe reviews and predict their sentiment. The project aims to help users find the best-rated recipes based on sentiment analysis of their reviews.</a:t>
            </a:r>
          </a:p>
          <a:p>
            <a:pPr>
              <a:lnSpc>
                <a:spcPct val="115000"/>
              </a:lnSpc>
            </a:pPr>
            <a:r>
              <a:rPr lang="en-IN" sz="2400" dirty="0">
                <a:effectLst/>
                <a:latin typeface="Times New Roman" panose="02020603050405020304" pitchFamily="18" charset="0"/>
                <a:ea typeface="Times New Roman" panose="02020603050405020304" pitchFamily="18" charset="0"/>
              </a:rPr>
              <a:t>The project first pre-processes the dataset by cleaning the data, tokenizing it into words, removing stop words, and lemmatizing the remaining words. Then, a bag-of-words or word embedding representation of the pre-processed data is created, and the data is split into training and validation sets.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B2BBA-C2EF-AB32-939B-2C64C3E3A9AA}"/>
              </a:ext>
            </a:extLst>
          </p:cNvPr>
          <p:cNvSpPr>
            <a:spLocks noGrp="1"/>
          </p:cNvSpPr>
          <p:nvPr>
            <p:ph idx="1"/>
          </p:nvPr>
        </p:nvSpPr>
        <p:spPr>
          <a:xfrm>
            <a:off x="457200" y="838200"/>
            <a:ext cx="8229600" cy="5486400"/>
          </a:xfrm>
        </p:spPr>
        <p:txBody>
          <a:bodyPr/>
          <a:lstStyle/>
          <a:p>
            <a:pPr>
              <a:lnSpc>
                <a:spcPct val="115000"/>
              </a:lnSpc>
            </a:pPr>
            <a:r>
              <a:rPr lang="en-IN" sz="2400" dirty="0">
                <a:effectLst/>
                <a:latin typeface="Times New Roman" panose="02020603050405020304" pitchFamily="18" charset="0"/>
                <a:ea typeface="Times New Roman" panose="02020603050405020304" pitchFamily="18" charset="0"/>
              </a:rPr>
              <a:t>Next, a machine learning model (such as logistic regression, decision trees, or SVM) is trained on the training set and evaluated on the validation set using metrics such as accuracy, precision, recall, and F1-score.</a:t>
            </a:r>
          </a:p>
          <a:p>
            <a:pPr>
              <a:lnSpc>
                <a:spcPct val="115000"/>
              </a:lnSpc>
            </a:pPr>
            <a:r>
              <a:rPr lang="en-IN" sz="2400" dirty="0">
                <a:effectLst/>
                <a:latin typeface="Times New Roman" panose="02020603050405020304" pitchFamily="18" charset="0"/>
                <a:ea typeface="Times New Roman" panose="02020603050405020304" pitchFamily="18" charset="0"/>
              </a:rPr>
              <a:t>Finally, the project deploys the model by creating a user interface for the rating system using a web framework such as Flask. Users can enter a recipe and get a sentiment rating based on the sentiment analysis model.</a:t>
            </a:r>
          </a:p>
          <a:p>
            <a:pPr marL="0" indent="0">
              <a:buNone/>
            </a:pPr>
            <a:endParaRPr lang="en-IN" dirty="0"/>
          </a:p>
        </p:txBody>
      </p:sp>
    </p:spTree>
    <p:extLst>
      <p:ext uri="{BB962C8B-B14F-4D97-AF65-F5344CB8AC3E}">
        <p14:creationId xmlns:p14="http://schemas.microsoft.com/office/powerpoint/2010/main" val="425639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05A3-54D3-CA49-64B4-2ABF761DA84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61CA15-C37D-3AF5-99E1-11C53E871174}"/>
              </a:ext>
            </a:extLst>
          </p:cNvPr>
          <p:cNvSpPr>
            <a:spLocks noGrp="1"/>
          </p:cNvSpPr>
          <p:nvPr>
            <p:ph idx="1"/>
          </p:nvPr>
        </p:nvSpPr>
        <p:spPr>
          <a:xfrm>
            <a:off x="454152" y="2057400"/>
            <a:ext cx="8229600" cy="4389120"/>
          </a:xfrm>
        </p:spPr>
        <p:txBody>
          <a:bodyPr>
            <a:normAutofit/>
          </a:bodyPr>
          <a:lstStyle/>
          <a:p>
            <a:pPr>
              <a:lnSpc>
                <a:spcPct val="115000"/>
              </a:lnSpc>
              <a:spcAft>
                <a:spcPts val="800"/>
              </a:spcAft>
            </a:pPr>
            <a:r>
              <a:rPr lang="en-IN" sz="2400" dirty="0">
                <a:effectLst/>
                <a:latin typeface="Times New Roman" panose="02020603050405020304" pitchFamily="18" charset="0"/>
                <a:ea typeface="Calibri" panose="020F0502020204030204" pitchFamily="34" charset="0"/>
                <a:cs typeface="Mangal" panose="02040503050203030202" pitchFamily="18" charset="0"/>
              </a:rPr>
              <a:t>Sentiment classification is a way to analyse the subjective information in the text and then mine the opinion. Sentiment analysis is the procedure by which information is extracted from the opinions, appraisals and emotions of people in regards to entities, events and their attributes. </a:t>
            </a:r>
          </a:p>
          <a:p>
            <a:pPr>
              <a:lnSpc>
                <a:spcPct val="115000"/>
              </a:lnSpc>
              <a:spcAft>
                <a:spcPts val="800"/>
              </a:spcAft>
            </a:pPr>
            <a:r>
              <a:rPr lang="en-IN" sz="2400" dirty="0">
                <a:effectLst/>
                <a:latin typeface="Times New Roman" panose="02020603050405020304" pitchFamily="18" charset="0"/>
                <a:ea typeface="Calibri" panose="020F0502020204030204" pitchFamily="34" charset="0"/>
                <a:cs typeface="Mangal" panose="02040503050203030202" pitchFamily="18" charset="0"/>
              </a:rPr>
              <a:t>In decision making, the opinions of customers have significant effect on customers ease as ultimately our business is to facilitate them.</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3573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DB3A-58B4-7C75-619C-B5E1C934B49B}"/>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1771D7A-703A-4A56-3249-DA259ED73900}"/>
              </a:ext>
            </a:extLst>
          </p:cNvPr>
          <p:cNvSpPr>
            <a:spLocks noGrp="1"/>
          </p:cNvSpPr>
          <p:nvPr>
            <p:ph idx="1"/>
          </p:nvPr>
        </p:nvSpPr>
        <p:spPr>
          <a:xfrm>
            <a:off x="457200" y="2456688"/>
            <a:ext cx="8229600" cy="4096512"/>
          </a:xfrm>
        </p:spPr>
        <p:txBody>
          <a:bodyPr>
            <a:noAutofit/>
          </a:bodyPr>
          <a:lstStyle/>
          <a:p>
            <a:r>
              <a:rPr lang="en-IN" sz="2400" dirty="0">
                <a:latin typeface="Times New Roman" panose="02020603050405020304" pitchFamily="18" charset="0"/>
                <a:cs typeface="Times New Roman" panose="02020603050405020304" pitchFamily="18" charset="0"/>
              </a:rPr>
              <a:t>To automate the process of finding good and quality recipe according to your preferences. </a:t>
            </a:r>
          </a:p>
          <a:p>
            <a:r>
              <a:rPr lang="en-IN" sz="2400" dirty="0">
                <a:latin typeface="Times New Roman" panose="02020603050405020304" pitchFamily="18" charset="0"/>
                <a:cs typeface="Times New Roman" panose="02020603050405020304" pitchFamily="18" charset="0"/>
              </a:rPr>
              <a:t>To build brand reputation of the food brands on their social media, websites and apps.</a:t>
            </a:r>
          </a:p>
          <a:p>
            <a:r>
              <a:rPr lang="en-IN" sz="2400" dirty="0">
                <a:latin typeface="Times New Roman" panose="02020603050405020304" pitchFamily="18" charset="0"/>
                <a:cs typeface="Times New Roman" panose="02020603050405020304" pitchFamily="18" charset="0"/>
              </a:rPr>
              <a:t>Full use the feedbacks of the customers on the recipes.</a:t>
            </a:r>
          </a:p>
          <a:p>
            <a:r>
              <a:rPr lang="en-IN" sz="2400" dirty="0">
                <a:latin typeface="Times New Roman" panose="02020603050405020304" pitchFamily="18" charset="0"/>
                <a:cs typeface="Times New Roman" panose="02020603050405020304" pitchFamily="18" charset="0"/>
              </a:rPr>
              <a:t>To make the system cost effective. </a:t>
            </a:r>
          </a:p>
          <a:p>
            <a:r>
              <a:rPr lang="en-IN" sz="2400" dirty="0">
                <a:latin typeface="Times New Roman" panose="02020603050405020304" pitchFamily="18" charset="0"/>
                <a:cs typeface="Times New Roman" panose="02020603050405020304" pitchFamily="18" charset="0"/>
              </a:rPr>
              <a:t>Advertisement according to the feedback of the target audience of the food brand</a:t>
            </a:r>
          </a:p>
          <a:p>
            <a:r>
              <a:rPr lang="en-IN" sz="2400" dirty="0">
                <a:latin typeface="Times New Roman" panose="02020603050405020304" pitchFamily="18" charset="0"/>
                <a:cs typeface="Times New Roman" panose="02020603050405020304" pitchFamily="18" charset="0"/>
              </a:rPr>
              <a:t>To be able to handle the enormous amount of data using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 (NLP) and SVM.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6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AF9D-77F3-FB5C-0D85-41FB2E1F027C}"/>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9A2159C4-B2DA-3535-8B67-D20375B631BD}"/>
              </a:ext>
            </a:extLst>
          </p:cNvPr>
          <p:cNvSpPr>
            <a:spLocks noGrp="1"/>
          </p:cNvSpPr>
          <p:nvPr>
            <p:ph idx="1"/>
          </p:nvPr>
        </p:nvSpPr>
        <p:spPr>
          <a:xfrm>
            <a:off x="441960" y="2365248"/>
            <a:ext cx="8229600" cy="4389120"/>
          </a:xfrm>
        </p:spPr>
        <p:txBody>
          <a:bodyPr>
            <a:normAutofit/>
          </a:bodyPr>
          <a:lstStyle/>
          <a:p>
            <a:pPr algn="just"/>
            <a:r>
              <a:rPr lang="en-IN" sz="2300" dirty="0" err="1"/>
              <a:t>Numpy</a:t>
            </a:r>
            <a:endParaRPr lang="en-IN" sz="2300" dirty="0"/>
          </a:p>
          <a:p>
            <a:pPr algn="just"/>
            <a:r>
              <a:rPr lang="en-IN" sz="2300" dirty="0"/>
              <a:t>Matplotlib</a:t>
            </a:r>
          </a:p>
          <a:p>
            <a:pPr algn="just"/>
            <a:r>
              <a:rPr lang="en-IN" sz="2300" dirty="0"/>
              <a:t>TensorFlow</a:t>
            </a:r>
          </a:p>
          <a:p>
            <a:pPr algn="just"/>
            <a:r>
              <a:rPr lang="en-IN" sz="2300" dirty="0" err="1"/>
              <a:t>Keras</a:t>
            </a:r>
            <a:endParaRPr lang="en-IN" sz="2300" dirty="0"/>
          </a:p>
          <a:p>
            <a:pPr algn="just"/>
            <a:r>
              <a:rPr lang="en-IN" sz="2300" dirty="0"/>
              <a:t>Flask</a:t>
            </a:r>
          </a:p>
          <a:p>
            <a:pPr algn="just"/>
            <a:r>
              <a:rPr lang="en-IN" sz="2300" dirty="0" err="1"/>
              <a:t>Jupyter</a:t>
            </a:r>
            <a:r>
              <a:rPr lang="en-IN" sz="2300" dirty="0"/>
              <a:t> notebook</a:t>
            </a:r>
          </a:p>
        </p:txBody>
      </p:sp>
    </p:spTree>
    <p:extLst>
      <p:ext uri="{BB962C8B-B14F-4D97-AF65-F5344CB8AC3E}">
        <p14:creationId xmlns:p14="http://schemas.microsoft.com/office/powerpoint/2010/main" val="234322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85C2-78BE-BFE8-18EC-387D0CFDA826}"/>
              </a:ext>
            </a:extLst>
          </p:cNvPr>
          <p:cNvSpPr>
            <a:spLocks noGrp="1"/>
          </p:cNvSpPr>
          <p:nvPr>
            <p:ph type="title"/>
          </p:nvPr>
        </p:nvSpPr>
        <p:spPr>
          <a:xfrm>
            <a:off x="492450" y="457200"/>
            <a:ext cx="8159098" cy="1133208"/>
          </a:xfrm>
        </p:spPr>
        <p:txBody>
          <a:bodyPr/>
          <a:lstStyle/>
          <a:p>
            <a:r>
              <a:rPr lang="en-IN" dirty="0"/>
              <a:t>Architecture and Flowchart</a:t>
            </a:r>
          </a:p>
        </p:txBody>
      </p:sp>
      <p:sp>
        <p:nvSpPr>
          <p:cNvPr id="3" name="Content Placeholder 2">
            <a:extLst>
              <a:ext uri="{FF2B5EF4-FFF2-40B4-BE49-F238E27FC236}">
                <a16:creationId xmlns:a16="http://schemas.microsoft.com/office/drawing/2014/main" id="{06DB248E-05E2-4381-6F32-64279AF6ACC0}"/>
              </a:ext>
            </a:extLst>
          </p:cNvPr>
          <p:cNvSpPr>
            <a:spLocks noGrp="1"/>
          </p:cNvSpPr>
          <p:nvPr>
            <p:ph idx="1"/>
          </p:nvPr>
        </p:nvSpPr>
        <p:spPr>
          <a:xfrm flipV="1">
            <a:off x="3581400" y="4559807"/>
            <a:ext cx="76200" cy="45719"/>
          </a:xfrm>
        </p:spPr>
        <p:txBody>
          <a:bodyPr>
            <a:normAutofit fontScale="25000" lnSpcReduction="20000"/>
          </a:bodyPr>
          <a:lstStyle/>
          <a:p>
            <a:pPr marL="0" indent="0">
              <a:buNone/>
            </a:pPr>
            <a:endParaRPr lang="en-IN" dirty="0"/>
          </a:p>
        </p:txBody>
      </p:sp>
      <p:pic>
        <p:nvPicPr>
          <p:cNvPr id="1026" name="Picture 2" descr="A Rating Approach based on Sentiment Analysis">
            <a:extLst>
              <a:ext uri="{FF2B5EF4-FFF2-40B4-BE49-F238E27FC236}">
                <a16:creationId xmlns:a16="http://schemas.microsoft.com/office/drawing/2014/main" id="{4E3220BD-2489-3437-D5EB-993403F5C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575" y="1828800"/>
            <a:ext cx="4362849"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58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dcc 03 00037 g001">
            <a:extLst>
              <a:ext uri="{FF2B5EF4-FFF2-40B4-BE49-F238E27FC236}">
                <a16:creationId xmlns:a16="http://schemas.microsoft.com/office/drawing/2014/main" id="{13E75538-7D80-F260-C62E-9CB159DC96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7638" y="0"/>
            <a:ext cx="3768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080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1545</TotalTime>
  <Words>622</Words>
  <Application>Microsoft Office PowerPoint</Application>
  <PresentationFormat>On-screen Show (4:3)</PresentationFormat>
  <Paragraphs>56</Paragraphs>
  <Slides>13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Constantia</vt:lpstr>
      <vt:lpstr>Times New Roman</vt:lpstr>
      <vt:lpstr>Wingdings 2</vt:lpstr>
      <vt:lpstr>Flow</vt:lpstr>
      <vt:lpstr>Office Theme</vt:lpstr>
      <vt:lpstr>Cooking recipe rating based on Sentiment analysis</vt:lpstr>
      <vt:lpstr>Content</vt:lpstr>
      <vt:lpstr>Abstract</vt:lpstr>
      <vt:lpstr>PowerPoint Presentation</vt:lpstr>
      <vt:lpstr>Introduction</vt:lpstr>
      <vt:lpstr>Objectives</vt:lpstr>
      <vt:lpstr>Requirements</vt:lpstr>
      <vt:lpstr>Architecture and Flowchart</vt:lpstr>
      <vt:lpstr>PowerPoint Presentation</vt:lpstr>
      <vt:lpstr>Result &amp; Discussion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And Training  Activity System</dc:title>
  <dc:creator>lenovo</dc:creator>
  <cp:lastModifiedBy>SANSKAR</cp:lastModifiedBy>
  <cp:revision>17</cp:revision>
  <dcterms:created xsi:type="dcterms:W3CDTF">2017-09-09T10:26:19Z</dcterms:created>
  <dcterms:modified xsi:type="dcterms:W3CDTF">2023-03-24T16:39:07Z</dcterms:modified>
</cp:coreProperties>
</file>