
<file path=[Content_Types].xml><?xml version="1.0" encoding="utf-8"?>
<Types xmlns="http://schemas.openxmlformats.org/package/2006/content-types">
  <Default Extension="fntdata" ContentType="application/x-fontdata"/>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Lst>
  <p:notesMasterIdLst>
    <p:notesMasterId r:id="rId10"/>
  </p:notesMasterIdLst>
  <p:sldSz cx="14630400" cy="8229600"/>
  <p:notesSz cx="8229600" cy="14630400"/>
  <p:embeddedFontLst>
    <p:embeddedFont>
      <p:font typeface="Bitter Medium"/>
      <p:regular r:id="rId15"/>
    </p:embeddedFont>
    <p:embeddedFont>
      <p:font typeface="Bitter Medium"/>
      <p:regular r:id="rId16"/>
    </p:embeddedFont>
    <p:embeddedFont>
      <p:font typeface="Bitter Medium"/>
      <p:regular r:id="rId17"/>
    </p:embeddedFont>
    <p:embeddedFont>
      <p:font typeface="Bitter Medium"/>
      <p:regular r:id="rId18"/>
    </p:embeddedFont>
    <p:embeddedFont>
      <p:font typeface="Open Sans"/>
      <p:regular r:id="rId19"/>
    </p:embeddedFont>
    <p:embeddedFont>
      <p:font typeface="Open Sans"/>
      <p:regular r:id="rId20"/>
    </p:embeddedFont>
    <p:embeddedFont>
      <p:font typeface="Open Sans"/>
      <p:regular r:id="rId21"/>
    </p:embeddedFont>
    <p:embeddedFont>
      <p:font typeface="Open Sans"/>
      <p:regular r:id="rId22"/>
    </p:embeddedFont>
  </p:embeddedFon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notesMaster" Target="notesMasters/notesMaster1.xml"/><Relationship Id="rId11" Type="http://schemas.openxmlformats.org/officeDocument/2006/relationships/presProps" Target="presProps.xml"/><Relationship Id="rId12" Type="http://schemas.openxmlformats.org/officeDocument/2006/relationships/viewProps" Target="viewProps.xml"/><Relationship Id="rId13" Type="http://schemas.openxmlformats.org/officeDocument/2006/relationships/theme" Target="theme/theme1.xml"/><Relationship Id="rId14" Type="http://schemas.openxmlformats.org/officeDocument/2006/relationships/tableStyles" Target="tableStyles.xml"/><Relationship Id="rId15" Type="http://schemas.openxmlformats.org/officeDocument/2006/relationships/font" Target="fonts/font1.fntdata"/><Relationship Id="rId16" Type="http://schemas.openxmlformats.org/officeDocument/2006/relationships/font" Target="fonts/font2.fntdata"/><Relationship Id="rId17" Type="http://schemas.openxmlformats.org/officeDocument/2006/relationships/font" Target="fonts/font3.fntdata"/><Relationship Id="rId18" Type="http://schemas.openxmlformats.org/officeDocument/2006/relationships/font" Target="fonts/font4.fntdata"/><Relationship Id="rId19" Type="http://schemas.openxmlformats.org/officeDocument/2006/relationships/font" Target="fonts/font5.fntdata"/><Relationship Id="rId20" Type="http://schemas.openxmlformats.org/officeDocument/2006/relationships/font" Target="fonts/font6.fntdata"/><Relationship Id="rId21" Type="http://schemas.openxmlformats.org/officeDocument/2006/relationships/font" Target="fonts/font7.fntdata"/><Relationship Id="rId22" Type="http://schemas.openxmlformats.org/officeDocument/2006/relationships/font" Target="fonts/font8.fntdata"/></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2-1.png"/><Relationship Id="rId3"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3-1.png"/><Relationship Id="rId3"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4-1.png"/><Relationship Id="rId3"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5-1.png"/><Relationship Id="rId3"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6-1.png"/><Relationship Id="rId3"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7-1.png"/><Relationship Id="rId3"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8-1.png"/><Relationship Id="rId3"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9-1.png"/><Relationship Id="rId3"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ABCB6"/>
          </a:solidFill>
          <a:ln/>
        </p:spPr>
      </p:sp>
      <p:sp>
        <p:nvSpPr>
          <p:cNvPr id="3" name="Shape 1"/>
          <p:cNvSpPr/>
          <p:nvPr/>
        </p:nvSpPr>
        <p:spPr>
          <a:xfrm>
            <a:off x="0" y="0"/>
            <a:ext cx="14630400" cy="8229600"/>
          </a:xfrm>
          <a:prstGeom prst="rect">
            <a:avLst/>
          </a:prstGeom>
          <a:solidFill>
            <a:srgbClr val="FFF8F0"/>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ABCB6"/>
          </a:solidFill>
          <a:ln/>
        </p:spPr>
      </p:sp>
      <p:sp>
        <p:nvSpPr>
          <p:cNvPr id="3" name="Shape 1"/>
          <p:cNvSpPr/>
          <p:nvPr/>
        </p:nvSpPr>
        <p:spPr>
          <a:xfrm>
            <a:off x="0" y="0"/>
            <a:ext cx="14630400" cy="8229600"/>
          </a:xfrm>
          <a:prstGeom prst="rect">
            <a:avLst/>
          </a:prstGeom>
          <a:solidFill>
            <a:srgbClr val="FFF8F0"/>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ABCB6"/>
          </a:solidFill>
          <a:ln/>
        </p:spPr>
      </p:sp>
      <p:sp>
        <p:nvSpPr>
          <p:cNvPr id="3" name="Shape 1"/>
          <p:cNvSpPr/>
          <p:nvPr/>
        </p:nvSpPr>
        <p:spPr>
          <a:xfrm>
            <a:off x="0" y="0"/>
            <a:ext cx="14630400" cy="8229600"/>
          </a:xfrm>
          <a:prstGeom prst="rect">
            <a:avLst/>
          </a:prstGeom>
          <a:solidFill>
            <a:srgbClr val="FFF8F0"/>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ABCB6"/>
          </a:solidFill>
          <a:ln/>
        </p:spPr>
      </p:sp>
      <p:sp>
        <p:nvSpPr>
          <p:cNvPr id="3" name="Shape 1"/>
          <p:cNvSpPr/>
          <p:nvPr/>
        </p:nvSpPr>
        <p:spPr>
          <a:xfrm>
            <a:off x="0" y="0"/>
            <a:ext cx="14630400" cy="8229600"/>
          </a:xfrm>
          <a:prstGeom prst="rect">
            <a:avLst/>
          </a:prstGeom>
          <a:solidFill>
            <a:srgbClr val="FFF8F0"/>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ABCB6"/>
          </a:solidFill>
          <a:ln/>
        </p:spPr>
      </p:sp>
      <p:sp>
        <p:nvSpPr>
          <p:cNvPr id="3" name="Shape 1"/>
          <p:cNvSpPr/>
          <p:nvPr/>
        </p:nvSpPr>
        <p:spPr>
          <a:xfrm>
            <a:off x="0" y="0"/>
            <a:ext cx="14630400" cy="8229600"/>
          </a:xfrm>
          <a:prstGeom prst="rect">
            <a:avLst/>
          </a:prstGeom>
          <a:solidFill>
            <a:srgbClr val="FFF8F0"/>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ABCB6"/>
          </a:solidFill>
          <a:ln/>
        </p:spPr>
      </p:sp>
      <p:sp>
        <p:nvSpPr>
          <p:cNvPr id="3" name="Shape 1"/>
          <p:cNvSpPr/>
          <p:nvPr/>
        </p:nvSpPr>
        <p:spPr>
          <a:xfrm>
            <a:off x="0" y="0"/>
            <a:ext cx="14630400" cy="8229600"/>
          </a:xfrm>
          <a:prstGeom prst="rect">
            <a:avLst/>
          </a:prstGeom>
          <a:solidFill>
            <a:srgbClr val="FFF8F0"/>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ABCB6"/>
          </a:solidFill>
          <a:ln/>
        </p:spPr>
      </p:sp>
      <p:sp>
        <p:nvSpPr>
          <p:cNvPr id="3" name="Shape 1"/>
          <p:cNvSpPr/>
          <p:nvPr/>
        </p:nvSpPr>
        <p:spPr>
          <a:xfrm>
            <a:off x="0" y="0"/>
            <a:ext cx="14630400" cy="8229600"/>
          </a:xfrm>
          <a:prstGeom prst="rect">
            <a:avLst/>
          </a:prstGeom>
          <a:solidFill>
            <a:srgbClr val="FFF8F0"/>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ABCB6"/>
          </a:solidFill>
          <a:ln/>
        </p:spPr>
      </p:sp>
      <p:sp>
        <p:nvSpPr>
          <p:cNvPr id="3" name="Shape 1"/>
          <p:cNvSpPr/>
          <p:nvPr/>
        </p:nvSpPr>
        <p:spPr>
          <a:xfrm>
            <a:off x="0" y="0"/>
            <a:ext cx="14630400" cy="8229600"/>
          </a:xfrm>
          <a:prstGeom prst="rect">
            <a:avLst/>
          </a:prstGeom>
          <a:solidFill>
            <a:srgbClr val="FFF8F0"/>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2.png"/><Relationship Id="rId3" Type="http://schemas.openxmlformats.org/officeDocument/2006/relationships/slideLayout" Target="../slideLayouts/slideLayout2.xml"/><Relationship Id="rId4"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image" Target="../media/image-2-1.png"/><Relationship Id="rId2" Type="http://schemas.openxmlformats.org/officeDocument/2006/relationships/image" Target="../media/image-2-2.png"/><Relationship Id="rId3" Type="http://schemas.openxmlformats.org/officeDocument/2006/relationships/image" Target="../media/image-2-3.png"/><Relationship Id="rId4" Type="http://schemas.openxmlformats.org/officeDocument/2006/relationships/image" Target="../media/image-2-4.png"/><Relationship Id="rId5" Type="http://schemas.openxmlformats.org/officeDocument/2006/relationships/image" Target="../media/image-2-5.png"/><Relationship Id="rId6" Type="http://schemas.openxmlformats.org/officeDocument/2006/relationships/slideLayout" Target="../slideLayouts/slideLayout3.xml"/><Relationship Id="rId7"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image-3-1.png"/><Relationship Id="rId2" Type="http://schemas.openxmlformats.org/officeDocument/2006/relationships/image" Target="../media/image-3-2.png"/><Relationship Id="rId3" Type="http://schemas.openxmlformats.org/officeDocument/2006/relationships/image" Target="../media/image-3-3.png"/><Relationship Id="rId4" Type="http://schemas.openxmlformats.org/officeDocument/2006/relationships/image" Target="../media/image-3-4.png"/><Relationship Id="rId5" Type="http://schemas.openxmlformats.org/officeDocument/2006/relationships/slideLayout" Target="../slideLayouts/slideLayout4.xml"/><Relationship Id="rId6"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image-6-1.png"/><Relationship Id="rId2" Type="http://schemas.openxmlformats.org/officeDocument/2006/relationships/image" Target="../media/image-6-2.png"/><Relationship Id="rId3" Type="http://schemas.openxmlformats.org/officeDocument/2006/relationships/image" Target="../media/image-6-3.png"/><Relationship Id="rId4" Type="http://schemas.openxmlformats.org/officeDocument/2006/relationships/image" Target="../media/image-6-4.png"/><Relationship Id="rId5" Type="http://schemas.openxmlformats.org/officeDocument/2006/relationships/image" Target="../media/image-6-5.png"/><Relationship Id="rId6" Type="http://schemas.openxmlformats.org/officeDocument/2006/relationships/image" Target="../media/image-6-6.png"/><Relationship Id="rId7" Type="http://schemas.openxmlformats.org/officeDocument/2006/relationships/slideLayout" Target="../slideLayouts/slideLayout7.xml"/><Relationship Id="rId8"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7-1.png"/><Relationship Id="rId2" Type="http://schemas.openxmlformats.org/officeDocument/2006/relationships/image" Target="../media/image-7-2.png"/><Relationship Id="rId3" Type="http://schemas.openxmlformats.org/officeDocument/2006/relationships/slideLayout" Target="../slideLayouts/slideLayout8.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image-8-1.png"/><Relationship Id="rId2" Type="http://schemas.openxmlformats.org/officeDocument/2006/relationships/slideLayout" Target="../slideLayouts/slideLayout9.xml"/><Relationship Id="rId3"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5486400" cy="8229600"/>
          </a:xfrm>
          <a:prstGeom prst="rect">
            <a:avLst/>
          </a:prstGeom>
        </p:spPr>
      </p:pic>
      <p:sp>
        <p:nvSpPr>
          <p:cNvPr id="3" name="Text 0"/>
          <p:cNvSpPr/>
          <p:nvPr/>
        </p:nvSpPr>
        <p:spPr>
          <a:xfrm>
            <a:off x="6280190" y="1103948"/>
            <a:ext cx="7556421" cy="2126337"/>
          </a:xfrm>
          <a:prstGeom prst="rect">
            <a:avLst/>
          </a:prstGeom>
          <a:noFill/>
          <a:ln/>
        </p:spPr>
        <p:txBody>
          <a:bodyPr wrap="square" lIns="0" tIns="0" rIns="0" bIns="0" rtlCol="0" anchor="t"/>
          <a:lstStyle/>
          <a:p>
            <a:pPr algn="l" indent="0" marL="0">
              <a:lnSpc>
                <a:spcPts val="5550"/>
              </a:lnSpc>
              <a:buNone/>
            </a:pPr>
            <a:r>
              <a:rPr lang="en-US" sz="4450" dirty="0">
                <a:solidFill>
                  <a:srgbClr val="2C3F42"/>
                </a:solidFill>
                <a:latin typeface="Bitter Medium" pitchFamily="34" charset="0"/>
                <a:ea typeface="Bitter Medium" pitchFamily="34" charset="-122"/>
                <a:cs typeface="Bitter Medium" pitchFamily="34" charset="-120"/>
              </a:rPr>
              <a:t>eLearning: Empowering Skill Development and Knowledge Access</a:t>
            </a:r>
            <a:endParaRPr lang="en-US" sz="4450" dirty="0"/>
          </a:p>
        </p:txBody>
      </p:sp>
      <p:sp>
        <p:nvSpPr>
          <p:cNvPr id="4" name="Text 1"/>
          <p:cNvSpPr/>
          <p:nvPr/>
        </p:nvSpPr>
        <p:spPr>
          <a:xfrm>
            <a:off x="6280190" y="3570446"/>
            <a:ext cx="7556421" cy="2903220"/>
          </a:xfrm>
          <a:prstGeom prst="rect">
            <a:avLst/>
          </a:prstGeom>
          <a:noFill/>
          <a:ln/>
        </p:spPr>
        <p:txBody>
          <a:bodyPr wrap="square" lIns="0" tIns="0" rIns="0" bIns="0" rtlCol="0" anchor="t"/>
          <a:lstStyle/>
          <a:p>
            <a:pPr algn="l" indent="0" marL="0">
              <a:lnSpc>
                <a:spcPts val="2850"/>
              </a:lnSpc>
              <a:buNone/>
            </a:pPr>
            <a:r>
              <a:rPr lang="en-US" sz="1750" dirty="0">
                <a:solidFill>
                  <a:srgbClr val="2B2E3C"/>
                </a:solidFill>
                <a:latin typeface="Open Sans" pitchFamily="34" charset="0"/>
                <a:ea typeface="Open Sans" pitchFamily="34" charset="-122"/>
                <a:cs typeface="Open Sans" pitchFamily="34" charset="-120"/>
              </a:rPr>
              <a:t>This report details the development of an innovative eLearning platform designed to meet the evolving demands of modern education. Leveraging a robust web services-oriented framework, this system provides a flexible, accessible, and comprehensive solution for skill development and knowledge acquisition. Our goal is to create an integrated platform that transcends traditional learning limitations, offering specialized content anytime, anywhere, and for learners of all ages.</a:t>
            </a:r>
            <a:endParaRPr lang="en-US" sz="1750" dirty="0"/>
          </a:p>
        </p:txBody>
      </p:sp>
      <p:sp>
        <p:nvSpPr>
          <p:cNvPr id="5" name="Shape 2"/>
          <p:cNvSpPr/>
          <p:nvPr/>
        </p:nvSpPr>
        <p:spPr>
          <a:xfrm>
            <a:off x="6280190" y="6745724"/>
            <a:ext cx="362903" cy="362903"/>
          </a:xfrm>
          <a:prstGeom prst="roundRect">
            <a:avLst>
              <a:gd name="adj" fmla="val 25194296"/>
            </a:avLst>
          </a:prstGeom>
          <a:noFill/>
          <a:ln w="7620">
            <a:solidFill>
              <a:srgbClr val="FFFFFF"/>
            </a:solidFill>
            <a:prstDash val="solid"/>
          </a:ln>
        </p:spPr>
      </p:sp>
      <p:pic>
        <p:nvPicPr>
          <p:cNvPr id="6" name="Image 1" descr="preencoded.png">    </p:cNvPr>
          <p:cNvPicPr>
            <a:picLocks noChangeAspect="1"/>
          </p:cNvPicPr>
          <p:nvPr/>
        </p:nvPicPr>
        <p:blipFill>
          <a:blip r:embed="rId2"/>
          <a:stretch>
            <a:fillRect/>
          </a:stretch>
        </p:blipFill>
        <p:spPr>
          <a:xfrm>
            <a:off x="6287810" y="6753344"/>
            <a:ext cx="347663" cy="347663"/>
          </a:xfrm>
          <a:prstGeom prst="rect">
            <a:avLst/>
          </a:prstGeom>
        </p:spPr>
      </p:pic>
      <p:sp>
        <p:nvSpPr>
          <p:cNvPr id="7" name="Text 3"/>
          <p:cNvSpPr/>
          <p:nvPr/>
        </p:nvSpPr>
        <p:spPr>
          <a:xfrm>
            <a:off x="6756440" y="6728817"/>
            <a:ext cx="2748915" cy="396835"/>
          </a:xfrm>
          <a:prstGeom prst="rect">
            <a:avLst/>
          </a:prstGeom>
          <a:noFill/>
          <a:ln/>
        </p:spPr>
        <p:txBody>
          <a:bodyPr wrap="none" lIns="0" tIns="0" rIns="0" bIns="0" rtlCol="0" anchor="t"/>
          <a:lstStyle/>
          <a:p>
            <a:pPr algn="l" indent="0" marL="0">
              <a:lnSpc>
                <a:spcPts val="3100"/>
              </a:lnSpc>
              <a:buNone/>
            </a:pPr>
            <a:r>
              <a:rPr lang="en-US" sz="2200" b="1" dirty="0">
                <a:solidFill>
                  <a:srgbClr val="2B2E3C"/>
                </a:solidFill>
                <a:latin typeface="Open Sans Bold" pitchFamily="34" charset="0"/>
                <a:ea typeface="Open Sans Bold" pitchFamily="34" charset="-122"/>
                <a:cs typeface="Open Sans Bold" pitchFamily="34" charset="-120"/>
              </a:rPr>
              <a:t>by Sanskar agrawal</a:t>
            </a:r>
            <a:endParaRPr lang="en-US" sz="22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5486400" cy="8229600"/>
          </a:xfrm>
          <a:prstGeom prst="rect">
            <a:avLst/>
          </a:prstGeom>
        </p:spPr>
      </p:pic>
      <p:sp>
        <p:nvSpPr>
          <p:cNvPr id="3" name="Text 0"/>
          <p:cNvSpPr/>
          <p:nvPr/>
        </p:nvSpPr>
        <p:spPr>
          <a:xfrm>
            <a:off x="6114574" y="587931"/>
            <a:ext cx="7887652" cy="1121807"/>
          </a:xfrm>
          <a:prstGeom prst="rect">
            <a:avLst/>
          </a:prstGeom>
          <a:noFill/>
          <a:ln/>
        </p:spPr>
        <p:txBody>
          <a:bodyPr wrap="square" lIns="0" tIns="0" rIns="0" bIns="0" rtlCol="0" anchor="t"/>
          <a:lstStyle/>
          <a:p>
            <a:pPr algn="l" indent="0" marL="0">
              <a:lnSpc>
                <a:spcPts val="4400"/>
              </a:lnSpc>
              <a:buNone/>
            </a:pPr>
            <a:r>
              <a:rPr lang="en-US" sz="3500" dirty="0">
                <a:solidFill>
                  <a:srgbClr val="2C3F42"/>
                </a:solidFill>
                <a:latin typeface="Bitter Medium" pitchFamily="34" charset="0"/>
                <a:ea typeface="Bitter Medium" pitchFamily="34" charset="-122"/>
                <a:cs typeface="Bitter Medium" pitchFamily="34" charset="-120"/>
              </a:rPr>
              <a:t>Addressing the Evolving Learning Landscape</a:t>
            </a:r>
            <a:endParaRPr lang="en-US" sz="3500" dirty="0"/>
          </a:p>
        </p:txBody>
      </p:sp>
      <p:sp>
        <p:nvSpPr>
          <p:cNvPr id="4" name="Shape 1"/>
          <p:cNvSpPr/>
          <p:nvPr/>
        </p:nvSpPr>
        <p:spPr>
          <a:xfrm>
            <a:off x="6114574" y="1978938"/>
            <a:ext cx="403860" cy="403860"/>
          </a:xfrm>
          <a:prstGeom prst="roundRect">
            <a:avLst>
              <a:gd name="adj" fmla="val 18667"/>
            </a:avLst>
          </a:prstGeom>
          <a:solidFill>
            <a:srgbClr val="FCE2CF"/>
          </a:solidFill>
          <a:ln w="7620">
            <a:solidFill>
              <a:srgbClr val="E2C8B5"/>
            </a:solidFill>
            <a:prstDash val="solid"/>
          </a:ln>
        </p:spPr>
      </p:sp>
      <p:pic>
        <p:nvPicPr>
          <p:cNvPr id="5" name="Image 1" descr="preencoded.png">    </p:cNvPr>
          <p:cNvPicPr>
            <a:picLocks noChangeAspect="1"/>
          </p:cNvPicPr>
          <p:nvPr/>
        </p:nvPicPr>
        <p:blipFill>
          <a:blip r:embed="rId2"/>
          <a:stretch>
            <a:fillRect/>
          </a:stretch>
        </p:blipFill>
        <p:spPr>
          <a:xfrm>
            <a:off x="6181904" y="2012633"/>
            <a:ext cx="269200" cy="336471"/>
          </a:xfrm>
          <a:prstGeom prst="rect">
            <a:avLst/>
          </a:prstGeom>
        </p:spPr>
      </p:pic>
      <p:sp>
        <p:nvSpPr>
          <p:cNvPr id="6" name="Text 2"/>
          <p:cNvSpPr/>
          <p:nvPr/>
        </p:nvSpPr>
        <p:spPr>
          <a:xfrm>
            <a:off x="6697861" y="2040612"/>
            <a:ext cx="2837140" cy="280511"/>
          </a:xfrm>
          <a:prstGeom prst="rect">
            <a:avLst/>
          </a:prstGeom>
          <a:noFill/>
          <a:ln/>
        </p:spPr>
        <p:txBody>
          <a:bodyPr wrap="none" lIns="0" tIns="0" rIns="0" bIns="0" rtlCol="0" anchor="t"/>
          <a:lstStyle/>
          <a:p>
            <a:pPr algn="l" indent="0" marL="0">
              <a:lnSpc>
                <a:spcPts val="2200"/>
              </a:lnSpc>
              <a:buNone/>
            </a:pPr>
            <a:r>
              <a:rPr lang="en-US" sz="1750" dirty="0">
                <a:solidFill>
                  <a:srgbClr val="2B2E3C"/>
                </a:solidFill>
                <a:latin typeface="Bitter Medium" pitchFamily="34" charset="0"/>
                <a:ea typeface="Bitter Medium" pitchFamily="34" charset="-122"/>
                <a:cs typeface="Bitter Medium" pitchFamily="34" charset="-120"/>
              </a:rPr>
              <a:t>Anytime, Anywhere Access</a:t>
            </a:r>
            <a:endParaRPr lang="en-US" sz="1750" dirty="0"/>
          </a:p>
        </p:txBody>
      </p:sp>
      <p:sp>
        <p:nvSpPr>
          <p:cNvPr id="7" name="Text 3"/>
          <p:cNvSpPr/>
          <p:nvPr/>
        </p:nvSpPr>
        <p:spPr>
          <a:xfrm>
            <a:off x="6697861" y="2428756"/>
            <a:ext cx="7304365" cy="287179"/>
          </a:xfrm>
          <a:prstGeom prst="rect">
            <a:avLst/>
          </a:prstGeom>
          <a:noFill/>
          <a:ln/>
        </p:spPr>
        <p:txBody>
          <a:bodyPr wrap="none" lIns="0" tIns="0" rIns="0" bIns="0" rtlCol="0" anchor="t"/>
          <a:lstStyle/>
          <a:p>
            <a:pPr algn="l" indent="0" marL="0">
              <a:lnSpc>
                <a:spcPts val="2250"/>
              </a:lnSpc>
              <a:buNone/>
            </a:pPr>
            <a:r>
              <a:rPr lang="en-US" sz="1400" dirty="0">
                <a:solidFill>
                  <a:srgbClr val="2B2E3C"/>
                </a:solidFill>
                <a:latin typeface="Open Sans" pitchFamily="34" charset="0"/>
                <a:ea typeface="Open Sans" pitchFamily="34" charset="-122"/>
                <a:cs typeface="Open Sans" pitchFamily="34" charset="-120"/>
              </a:rPr>
              <a:t>Overcomes time and location constraints inherent in traditional education.</a:t>
            </a:r>
            <a:endParaRPr lang="en-US" sz="1400" dirty="0"/>
          </a:p>
        </p:txBody>
      </p:sp>
      <p:sp>
        <p:nvSpPr>
          <p:cNvPr id="8" name="Shape 4"/>
          <p:cNvSpPr/>
          <p:nvPr/>
        </p:nvSpPr>
        <p:spPr>
          <a:xfrm>
            <a:off x="6114574" y="3074908"/>
            <a:ext cx="403860" cy="403860"/>
          </a:xfrm>
          <a:prstGeom prst="roundRect">
            <a:avLst>
              <a:gd name="adj" fmla="val 18667"/>
            </a:avLst>
          </a:prstGeom>
          <a:solidFill>
            <a:srgbClr val="FCE2CF"/>
          </a:solidFill>
          <a:ln w="7620">
            <a:solidFill>
              <a:srgbClr val="E2C8B5"/>
            </a:solidFill>
            <a:prstDash val="solid"/>
          </a:ln>
        </p:spPr>
      </p:sp>
      <p:pic>
        <p:nvPicPr>
          <p:cNvPr id="9" name="Image 2" descr="preencoded.png">    </p:cNvPr>
          <p:cNvPicPr>
            <a:picLocks noChangeAspect="1"/>
          </p:cNvPicPr>
          <p:nvPr/>
        </p:nvPicPr>
        <p:blipFill>
          <a:blip r:embed="rId3"/>
          <a:stretch>
            <a:fillRect/>
          </a:stretch>
        </p:blipFill>
        <p:spPr>
          <a:xfrm>
            <a:off x="6181904" y="3108603"/>
            <a:ext cx="269200" cy="336471"/>
          </a:xfrm>
          <a:prstGeom prst="rect">
            <a:avLst/>
          </a:prstGeom>
        </p:spPr>
      </p:pic>
      <p:sp>
        <p:nvSpPr>
          <p:cNvPr id="10" name="Text 5"/>
          <p:cNvSpPr/>
          <p:nvPr/>
        </p:nvSpPr>
        <p:spPr>
          <a:xfrm>
            <a:off x="6697861" y="3136583"/>
            <a:ext cx="2243733" cy="280511"/>
          </a:xfrm>
          <a:prstGeom prst="rect">
            <a:avLst/>
          </a:prstGeom>
          <a:noFill/>
          <a:ln/>
        </p:spPr>
        <p:txBody>
          <a:bodyPr wrap="none" lIns="0" tIns="0" rIns="0" bIns="0" rtlCol="0" anchor="t"/>
          <a:lstStyle/>
          <a:p>
            <a:pPr algn="l" indent="0" marL="0">
              <a:lnSpc>
                <a:spcPts val="2200"/>
              </a:lnSpc>
              <a:buNone/>
            </a:pPr>
            <a:r>
              <a:rPr lang="en-US" sz="1750" dirty="0">
                <a:solidFill>
                  <a:srgbClr val="2B2E3C"/>
                </a:solidFill>
                <a:latin typeface="Bitter Medium" pitchFamily="34" charset="0"/>
                <a:ea typeface="Bitter Medium" pitchFamily="34" charset="-122"/>
                <a:cs typeface="Bitter Medium" pitchFamily="34" charset="-120"/>
              </a:rPr>
              <a:t>Global Reach</a:t>
            </a:r>
            <a:endParaRPr lang="en-US" sz="1750" dirty="0"/>
          </a:p>
        </p:txBody>
      </p:sp>
      <p:sp>
        <p:nvSpPr>
          <p:cNvPr id="11" name="Text 6"/>
          <p:cNvSpPr/>
          <p:nvPr/>
        </p:nvSpPr>
        <p:spPr>
          <a:xfrm>
            <a:off x="6697861" y="3524726"/>
            <a:ext cx="7304365" cy="287179"/>
          </a:xfrm>
          <a:prstGeom prst="rect">
            <a:avLst/>
          </a:prstGeom>
          <a:noFill/>
          <a:ln/>
        </p:spPr>
        <p:txBody>
          <a:bodyPr wrap="none" lIns="0" tIns="0" rIns="0" bIns="0" rtlCol="0" anchor="t"/>
          <a:lstStyle/>
          <a:p>
            <a:pPr algn="l" indent="0" marL="0">
              <a:lnSpc>
                <a:spcPts val="2250"/>
              </a:lnSpc>
              <a:buNone/>
            </a:pPr>
            <a:r>
              <a:rPr lang="en-US" sz="1400" dirty="0">
                <a:solidFill>
                  <a:srgbClr val="2B2E3C"/>
                </a:solidFill>
                <a:latin typeface="Open Sans" pitchFamily="34" charset="0"/>
                <a:ea typeface="Open Sans" pitchFamily="34" charset="-122"/>
                <a:cs typeface="Open Sans" pitchFamily="34" charset="-120"/>
              </a:rPr>
              <a:t>Delivers knowledge to learners across diverse geographical locations and age groups.</a:t>
            </a:r>
            <a:endParaRPr lang="en-US" sz="1400" dirty="0"/>
          </a:p>
        </p:txBody>
      </p:sp>
      <p:sp>
        <p:nvSpPr>
          <p:cNvPr id="12" name="Shape 7"/>
          <p:cNvSpPr/>
          <p:nvPr/>
        </p:nvSpPr>
        <p:spPr>
          <a:xfrm>
            <a:off x="6114574" y="4170878"/>
            <a:ext cx="403860" cy="403860"/>
          </a:xfrm>
          <a:prstGeom prst="roundRect">
            <a:avLst>
              <a:gd name="adj" fmla="val 18667"/>
            </a:avLst>
          </a:prstGeom>
          <a:solidFill>
            <a:srgbClr val="FCE2CF"/>
          </a:solidFill>
          <a:ln w="7620">
            <a:solidFill>
              <a:srgbClr val="E2C8B5"/>
            </a:solidFill>
            <a:prstDash val="solid"/>
          </a:ln>
        </p:spPr>
      </p:sp>
      <p:pic>
        <p:nvPicPr>
          <p:cNvPr id="13" name="Image 3" descr="preencoded.png">    </p:cNvPr>
          <p:cNvPicPr>
            <a:picLocks noChangeAspect="1"/>
          </p:cNvPicPr>
          <p:nvPr/>
        </p:nvPicPr>
        <p:blipFill>
          <a:blip r:embed="rId4"/>
          <a:stretch>
            <a:fillRect/>
          </a:stretch>
        </p:blipFill>
        <p:spPr>
          <a:xfrm>
            <a:off x="6181904" y="4204573"/>
            <a:ext cx="269200" cy="336471"/>
          </a:xfrm>
          <a:prstGeom prst="rect">
            <a:avLst/>
          </a:prstGeom>
        </p:spPr>
      </p:pic>
      <p:sp>
        <p:nvSpPr>
          <p:cNvPr id="14" name="Text 8"/>
          <p:cNvSpPr/>
          <p:nvPr/>
        </p:nvSpPr>
        <p:spPr>
          <a:xfrm>
            <a:off x="6697861" y="4232553"/>
            <a:ext cx="2405658" cy="280511"/>
          </a:xfrm>
          <a:prstGeom prst="rect">
            <a:avLst/>
          </a:prstGeom>
          <a:noFill/>
          <a:ln/>
        </p:spPr>
        <p:txBody>
          <a:bodyPr wrap="none" lIns="0" tIns="0" rIns="0" bIns="0" rtlCol="0" anchor="t"/>
          <a:lstStyle/>
          <a:p>
            <a:pPr algn="l" indent="0" marL="0">
              <a:lnSpc>
                <a:spcPts val="2200"/>
              </a:lnSpc>
              <a:buNone/>
            </a:pPr>
            <a:r>
              <a:rPr lang="en-US" sz="1750" dirty="0">
                <a:solidFill>
                  <a:srgbClr val="2B2E3C"/>
                </a:solidFill>
                <a:latin typeface="Bitter Medium" pitchFamily="34" charset="0"/>
                <a:ea typeface="Bitter Medium" pitchFamily="34" charset="-122"/>
                <a:cs typeface="Bitter Medium" pitchFamily="34" charset="-120"/>
              </a:rPr>
              <a:t>Specialized Knowledge</a:t>
            </a:r>
            <a:endParaRPr lang="en-US" sz="1750" dirty="0"/>
          </a:p>
        </p:txBody>
      </p:sp>
      <p:sp>
        <p:nvSpPr>
          <p:cNvPr id="15" name="Text 9"/>
          <p:cNvSpPr/>
          <p:nvPr/>
        </p:nvSpPr>
        <p:spPr>
          <a:xfrm>
            <a:off x="6697861" y="4620697"/>
            <a:ext cx="7304365" cy="287179"/>
          </a:xfrm>
          <a:prstGeom prst="rect">
            <a:avLst/>
          </a:prstGeom>
          <a:noFill/>
          <a:ln/>
        </p:spPr>
        <p:txBody>
          <a:bodyPr wrap="none" lIns="0" tIns="0" rIns="0" bIns="0" rtlCol="0" anchor="t"/>
          <a:lstStyle/>
          <a:p>
            <a:pPr algn="l" indent="0" marL="0">
              <a:lnSpc>
                <a:spcPts val="2250"/>
              </a:lnSpc>
              <a:buNone/>
            </a:pPr>
            <a:r>
              <a:rPr lang="en-US" sz="1400" dirty="0">
                <a:solidFill>
                  <a:srgbClr val="2B2E3C"/>
                </a:solidFill>
                <a:latin typeface="Open Sans" pitchFamily="34" charset="0"/>
                <a:ea typeface="Open Sans" pitchFamily="34" charset="-122"/>
                <a:cs typeface="Open Sans" pitchFamily="34" charset="-120"/>
              </a:rPr>
              <a:t>Facilitates quick and efficient access to specialized content and data.</a:t>
            </a:r>
            <a:endParaRPr lang="en-US" sz="1400" dirty="0"/>
          </a:p>
        </p:txBody>
      </p:sp>
      <p:sp>
        <p:nvSpPr>
          <p:cNvPr id="16" name="Shape 10"/>
          <p:cNvSpPr/>
          <p:nvPr/>
        </p:nvSpPr>
        <p:spPr>
          <a:xfrm>
            <a:off x="6114574" y="5266849"/>
            <a:ext cx="403860" cy="403860"/>
          </a:xfrm>
          <a:prstGeom prst="roundRect">
            <a:avLst>
              <a:gd name="adj" fmla="val 18667"/>
            </a:avLst>
          </a:prstGeom>
          <a:solidFill>
            <a:srgbClr val="FCE2CF"/>
          </a:solidFill>
          <a:ln w="7620">
            <a:solidFill>
              <a:srgbClr val="E2C8B5"/>
            </a:solidFill>
            <a:prstDash val="solid"/>
          </a:ln>
        </p:spPr>
      </p:sp>
      <p:pic>
        <p:nvPicPr>
          <p:cNvPr id="17" name="Image 4" descr="preencoded.png">    </p:cNvPr>
          <p:cNvPicPr>
            <a:picLocks noChangeAspect="1"/>
          </p:cNvPicPr>
          <p:nvPr/>
        </p:nvPicPr>
        <p:blipFill>
          <a:blip r:embed="rId5"/>
          <a:stretch>
            <a:fillRect/>
          </a:stretch>
        </p:blipFill>
        <p:spPr>
          <a:xfrm>
            <a:off x="6181904" y="5300543"/>
            <a:ext cx="269200" cy="336471"/>
          </a:xfrm>
          <a:prstGeom prst="rect">
            <a:avLst/>
          </a:prstGeom>
        </p:spPr>
      </p:pic>
      <p:sp>
        <p:nvSpPr>
          <p:cNvPr id="18" name="Text 11"/>
          <p:cNvSpPr/>
          <p:nvPr/>
        </p:nvSpPr>
        <p:spPr>
          <a:xfrm>
            <a:off x="6697861" y="5328523"/>
            <a:ext cx="2243733" cy="280511"/>
          </a:xfrm>
          <a:prstGeom prst="rect">
            <a:avLst/>
          </a:prstGeom>
          <a:noFill/>
          <a:ln/>
        </p:spPr>
        <p:txBody>
          <a:bodyPr wrap="none" lIns="0" tIns="0" rIns="0" bIns="0" rtlCol="0" anchor="t"/>
          <a:lstStyle/>
          <a:p>
            <a:pPr algn="l" indent="0" marL="0">
              <a:lnSpc>
                <a:spcPts val="2200"/>
              </a:lnSpc>
              <a:buNone/>
            </a:pPr>
            <a:r>
              <a:rPr lang="en-US" sz="1750" dirty="0">
                <a:solidFill>
                  <a:srgbClr val="2B2E3C"/>
                </a:solidFill>
                <a:latin typeface="Bitter Medium" pitchFamily="34" charset="0"/>
                <a:ea typeface="Bitter Medium" pitchFamily="34" charset="-122"/>
                <a:cs typeface="Bitter Medium" pitchFamily="34" charset="-120"/>
              </a:rPr>
              <a:t>Modern Pedagogy</a:t>
            </a:r>
            <a:endParaRPr lang="en-US" sz="1750" dirty="0"/>
          </a:p>
        </p:txBody>
      </p:sp>
      <p:sp>
        <p:nvSpPr>
          <p:cNvPr id="19" name="Text 12"/>
          <p:cNvSpPr/>
          <p:nvPr/>
        </p:nvSpPr>
        <p:spPr>
          <a:xfrm>
            <a:off x="6697861" y="5716667"/>
            <a:ext cx="7304365" cy="287179"/>
          </a:xfrm>
          <a:prstGeom prst="rect">
            <a:avLst/>
          </a:prstGeom>
          <a:noFill/>
          <a:ln/>
        </p:spPr>
        <p:txBody>
          <a:bodyPr wrap="none" lIns="0" tIns="0" rIns="0" bIns="0" rtlCol="0" anchor="t"/>
          <a:lstStyle/>
          <a:p>
            <a:pPr algn="l" indent="0" marL="0">
              <a:lnSpc>
                <a:spcPts val="2250"/>
              </a:lnSpc>
              <a:buNone/>
            </a:pPr>
            <a:r>
              <a:rPr lang="en-US" sz="1400" dirty="0">
                <a:solidFill>
                  <a:srgbClr val="2B2E3C"/>
                </a:solidFill>
                <a:latin typeface="Open Sans" pitchFamily="34" charset="0"/>
                <a:ea typeface="Open Sans" pitchFamily="34" charset="-122"/>
                <a:cs typeface="Open Sans" pitchFamily="34" charset="-120"/>
              </a:rPr>
              <a:t>Shifts from manual teaching to technology-driven knowledge dissemination.</a:t>
            </a:r>
            <a:endParaRPr lang="en-US" sz="1400" dirty="0"/>
          </a:p>
        </p:txBody>
      </p:sp>
      <p:sp>
        <p:nvSpPr>
          <p:cNvPr id="20" name="Text 13"/>
          <p:cNvSpPr/>
          <p:nvPr/>
        </p:nvSpPr>
        <p:spPr>
          <a:xfrm>
            <a:off x="6114574" y="6205776"/>
            <a:ext cx="7887652" cy="1435894"/>
          </a:xfrm>
          <a:prstGeom prst="rect">
            <a:avLst/>
          </a:prstGeom>
          <a:noFill/>
          <a:ln/>
        </p:spPr>
        <p:txBody>
          <a:bodyPr wrap="square" lIns="0" tIns="0" rIns="0" bIns="0" rtlCol="0" anchor="t"/>
          <a:lstStyle/>
          <a:p>
            <a:pPr algn="l" indent="0" marL="0">
              <a:lnSpc>
                <a:spcPts val="2250"/>
              </a:lnSpc>
              <a:buNone/>
            </a:pPr>
            <a:r>
              <a:rPr lang="en-US" sz="1400" dirty="0">
                <a:solidFill>
                  <a:srgbClr val="2B2E3C"/>
                </a:solidFill>
                <a:latin typeface="Open Sans" pitchFamily="34" charset="0"/>
                <a:ea typeface="Open Sans" pitchFamily="34" charset="-122"/>
                <a:cs typeface="Open Sans" pitchFamily="34" charset="-120"/>
              </a:rPr>
              <a:t>The rapid increase in knowledge sources and contemporary time constraints have fundamentally altered learning approaches. Our eLearning platform directly addresses these challenges by offering a dynamic, technology-driven solution. It empowers learners to acquire knowledge at their own pace and convenience, fostering continuous personal and professional growth.</a:t>
            </a:r>
            <a:endParaRPr lang="en-US" sz="1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Text 0"/>
          <p:cNvSpPr/>
          <p:nvPr/>
        </p:nvSpPr>
        <p:spPr>
          <a:xfrm>
            <a:off x="789503" y="620316"/>
            <a:ext cx="13051393" cy="1409700"/>
          </a:xfrm>
          <a:prstGeom prst="rect">
            <a:avLst/>
          </a:prstGeom>
          <a:noFill/>
          <a:ln/>
        </p:spPr>
        <p:txBody>
          <a:bodyPr wrap="square" lIns="0" tIns="0" rIns="0" bIns="0" rtlCol="0" anchor="t"/>
          <a:lstStyle/>
          <a:p>
            <a:pPr algn="l" indent="0" marL="0">
              <a:lnSpc>
                <a:spcPts val="5550"/>
              </a:lnSpc>
              <a:buNone/>
            </a:pPr>
            <a:r>
              <a:rPr lang="en-US" sz="4400" dirty="0">
                <a:solidFill>
                  <a:srgbClr val="2C3F42"/>
                </a:solidFill>
                <a:latin typeface="Bitter Medium" pitchFamily="34" charset="0"/>
                <a:ea typeface="Bitter Medium" pitchFamily="34" charset="-122"/>
                <a:cs typeface="Bitter Medium" pitchFamily="34" charset="-120"/>
              </a:rPr>
              <a:t>Architectural Foundation: A Web Services-Oriented Framework</a:t>
            </a:r>
            <a:endParaRPr lang="en-US" sz="4400" dirty="0"/>
          </a:p>
        </p:txBody>
      </p:sp>
      <p:pic>
        <p:nvPicPr>
          <p:cNvPr id="3" name="Image 0" descr="preencoded.png">    </p:cNvPr>
          <p:cNvPicPr>
            <a:picLocks noChangeAspect="1"/>
          </p:cNvPicPr>
          <p:nvPr/>
        </p:nvPicPr>
        <p:blipFill>
          <a:blip r:embed="rId1"/>
          <a:stretch>
            <a:fillRect/>
          </a:stretch>
        </p:blipFill>
        <p:spPr>
          <a:xfrm>
            <a:off x="789503" y="2481143"/>
            <a:ext cx="563880" cy="563880"/>
          </a:xfrm>
          <a:prstGeom prst="rect">
            <a:avLst/>
          </a:prstGeom>
        </p:spPr>
      </p:pic>
      <p:sp>
        <p:nvSpPr>
          <p:cNvPr id="4" name="Text 1"/>
          <p:cNvSpPr/>
          <p:nvPr/>
        </p:nvSpPr>
        <p:spPr>
          <a:xfrm>
            <a:off x="789503" y="3270528"/>
            <a:ext cx="2841427" cy="352425"/>
          </a:xfrm>
          <a:prstGeom prst="rect">
            <a:avLst/>
          </a:prstGeom>
          <a:noFill/>
          <a:ln/>
        </p:spPr>
        <p:txBody>
          <a:bodyPr wrap="none" lIns="0" tIns="0" rIns="0" bIns="0" rtlCol="0" anchor="t"/>
          <a:lstStyle/>
          <a:p>
            <a:pPr algn="l" indent="0" marL="0">
              <a:lnSpc>
                <a:spcPts val="2750"/>
              </a:lnSpc>
              <a:buNone/>
            </a:pPr>
            <a:r>
              <a:rPr lang="en-US" sz="2200" dirty="0">
                <a:solidFill>
                  <a:srgbClr val="2B2E3C"/>
                </a:solidFill>
                <a:latin typeface="Bitter Medium" pitchFamily="34" charset="0"/>
                <a:ea typeface="Bitter Medium" pitchFamily="34" charset="-122"/>
                <a:cs typeface="Bitter Medium" pitchFamily="34" charset="-120"/>
              </a:rPr>
              <a:t>MongoDB Integration</a:t>
            </a:r>
            <a:endParaRPr lang="en-US" sz="2200" dirty="0"/>
          </a:p>
        </p:txBody>
      </p:sp>
      <p:sp>
        <p:nvSpPr>
          <p:cNvPr id="5" name="Text 2"/>
          <p:cNvSpPr/>
          <p:nvPr/>
        </p:nvSpPr>
        <p:spPr>
          <a:xfrm>
            <a:off x="789503" y="3758208"/>
            <a:ext cx="3051334" cy="1082993"/>
          </a:xfrm>
          <a:prstGeom prst="rect">
            <a:avLst/>
          </a:prstGeom>
          <a:noFill/>
          <a:ln/>
        </p:spPr>
        <p:txBody>
          <a:bodyPr wrap="square" lIns="0" tIns="0" rIns="0" bIns="0" rtlCol="0" anchor="t"/>
          <a:lstStyle/>
          <a:p>
            <a:pPr algn="l" indent="0" marL="0">
              <a:lnSpc>
                <a:spcPts val="2800"/>
              </a:lnSpc>
              <a:buNone/>
            </a:pPr>
            <a:r>
              <a:rPr lang="en-US" sz="1750" dirty="0">
                <a:solidFill>
                  <a:srgbClr val="2B2E3C"/>
                </a:solidFill>
                <a:latin typeface="Open Sans" pitchFamily="34" charset="0"/>
                <a:ea typeface="Open Sans" pitchFamily="34" charset="-122"/>
                <a:cs typeface="Open Sans" pitchFamily="34" charset="-120"/>
              </a:rPr>
              <a:t>Ensures flexible and scalable data management for diverse educational content.</a:t>
            </a:r>
            <a:endParaRPr lang="en-US" sz="1750" dirty="0"/>
          </a:p>
        </p:txBody>
      </p:sp>
      <p:pic>
        <p:nvPicPr>
          <p:cNvPr id="6" name="Image 1" descr="preencoded.png">    </p:cNvPr>
          <p:cNvPicPr>
            <a:picLocks noChangeAspect="1"/>
          </p:cNvPicPr>
          <p:nvPr/>
        </p:nvPicPr>
        <p:blipFill>
          <a:blip r:embed="rId2"/>
          <a:stretch>
            <a:fillRect/>
          </a:stretch>
        </p:blipFill>
        <p:spPr>
          <a:xfrm>
            <a:off x="4122777" y="2481143"/>
            <a:ext cx="563880" cy="563880"/>
          </a:xfrm>
          <a:prstGeom prst="rect">
            <a:avLst/>
          </a:prstGeom>
        </p:spPr>
      </p:pic>
      <p:sp>
        <p:nvSpPr>
          <p:cNvPr id="7" name="Text 3"/>
          <p:cNvSpPr/>
          <p:nvPr/>
        </p:nvSpPr>
        <p:spPr>
          <a:xfrm>
            <a:off x="4122777" y="3270528"/>
            <a:ext cx="3051453" cy="704850"/>
          </a:xfrm>
          <a:prstGeom prst="rect">
            <a:avLst/>
          </a:prstGeom>
          <a:noFill/>
          <a:ln/>
        </p:spPr>
        <p:txBody>
          <a:bodyPr wrap="square" lIns="0" tIns="0" rIns="0" bIns="0" rtlCol="0" anchor="t"/>
          <a:lstStyle/>
          <a:p>
            <a:pPr algn="l" indent="0" marL="0">
              <a:lnSpc>
                <a:spcPts val="2750"/>
              </a:lnSpc>
              <a:buNone/>
            </a:pPr>
            <a:r>
              <a:rPr lang="en-US" sz="2200" dirty="0">
                <a:solidFill>
                  <a:srgbClr val="2B2E3C"/>
                </a:solidFill>
                <a:latin typeface="Bitter Medium" pitchFamily="34" charset="0"/>
                <a:ea typeface="Bitter Medium" pitchFamily="34" charset="-122"/>
                <a:cs typeface="Bitter Medium" pitchFamily="34" charset="-120"/>
              </a:rPr>
              <a:t>Express &amp; Node.js Backend</a:t>
            </a:r>
            <a:endParaRPr lang="en-US" sz="2200" dirty="0"/>
          </a:p>
        </p:txBody>
      </p:sp>
      <p:sp>
        <p:nvSpPr>
          <p:cNvPr id="8" name="Text 4"/>
          <p:cNvSpPr/>
          <p:nvPr/>
        </p:nvSpPr>
        <p:spPr>
          <a:xfrm>
            <a:off x="4122777" y="4110633"/>
            <a:ext cx="3051453" cy="1082993"/>
          </a:xfrm>
          <a:prstGeom prst="rect">
            <a:avLst/>
          </a:prstGeom>
          <a:noFill/>
          <a:ln/>
        </p:spPr>
        <p:txBody>
          <a:bodyPr wrap="square" lIns="0" tIns="0" rIns="0" bIns="0" rtlCol="0" anchor="t"/>
          <a:lstStyle/>
          <a:p>
            <a:pPr algn="l" indent="0" marL="0">
              <a:lnSpc>
                <a:spcPts val="2800"/>
              </a:lnSpc>
              <a:buNone/>
            </a:pPr>
            <a:r>
              <a:rPr lang="en-US" sz="1750" dirty="0">
                <a:solidFill>
                  <a:srgbClr val="2B2E3C"/>
                </a:solidFill>
                <a:latin typeface="Open Sans" pitchFamily="34" charset="0"/>
                <a:ea typeface="Open Sans" pitchFamily="34" charset="-122"/>
                <a:cs typeface="Open Sans" pitchFamily="34" charset="-120"/>
              </a:rPr>
              <a:t>Provides a robust, efficient, and high-performance server-side architecture.</a:t>
            </a:r>
            <a:endParaRPr lang="en-US" sz="1750" dirty="0"/>
          </a:p>
        </p:txBody>
      </p:sp>
      <p:pic>
        <p:nvPicPr>
          <p:cNvPr id="9" name="Image 2" descr="preencoded.png">    </p:cNvPr>
          <p:cNvPicPr>
            <a:picLocks noChangeAspect="1"/>
          </p:cNvPicPr>
          <p:nvPr/>
        </p:nvPicPr>
        <p:blipFill>
          <a:blip r:embed="rId3"/>
          <a:stretch>
            <a:fillRect/>
          </a:stretch>
        </p:blipFill>
        <p:spPr>
          <a:xfrm>
            <a:off x="7456170" y="2481143"/>
            <a:ext cx="563880" cy="563880"/>
          </a:xfrm>
          <a:prstGeom prst="rect">
            <a:avLst/>
          </a:prstGeom>
        </p:spPr>
      </p:pic>
      <p:sp>
        <p:nvSpPr>
          <p:cNvPr id="10" name="Text 5"/>
          <p:cNvSpPr/>
          <p:nvPr/>
        </p:nvSpPr>
        <p:spPr>
          <a:xfrm>
            <a:off x="7456170" y="3270528"/>
            <a:ext cx="3051334" cy="704850"/>
          </a:xfrm>
          <a:prstGeom prst="rect">
            <a:avLst/>
          </a:prstGeom>
          <a:noFill/>
          <a:ln/>
        </p:spPr>
        <p:txBody>
          <a:bodyPr wrap="square" lIns="0" tIns="0" rIns="0" bIns="0" rtlCol="0" anchor="t"/>
          <a:lstStyle/>
          <a:p>
            <a:pPr algn="l" indent="0" marL="0">
              <a:lnSpc>
                <a:spcPts val="2750"/>
              </a:lnSpc>
              <a:buNone/>
            </a:pPr>
            <a:r>
              <a:rPr lang="en-US" sz="2200" dirty="0">
                <a:solidFill>
                  <a:srgbClr val="2B2E3C"/>
                </a:solidFill>
                <a:latin typeface="Bitter Medium" pitchFamily="34" charset="0"/>
                <a:ea typeface="Bitter Medium" pitchFamily="34" charset="-122"/>
                <a:cs typeface="Bitter Medium" pitchFamily="34" charset="-120"/>
              </a:rPr>
              <a:t>HTML, CSS, JS Frontend</a:t>
            </a:r>
            <a:endParaRPr lang="en-US" sz="2200" dirty="0"/>
          </a:p>
        </p:txBody>
      </p:sp>
      <p:sp>
        <p:nvSpPr>
          <p:cNvPr id="11" name="Text 6"/>
          <p:cNvSpPr/>
          <p:nvPr/>
        </p:nvSpPr>
        <p:spPr>
          <a:xfrm>
            <a:off x="7456170" y="4110633"/>
            <a:ext cx="3051334" cy="1443990"/>
          </a:xfrm>
          <a:prstGeom prst="rect">
            <a:avLst/>
          </a:prstGeom>
          <a:noFill/>
          <a:ln/>
        </p:spPr>
        <p:txBody>
          <a:bodyPr wrap="square" lIns="0" tIns="0" rIns="0" bIns="0" rtlCol="0" anchor="t"/>
          <a:lstStyle/>
          <a:p>
            <a:pPr algn="l" indent="0" marL="0">
              <a:lnSpc>
                <a:spcPts val="2800"/>
              </a:lnSpc>
              <a:buNone/>
            </a:pPr>
            <a:r>
              <a:rPr lang="en-US" sz="1750" dirty="0">
                <a:solidFill>
                  <a:srgbClr val="2B2E3C"/>
                </a:solidFill>
                <a:latin typeface="Open Sans" pitchFamily="34" charset="0"/>
                <a:ea typeface="Open Sans" pitchFamily="34" charset="-122"/>
                <a:cs typeface="Open Sans" pitchFamily="34" charset="-120"/>
              </a:rPr>
              <a:t>Delivers a dynamic, responsive, and cross-browser compatible user experience.</a:t>
            </a:r>
            <a:endParaRPr lang="en-US" sz="1750" dirty="0"/>
          </a:p>
        </p:txBody>
      </p:sp>
      <p:pic>
        <p:nvPicPr>
          <p:cNvPr id="12" name="Image 3" descr="preencoded.png">    </p:cNvPr>
          <p:cNvPicPr>
            <a:picLocks noChangeAspect="1"/>
          </p:cNvPicPr>
          <p:nvPr/>
        </p:nvPicPr>
        <p:blipFill>
          <a:blip r:embed="rId4"/>
          <a:stretch>
            <a:fillRect/>
          </a:stretch>
        </p:blipFill>
        <p:spPr>
          <a:xfrm>
            <a:off x="10789444" y="2481143"/>
            <a:ext cx="563880" cy="563880"/>
          </a:xfrm>
          <a:prstGeom prst="rect">
            <a:avLst/>
          </a:prstGeom>
        </p:spPr>
      </p:pic>
      <p:sp>
        <p:nvSpPr>
          <p:cNvPr id="13" name="Text 7"/>
          <p:cNvSpPr/>
          <p:nvPr/>
        </p:nvSpPr>
        <p:spPr>
          <a:xfrm>
            <a:off x="10789444" y="3270528"/>
            <a:ext cx="3051453" cy="704850"/>
          </a:xfrm>
          <a:prstGeom prst="rect">
            <a:avLst/>
          </a:prstGeom>
          <a:noFill/>
          <a:ln/>
        </p:spPr>
        <p:txBody>
          <a:bodyPr wrap="square" lIns="0" tIns="0" rIns="0" bIns="0" rtlCol="0" anchor="t"/>
          <a:lstStyle/>
          <a:p>
            <a:pPr algn="l" indent="0" marL="0">
              <a:lnSpc>
                <a:spcPts val="2750"/>
              </a:lnSpc>
              <a:buNone/>
            </a:pPr>
            <a:r>
              <a:rPr lang="en-US" sz="2200" dirty="0">
                <a:solidFill>
                  <a:srgbClr val="2B2E3C"/>
                </a:solidFill>
                <a:latin typeface="Bitter Medium" pitchFamily="34" charset="0"/>
                <a:ea typeface="Bitter Medium" pitchFamily="34" charset="-122"/>
                <a:cs typeface="Bitter Medium" pitchFamily="34" charset="-120"/>
              </a:rPr>
              <a:t>Cross-Browser Compatibility</a:t>
            </a:r>
            <a:endParaRPr lang="en-US" sz="2200" dirty="0"/>
          </a:p>
        </p:txBody>
      </p:sp>
      <p:sp>
        <p:nvSpPr>
          <p:cNvPr id="14" name="Text 8"/>
          <p:cNvSpPr/>
          <p:nvPr/>
        </p:nvSpPr>
        <p:spPr>
          <a:xfrm>
            <a:off x="10789444" y="4110633"/>
            <a:ext cx="3051453" cy="1082993"/>
          </a:xfrm>
          <a:prstGeom prst="rect">
            <a:avLst/>
          </a:prstGeom>
          <a:noFill/>
          <a:ln/>
        </p:spPr>
        <p:txBody>
          <a:bodyPr wrap="square" lIns="0" tIns="0" rIns="0" bIns="0" rtlCol="0" anchor="t"/>
          <a:lstStyle/>
          <a:p>
            <a:pPr algn="l" indent="0" marL="0">
              <a:lnSpc>
                <a:spcPts val="2800"/>
              </a:lnSpc>
              <a:buNone/>
            </a:pPr>
            <a:r>
              <a:rPr lang="en-US" sz="1750" dirty="0">
                <a:solidFill>
                  <a:srgbClr val="2B2E3C"/>
                </a:solidFill>
                <a:latin typeface="Open Sans" pitchFamily="34" charset="0"/>
                <a:ea typeface="Open Sans" pitchFamily="34" charset="-122"/>
                <a:cs typeface="Open Sans" pitchFamily="34" charset="-120"/>
              </a:rPr>
              <a:t>Guarantees consistent functionality across various web browsers.</a:t>
            </a:r>
            <a:endParaRPr lang="en-US" sz="1750" dirty="0"/>
          </a:p>
        </p:txBody>
      </p:sp>
      <p:sp>
        <p:nvSpPr>
          <p:cNvPr id="15" name="Text 9"/>
          <p:cNvSpPr/>
          <p:nvPr/>
        </p:nvSpPr>
        <p:spPr>
          <a:xfrm>
            <a:off x="789503" y="5808345"/>
            <a:ext cx="13051393" cy="1804988"/>
          </a:xfrm>
          <a:prstGeom prst="rect">
            <a:avLst/>
          </a:prstGeom>
          <a:noFill/>
          <a:ln/>
        </p:spPr>
        <p:txBody>
          <a:bodyPr wrap="square" lIns="0" tIns="0" rIns="0" bIns="0" rtlCol="0" anchor="t"/>
          <a:lstStyle/>
          <a:p>
            <a:pPr algn="l" indent="0" marL="0">
              <a:lnSpc>
                <a:spcPts val="2800"/>
              </a:lnSpc>
              <a:buNone/>
            </a:pPr>
            <a:r>
              <a:rPr lang="en-US" sz="1750" dirty="0">
                <a:solidFill>
                  <a:srgbClr val="2B2E3C"/>
                </a:solidFill>
                <a:latin typeface="Open Sans" pitchFamily="34" charset="0"/>
                <a:ea typeface="Open Sans" pitchFamily="34" charset="-122"/>
                <a:cs typeface="Open Sans" pitchFamily="34" charset="-120"/>
              </a:rPr>
              <a:t>The proposed eLearning management system is built upon a modern web services-oriented framework, ensuring robust performance and seamless integration. Utilizing MongoDB for the database provides unparalleled flexibility for handling diverse content types, from documents to videos. The combination of Express, HTML, CSS, JavaScript, and Node.js creates a powerful, responsive, and scalable platform that is fully compatible across all major web browsers, enhancing accessibility for all users.</a:t>
            </a:r>
            <a:endParaRPr lang="en-US" sz="17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Text 0"/>
          <p:cNvSpPr/>
          <p:nvPr/>
        </p:nvSpPr>
        <p:spPr>
          <a:xfrm>
            <a:off x="722828" y="896422"/>
            <a:ext cx="7448550" cy="645438"/>
          </a:xfrm>
          <a:prstGeom prst="rect">
            <a:avLst/>
          </a:prstGeom>
          <a:noFill/>
          <a:ln/>
        </p:spPr>
        <p:txBody>
          <a:bodyPr wrap="none" lIns="0" tIns="0" rIns="0" bIns="0" rtlCol="0" anchor="t"/>
          <a:lstStyle/>
          <a:p>
            <a:pPr algn="l" indent="0" marL="0">
              <a:lnSpc>
                <a:spcPts val="5050"/>
              </a:lnSpc>
              <a:buNone/>
            </a:pPr>
            <a:r>
              <a:rPr lang="en-US" sz="4050" dirty="0">
                <a:solidFill>
                  <a:srgbClr val="2C3F42"/>
                </a:solidFill>
                <a:latin typeface="Bitter Medium" pitchFamily="34" charset="0"/>
                <a:ea typeface="Bitter Medium" pitchFamily="34" charset="-122"/>
                <a:cs typeface="Bitter Medium" pitchFamily="34" charset="-120"/>
              </a:rPr>
              <a:t>Key Features and Functionality</a:t>
            </a:r>
            <a:endParaRPr lang="en-US" sz="4050" dirty="0"/>
          </a:p>
        </p:txBody>
      </p:sp>
      <p:sp>
        <p:nvSpPr>
          <p:cNvPr id="3" name="Text 1"/>
          <p:cNvSpPr/>
          <p:nvPr/>
        </p:nvSpPr>
        <p:spPr>
          <a:xfrm>
            <a:off x="722828" y="2058114"/>
            <a:ext cx="2581870" cy="322778"/>
          </a:xfrm>
          <a:prstGeom prst="rect">
            <a:avLst/>
          </a:prstGeom>
          <a:noFill/>
          <a:ln/>
        </p:spPr>
        <p:txBody>
          <a:bodyPr wrap="none" lIns="0" tIns="0" rIns="0" bIns="0" rtlCol="0" anchor="t"/>
          <a:lstStyle/>
          <a:p>
            <a:pPr algn="l" indent="0" marL="0">
              <a:lnSpc>
                <a:spcPts val="2500"/>
              </a:lnSpc>
              <a:buNone/>
            </a:pPr>
            <a:r>
              <a:rPr lang="en-US" sz="2000" dirty="0">
                <a:solidFill>
                  <a:srgbClr val="2C3F42"/>
                </a:solidFill>
                <a:latin typeface="Bitter Medium" pitchFamily="34" charset="0"/>
                <a:ea typeface="Bitter Medium" pitchFamily="34" charset="-122"/>
                <a:cs typeface="Bitter Medium" pitchFamily="34" charset="-120"/>
              </a:rPr>
              <a:t>Course Materials</a:t>
            </a:r>
            <a:endParaRPr lang="en-US" sz="2000" dirty="0"/>
          </a:p>
        </p:txBody>
      </p:sp>
      <p:sp>
        <p:nvSpPr>
          <p:cNvPr id="4" name="Text 2"/>
          <p:cNvSpPr/>
          <p:nvPr/>
        </p:nvSpPr>
        <p:spPr>
          <a:xfrm>
            <a:off x="722828" y="2587347"/>
            <a:ext cx="2918222" cy="991553"/>
          </a:xfrm>
          <a:prstGeom prst="rect">
            <a:avLst/>
          </a:prstGeom>
          <a:noFill/>
          <a:ln/>
        </p:spPr>
        <p:txBody>
          <a:bodyPr wrap="square" lIns="0" tIns="0" rIns="0" bIns="0" rtlCol="0" anchor="t"/>
          <a:lstStyle/>
          <a:p>
            <a:pPr algn="l" marL="342900" indent="-342900">
              <a:lnSpc>
                <a:spcPts val="2600"/>
              </a:lnSpc>
              <a:buSzPct val="100000"/>
              <a:buChar char="•"/>
            </a:pPr>
            <a:r>
              <a:rPr lang="en-US" sz="1600" dirty="0">
                <a:solidFill>
                  <a:srgbClr val="2B2E3C"/>
                </a:solidFill>
                <a:latin typeface="Open Sans" pitchFamily="34" charset="0"/>
                <a:ea typeface="Open Sans" pitchFamily="34" charset="-122"/>
                <a:cs typeface="Open Sans" pitchFamily="34" charset="-120"/>
              </a:rPr>
              <a:t>Upload and manage diverse content formats (doc, pdf, ppt, video).</a:t>
            </a:r>
            <a:endParaRPr lang="en-US" sz="1600" dirty="0"/>
          </a:p>
        </p:txBody>
      </p:sp>
      <p:sp>
        <p:nvSpPr>
          <p:cNvPr id="5" name="Text 3"/>
          <p:cNvSpPr/>
          <p:nvPr/>
        </p:nvSpPr>
        <p:spPr>
          <a:xfrm>
            <a:off x="722828" y="3651171"/>
            <a:ext cx="2918222" cy="661035"/>
          </a:xfrm>
          <a:prstGeom prst="rect">
            <a:avLst/>
          </a:prstGeom>
          <a:noFill/>
          <a:ln/>
        </p:spPr>
        <p:txBody>
          <a:bodyPr wrap="square" lIns="0" tIns="0" rIns="0" bIns="0" rtlCol="0" anchor="t"/>
          <a:lstStyle/>
          <a:p>
            <a:pPr algn="l" marL="342900" indent="-342900">
              <a:lnSpc>
                <a:spcPts val="2600"/>
              </a:lnSpc>
              <a:buSzPct val="100000"/>
              <a:buChar char="•"/>
            </a:pPr>
            <a:r>
              <a:rPr lang="en-US" sz="1600" dirty="0">
                <a:solidFill>
                  <a:srgbClr val="2B2E3C"/>
                </a:solidFill>
                <a:latin typeface="Open Sans" pitchFamily="34" charset="0"/>
                <a:ea typeface="Open Sans" pitchFamily="34" charset="-122"/>
                <a:cs typeface="Open Sans" pitchFamily="34" charset="-120"/>
              </a:rPr>
              <a:t>Organize courses into structured learning paths.</a:t>
            </a:r>
            <a:endParaRPr lang="en-US" sz="1600" dirty="0"/>
          </a:p>
        </p:txBody>
      </p:sp>
      <p:sp>
        <p:nvSpPr>
          <p:cNvPr id="6" name="Text 4"/>
          <p:cNvSpPr/>
          <p:nvPr/>
        </p:nvSpPr>
        <p:spPr>
          <a:xfrm>
            <a:off x="722828" y="4384477"/>
            <a:ext cx="2918222" cy="991553"/>
          </a:xfrm>
          <a:prstGeom prst="rect">
            <a:avLst/>
          </a:prstGeom>
          <a:noFill/>
          <a:ln/>
        </p:spPr>
        <p:txBody>
          <a:bodyPr wrap="square" lIns="0" tIns="0" rIns="0" bIns="0" rtlCol="0" anchor="t"/>
          <a:lstStyle/>
          <a:p>
            <a:pPr algn="l" marL="342900" indent="-342900">
              <a:lnSpc>
                <a:spcPts val="2600"/>
              </a:lnSpc>
              <a:buSzPct val="100000"/>
              <a:buChar char="•"/>
            </a:pPr>
            <a:r>
              <a:rPr lang="en-US" sz="1600" dirty="0">
                <a:solidFill>
                  <a:srgbClr val="2B2E3C"/>
                </a:solidFill>
                <a:latin typeface="Open Sans" pitchFamily="34" charset="0"/>
                <a:ea typeface="Open Sans" pitchFamily="34" charset="-122"/>
                <a:cs typeface="Open Sans" pitchFamily="34" charset="-120"/>
              </a:rPr>
              <a:t>Enable easy access and download for registered users.</a:t>
            </a:r>
            <a:endParaRPr lang="en-US" sz="1600" dirty="0"/>
          </a:p>
        </p:txBody>
      </p:sp>
      <p:sp>
        <p:nvSpPr>
          <p:cNvPr id="7" name="Text 5"/>
          <p:cNvSpPr/>
          <p:nvPr/>
        </p:nvSpPr>
        <p:spPr>
          <a:xfrm>
            <a:off x="4152543" y="2058114"/>
            <a:ext cx="2581870" cy="322778"/>
          </a:xfrm>
          <a:prstGeom prst="rect">
            <a:avLst/>
          </a:prstGeom>
          <a:noFill/>
          <a:ln/>
        </p:spPr>
        <p:txBody>
          <a:bodyPr wrap="none" lIns="0" tIns="0" rIns="0" bIns="0" rtlCol="0" anchor="t"/>
          <a:lstStyle/>
          <a:p>
            <a:pPr algn="l" indent="0" marL="0">
              <a:lnSpc>
                <a:spcPts val="2500"/>
              </a:lnSpc>
              <a:buNone/>
            </a:pPr>
            <a:r>
              <a:rPr lang="en-US" sz="2000" dirty="0">
                <a:solidFill>
                  <a:srgbClr val="2C3F42"/>
                </a:solidFill>
                <a:latin typeface="Bitter Medium" pitchFamily="34" charset="0"/>
                <a:ea typeface="Bitter Medium" pitchFamily="34" charset="-122"/>
                <a:cs typeface="Bitter Medium" pitchFamily="34" charset="-120"/>
              </a:rPr>
              <a:t>Exam Papers</a:t>
            </a:r>
            <a:endParaRPr lang="en-US" sz="2000" dirty="0"/>
          </a:p>
        </p:txBody>
      </p:sp>
      <p:sp>
        <p:nvSpPr>
          <p:cNvPr id="8" name="Text 6"/>
          <p:cNvSpPr/>
          <p:nvPr/>
        </p:nvSpPr>
        <p:spPr>
          <a:xfrm>
            <a:off x="4152543" y="2587347"/>
            <a:ext cx="2918222" cy="991553"/>
          </a:xfrm>
          <a:prstGeom prst="rect">
            <a:avLst/>
          </a:prstGeom>
          <a:noFill/>
          <a:ln/>
        </p:spPr>
        <p:txBody>
          <a:bodyPr wrap="square" lIns="0" tIns="0" rIns="0" bIns="0" rtlCol="0" anchor="t"/>
          <a:lstStyle/>
          <a:p>
            <a:pPr algn="l" marL="342900" indent="-342900">
              <a:lnSpc>
                <a:spcPts val="2600"/>
              </a:lnSpc>
              <a:buSzPct val="100000"/>
              <a:buChar char="•"/>
            </a:pPr>
            <a:r>
              <a:rPr lang="en-US" sz="1600" dirty="0">
                <a:solidFill>
                  <a:srgbClr val="2B2E3C"/>
                </a:solidFill>
                <a:latin typeface="Open Sans" pitchFamily="34" charset="0"/>
                <a:ea typeface="Open Sans" pitchFamily="34" charset="-122"/>
                <a:cs typeface="Open Sans" pitchFamily="34" charset="-120"/>
              </a:rPr>
              <a:t>Create and administer multi-format quizzes and assessments.</a:t>
            </a:r>
            <a:endParaRPr lang="en-US" sz="1600" dirty="0"/>
          </a:p>
        </p:txBody>
      </p:sp>
      <p:sp>
        <p:nvSpPr>
          <p:cNvPr id="9" name="Text 7"/>
          <p:cNvSpPr/>
          <p:nvPr/>
        </p:nvSpPr>
        <p:spPr>
          <a:xfrm>
            <a:off x="4152543" y="3651171"/>
            <a:ext cx="2918222" cy="661035"/>
          </a:xfrm>
          <a:prstGeom prst="rect">
            <a:avLst/>
          </a:prstGeom>
          <a:noFill/>
          <a:ln/>
        </p:spPr>
        <p:txBody>
          <a:bodyPr wrap="square" lIns="0" tIns="0" rIns="0" bIns="0" rtlCol="0" anchor="t"/>
          <a:lstStyle/>
          <a:p>
            <a:pPr algn="l" marL="342900" indent="-342900">
              <a:lnSpc>
                <a:spcPts val="2600"/>
              </a:lnSpc>
              <a:buSzPct val="100000"/>
              <a:buChar char="•"/>
            </a:pPr>
            <a:r>
              <a:rPr lang="en-US" sz="1600" dirty="0">
                <a:solidFill>
                  <a:srgbClr val="2B2E3C"/>
                </a:solidFill>
                <a:latin typeface="Open Sans" pitchFamily="34" charset="0"/>
                <a:ea typeface="Open Sans" pitchFamily="34" charset="-122"/>
                <a:cs typeface="Open Sans" pitchFamily="34" charset="-120"/>
              </a:rPr>
              <a:t>Automated grading and instant result generation.</a:t>
            </a:r>
            <a:endParaRPr lang="en-US" sz="1600" dirty="0"/>
          </a:p>
        </p:txBody>
      </p:sp>
      <p:sp>
        <p:nvSpPr>
          <p:cNvPr id="10" name="Text 8"/>
          <p:cNvSpPr/>
          <p:nvPr/>
        </p:nvSpPr>
        <p:spPr>
          <a:xfrm>
            <a:off x="4152543" y="4384477"/>
            <a:ext cx="2918222" cy="991553"/>
          </a:xfrm>
          <a:prstGeom prst="rect">
            <a:avLst/>
          </a:prstGeom>
          <a:noFill/>
          <a:ln/>
        </p:spPr>
        <p:txBody>
          <a:bodyPr wrap="square" lIns="0" tIns="0" rIns="0" bIns="0" rtlCol="0" anchor="t"/>
          <a:lstStyle/>
          <a:p>
            <a:pPr algn="l" marL="342900" indent="-342900">
              <a:lnSpc>
                <a:spcPts val="2600"/>
              </a:lnSpc>
              <a:buSzPct val="100000"/>
              <a:buChar char="•"/>
            </a:pPr>
            <a:r>
              <a:rPr lang="en-US" sz="1600" dirty="0">
                <a:solidFill>
                  <a:srgbClr val="2B2E3C"/>
                </a:solidFill>
                <a:latin typeface="Open Sans" pitchFamily="34" charset="0"/>
                <a:ea typeface="Open Sans" pitchFamily="34" charset="-122"/>
                <a:cs typeface="Open Sans" pitchFamily="34" charset="-120"/>
              </a:rPr>
              <a:t>Secure question banks to prevent unauthorized access.</a:t>
            </a:r>
            <a:endParaRPr lang="en-US" sz="1600" dirty="0"/>
          </a:p>
        </p:txBody>
      </p:sp>
      <p:sp>
        <p:nvSpPr>
          <p:cNvPr id="11" name="Text 9"/>
          <p:cNvSpPr/>
          <p:nvPr/>
        </p:nvSpPr>
        <p:spPr>
          <a:xfrm>
            <a:off x="7582257" y="2058114"/>
            <a:ext cx="2744986" cy="322778"/>
          </a:xfrm>
          <a:prstGeom prst="rect">
            <a:avLst/>
          </a:prstGeom>
          <a:noFill/>
          <a:ln/>
        </p:spPr>
        <p:txBody>
          <a:bodyPr wrap="none" lIns="0" tIns="0" rIns="0" bIns="0" rtlCol="0" anchor="t"/>
          <a:lstStyle/>
          <a:p>
            <a:pPr algn="l" indent="0" marL="0">
              <a:lnSpc>
                <a:spcPts val="2500"/>
              </a:lnSpc>
              <a:buNone/>
            </a:pPr>
            <a:r>
              <a:rPr lang="en-US" sz="2000" dirty="0">
                <a:solidFill>
                  <a:srgbClr val="2C3F42"/>
                </a:solidFill>
                <a:latin typeface="Bitter Medium" pitchFamily="34" charset="0"/>
                <a:ea typeface="Bitter Medium" pitchFamily="34" charset="-122"/>
                <a:cs typeface="Bitter Medium" pitchFamily="34" charset="-120"/>
              </a:rPr>
              <a:t>Learning Management</a:t>
            </a:r>
            <a:endParaRPr lang="en-US" sz="2000" dirty="0"/>
          </a:p>
        </p:txBody>
      </p:sp>
      <p:sp>
        <p:nvSpPr>
          <p:cNvPr id="12" name="Text 10"/>
          <p:cNvSpPr/>
          <p:nvPr/>
        </p:nvSpPr>
        <p:spPr>
          <a:xfrm>
            <a:off x="7582257" y="2587347"/>
            <a:ext cx="2918222" cy="661035"/>
          </a:xfrm>
          <a:prstGeom prst="rect">
            <a:avLst/>
          </a:prstGeom>
          <a:noFill/>
          <a:ln/>
        </p:spPr>
        <p:txBody>
          <a:bodyPr wrap="square" lIns="0" tIns="0" rIns="0" bIns="0" rtlCol="0" anchor="t"/>
          <a:lstStyle/>
          <a:p>
            <a:pPr algn="l" marL="342900" indent="-342900">
              <a:lnSpc>
                <a:spcPts val="2600"/>
              </a:lnSpc>
              <a:buSzPct val="100000"/>
              <a:buChar char="•"/>
            </a:pPr>
            <a:r>
              <a:rPr lang="en-US" sz="1600" dirty="0">
                <a:solidFill>
                  <a:srgbClr val="2B2E3C"/>
                </a:solidFill>
                <a:latin typeface="Open Sans" pitchFamily="34" charset="0"/>
                <a:ea typeface="Open Sans" pitchFamily="34" charset="-122"/>
                <a:cs typeface="Open Sans" pitchFamily="34" charset="-120"/>
              </a:rPr>
              <a:t>Track student progress and completion rates.</a:t>
            </a:r>
            <a:endParaRPr lang="en-US" sz="1600" dirty="0"/>
          </a:p>
        </p:txBody>
      </p:sp>
      <p:sp>
        <p:nvSpPr>
          <p:cNvPr id="13" name="Text 11"/>
          <p:cNvSpPr/>
          <p:nvPr/>
        </p:nvSpPr>
        <p:spPr>
          <a:xfrm>
            <a:off x="7582257" y="3320653"/>
            <a:ext cx="2918222" cy="991553"/>
          </a:xfrm>
          <a:prstGeom prst="rect">
            <a:avLst/>
          </a:prstGeom>
          <a:noFill/>
          <a:ln/>
        </p:spPr>
        <p:txBody>
          <a:bodyPr wrap="square" lIns="0" tIns="0" rIns="0" bIns="0" rtlCol="0" anchor="t"/>
          <a:lstStyle/>
          <a:p>
            <a:pPr algn="l" marL="342900" indent="-342900">
              <a:lnSpc>
                <a:spcPts val="2600"/>
              </a:lnSpc>
              <a:buSzPct val="100000"/>
              <a:buChar char="•"/>
            </a:pPr>
            <a:r>
              <a:rPr lang="en-US" sz="1600" dirty="0">
                <a:solidFill>
                  <a:srgbClr val="2B2E3C"/>
                </a:solidFill>
                <a:latin typeface="Open Sans" pitchFamily="34" charset="0"/>
                <a:ea typeface="Open Sans" pitchFamily="34" charset="-122"/>
                <a:cs typeface="Open Sans" pitchFamily="34" charset="-120"/>
              </a:rPr>
              <a:t>Manage course enrollments and user subscriptions.</a:t>
            </a:r>
            <a:endParaRPr lang="en-US" sz="1600" dirty="0"/>
          </a:p>
        </p:txBody>
      </p:sp>
      <p:sp>
        <p:nvSpPr>
          <p:cNvPr id="14" name="Text 12"/>
          <p:cNvSpPr/>
          <p:nvPr/>
        </p:nvSpPr>
        <p:spPr>
          <a:xfrm>
            <a:off x="7582257" y="4384477"/>
            <a:ext cx="2918222" cy="991553"/>
          </a:xfrm>
          <a:prstGeom prst="rect">
            <a:avLst/>
          </a:prstGeom>
          <a:noFill/>
          <a:ln/>
        </p:spPr>
        <p:txBody>
          <a:bodyPr wrap="square" lIns="0" tIns="0" rIns="0" bIns="0" rtlCol="0" anchor="t"/>
          <a:lstStyle/>
          <a:p>
            <a:pPr algn="l" marL="342900" indent="-342900">
              <a:lnSpc>
                <a:spcPts val="2600"/>
              </a:lnSpc>
              <a:buSzPct val="100000"/>
              <a:buChar char="•"/>
            </a:pPr>
            <a:r>
              <a:rPr lang="en-US" sz="1600" dirty="0">
                <a:solidFill>
                  <a:srgbClr val="2B2E3C"/>
                </a:solidFill>
                <a:latin typeface="Open Sans" pitchFamily="34" charset="0"/>
                <a:ea typeface="Open Sans" pitchFamily="34" charset="-122"/>
                <a:cs typeface="Open Sans" pitchFamily="34" charset="-120"/>
              </a:rPr>
              <a:t>Provide comprehensive reporting for administrators.</a:t>
            </a:r>
            <a:endParaRPr lang="en-US" sz="1600" dirty="0"/>
          </a:p>
        </p:txBody>
      </p:sp>
      <p:sp>
        <p:nvSpPr>
          <p:cNvPr id="15" name="Text 13"/>
          <p:cNvSpPr/>
          <p:nvPr/>
        </p:nvSpPr>
        <p:spPr>
          <a:xfrm>
            <a:off x="11011972" y="2058114"/>
            <a:ext cx="2581870" cy="322778"/>
          </a:xfrm>
          <a:prstGeom prst="rect">
            <a:avLst/>
          </a:prstGeom>
          <a:noFill/>
          <a:ln/>
        </p:spPr>
        <p:txBody>
          <a:bodyPr wrap="none" lIns="0" tIns="0" rIns="0" bIns="0" rtlCol="0" anchor="t"/>
          <a:lstStyle/>
          <a:p>
            <a:pPr algn="l" indent="0" marL="0">
              <a:lnSpc>
                <a:spcPts val="2500"/>
              </a:lnSpc>
              <a:buNone/>
            </a:pPr>
            <a:r>
              <a:rPr lang="en-US" sz="2000" dirty="0">
                <a:solidFill>
                  <a:srgbClr val="2C3F42"/>
                </a:solidFill>
                <a:latin typeface="Bitter Medium" pitchFamily="34" charset="0"/>
                <a:ea typeface="Bitter Medium" pitchFamily="34" charset="-122"/>
                <a:cs typeface="Bitter Medium" pitchFamily="34" charset="-120"/>
              </a:rPr>
              <a:t>Access Control</a:t>
            </a:r>
            <a:endParaRPr lang="en-US" sz="2000" dirty="0"/>
          </a:p>
        </p:txBody>
      </p:sp>
      <p:sp>
        <p:nvSpPr>
          <p:cNvPr id="16" name="Text 14"/>
          <p:cNvSpPr/>
          <p:nvPr/>
        </p:nvSpPr>
        <p:spPr>
          <a:xfrm>
            <a:off x="11011972" y="2587347"/>
            <a:ext cx="2918222" cy="661035"/>
          </a:xfrm>
          <a:prstGeom prst="rect">
            <a:avLst/>
          </a:prstGeom>
          <a:noFill/>
          <a:ln/>
        </p:spPr>
        <p:txBody>
          <a:bodyPr wrap="square" lIns="0" tIns="0" rIns="0" bIns="0" rtlCol="0" anchor="t"/>
          <a:lstStyle/>
          <a:p>
            <a:pPr algn="l" marL="342900" indent="-342900">
              <a:lnSpc>
                <a:spcPts val="2600"/>
              </a:lnSpc>
              <a:buSzPct val="100000"/>
              <a:buChar char="•"/>
            </a:pPr>
            <a:r>
              <a:rPr lang="en-US" sz="1600" dirty="0">
                <a:solidFill>
                  <a:srgbClr val="2B2E3C"/>
                </a:solidFill>
                <a:latin typeface="Open Sans" pitchFamily="34" charset="0"/>
                <a:ea typeface="Open Sans" pitchFamily="34" charset="-122"/>
                <a:cs typeface="Open Sans" pitchFamily="34" charset="-120"/>
              </a:rPr>
              <a:t>Role-based access for administrators and users.</a:t>
            </a:r>
            <a:endParaRPr lang="en-US" sz="1600" dirty="0"/>
          </a:p>
        </p:txBody>
      </p:sp>
      <p:sp>
        <p:nvSpPr>
          <p:cNvPr id="17" name="Text 15"/>
          <p:cNvSpPr/>
          <p:nvPr/>
        </p:nvSpPr>
        <p:spPr>
          <a:xfrm>
            <a:off x="11011972" y="3320653"/>
            <a:ext cx="2918222" cy="991553"/>
          </a:xfrm>
          <a:prstGeom prst="rect">
            <a:avLst/>
          </a:prstGeom>
          <a:noFill/>
          <a:ln/>
        </p:spPr>
        <p:txBody>
          <a:bodyPr wrap="square" lIns="0" tIns="0" rIns="0" bIns="0" rtlCol="0" anchor="t"/>
          <a:lstStyle/>
          <a:p>
            <a:pPr algn="l" marL="342900" indent="-342900">
              <a:lnSpc>
                <a:spcPts val="2600"/>
              </a:lnSpc>
              <a:buSzPct val="100000"/>
              <a:buChar char="•"/>
            </a:pPr>
            <a:r>
              <a:rPr lang="en-US" sz="1600" dirty="0">
                <a:solidFill>
                  <a:srgbClr val="2B2E3C"/>
                </a:solidFill>
                <a:latin typeface="Open Sans" pitchFamily="34" charset="0"/>
                <a:ea typeface="Open Sans" pitchFamily="34" charset="-122"/>
                <a:cs typeface="Open Sans" pitchFamily="34" charset="-120"/>
              </a:rPr>
              <a:t>Secure login procedures and password management.</a:t>
            </a:r>
            <a:endParaRPr lang="en-US" sz="1600" dirty="0"/>
          </a:p>
        </p:txBody>
      </p:sp>
      <p:sp>
        <p:nvSpPr>
          <p:cNvPr id="18" name="Text 16"/>
          <p:cNvSpPr/>
          <p:nvPr/>
        </p:nvSpPr>
        <p:spPr>
          <a:xfrm>
            <a:off x="11011972" y="4384477"/>
            <a:ext cx="2918222" cy="1322070"/>
          </a:xfrm>
          <a:prstGeom prst="rect">
            <a:avLst/>
          </a:prstGeom>
          <a:noFill/>
          <a:ln/>
        </p:spPr>
        <p:txBody>
          <a:bodyPr wrap="square" lIns="0" tIns="0" rIns="0" bIns="0" rtlCol="0" anchor="t"/>
          <a:lstStyle/>
          <a:p>
            <a:pPr algn="l" marL="342900" indent="-342900">
              <a:lnSpc>
                <a:spcPts val="2600"/>
              </a:lnSpc>
              <a:buSzPct val="100000"/>
              <a:buChar char="•"/>
            </a:pPr>
            <a:r>
              <a:rPr lang="en-US" sz="1600" dirty="0">
                <a:solidFill>
                  <a:srgbClr val="2B2E3C"/>
                </a:solidFill>
                <a:latin typeface="Open Sans" pitchFamily="34" charset="0"/>
                <a:ea typeface="Open Sans" pitchFamily="34" charset="-122"/>
                <a:cs typeface="Open Sans" pitchFamily="34" charset="-120"/>
              </a:rPr>
              <a:t>User account management with activation and deactivation options.</a:t>
            </a:r>
            <a:endParaRPr lang="en-US" sz="1600" dirty="0"/>
          </a:p>
        </p:txBody>
      </p:sp>
      <p:sp>
        <p:nvSpPr>
          <p:cNvPr id="19" name="Text 17"/>
          <p:cNvSpPr/>
          <p:nvPr/>
        </p:nvSpPr>
        <p:spPr>
          <a:xfrm>
            <a:off x="722828" y="6011108"/>
            <a:ext cx="13184743" cy="1322070"/>
          </a:xfrm>
          <a:prstGeom prst="rect">
            <a:avLst/>
          </a:prstGeom>
          <a:noFill/>
          <a:ln/>
        </p:spPr>
        <p:txBody>
          <a:bodyPr wrap="square" lIns="0" tIns="0" rIns="0" bIns="0" rtlCol="0" anchor="t"/>
          <a:lstStyle/>
          <a:p>
            <a:pPr algn="l" indent="0" marL="0">
              <a:lnSpc>
                <a:spcPts val="2600"/>
              </a:lnSpc>
              <a:buNone/>
            </a:pPr>
            <a:r>
              <a:rPr lang="en-US" sz="1600" dirty="0">
                <a:solidFill>
                  <a:srgbClr val="2B2E3C"/>
                </a:solidFill>
                <a:latin typeface="Open Sans" pitchFamily="34" charset="0"/>
                <a:ea typeface="Open Sans" pitchFamily="34" charset="-122"/>
                <a:cs typeface="Open Sans" pitchFamily="34" charset="-120"/>
              </a:rPr>
              <a:t>Our eLearning platform is designed with a comprehensive suite of features to ensure a seamless and efficient learning experience. From dynamic course material management to robust exam functionalities, every aspect is crafted to provide an integrated and user-friendly environment. The emphasis on integrated platform capabilities ensures that all modules work cohesively to support both administrative oversight and learner engagement.</a:t>
            </a:r>
            <a:endParaRPr lang="en-US" sz="16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Text 0"/>
          <p:cNvSpPr/>
          <p:nvPr/>
        </p:nvSpPr>
        <p:spPr>
          <a:xfrm>
            <a:off x="662345" y="820460"/>
            <a:ext cx="10685978" cy="591383"/>
          </a:xfrm>
          <a:prstGeom prst="rect">
            <a:avLst/>
          </a:prstGeom>
          <a:noFill/>
          <a:ln/>
        </p:spPr>
        <p:txBody>
          <a:bodyPr wrap="none" lIns="0" tIns="0" rIns="0" bIns="0" rtlCol="0" anchor="t"/>
          <a:lstStyle/>
          <a:p>
            <a:pPr algn="l" indent="0" marL="0">
              <a:lnSpc>
                <a:spcPts val="4650"/>
              </a:lnSpc>
              <a:buNone/>
            </a:pPr>
            <a:r>
              <a:rPr lang="en-US" sz="3700" dirty="0">
                <a:solidFill>
                  <a:srgbClr val="2C3F42"/>
                </a:solidFill>
                <a:latin typeface="Bitter Medium" pitchFamily="34" charset="0"/>
                <a:ea typeface="Bitter Medium" pitchFamily="34" charset="-122"/>
                <a:cs typeface="Bitter Medium" pitchFamily="34" charset="-120"/>
              </a:rPr>
              <a:t>Administrative Control and Course Management</a:t>
            </a:r>
            <a:endParaRPr lang="en-US" sz="3700" dirty="0"/>
          </a:p>
        </p:txBody>
      </p:sp>
      <p:sp>
        <p:nvSpPr>
          <p:cNvPr id="3" name="Shape 1"/>
          <p:cNvSpPr/>
          <p:nvPr/>
        </p:nvSpPr>
        <p:spPr>
          <a:xfrm>
            <a:off x="662345" y="1790343"/>
            <a:ext cx="13305711" cy="4497229"/>
          </a:xfrm>
          <a:prstGeom prst="roundRect">
            <a:avLst>
              <a:gd name="adj" fmla="val 1767"/>
            </a:avLst>
          </a:prstGeom>
          <a:noFill/>
          <a:ln w="7620">
            <a:solidFill>
              <a:srgbClr val="000000">
                <a:alpha val="8000"/>
              </a:srgbClr>
            </a:solidFill>
            <a:prstDash val="solid"/>
          </a:ln>
        </p:spPr>
      </p:sp>
      <p:sp>
        <p:nvSpPr>
          <p:cNvPr id="4" name="Shape 2"/>
          <p:cNvSpPr/>
          <p:nvPr/>
        </p:nvSpPr>
        <p:spPr>
          <a:xfrm>
            <a:off x="669965" y="1797963"/>
            <a:ext cx="13290471" cy="545068"/>
          </a:xfrm>
          <a:prstGeom prst="rect">
            <a:avLst/>
          </a:prstGeom>
          <a:solidFill>
            <a:srgbClr val="FFFFFF">
              <a:alpha val="4000"/>
            </a:srgbClr>
          </a:solidFill>
          <a:ln/>
        </p:spPr>
      </p:sp>
      <p:sp>
        <p:nvSpPr>
          <p:cNvPr id="5" name="Text 3"/>
          <p:cNvSpPr/>
          <p:nvPr/>
        </p:nvSpPr>
        <p:spPr>
          <a:xfrm>
            <a:off x="859155" y="1919049"/>
            <a:ext cx="6263045" cy="302895"/>
          </a:xfrm>
          <a:prstGeom prst="rect">
            <a:avLst/>
          </a:prstGeom>
          <a:noFill/>
          <a:ln/>
        </p:spPr>
        <p:txBody>
          <a:bodyPr wrap="none" lIns="0" tIns="0" rIns="0" bIns="0" rtlCol="0" anchor="t"/>
          <a:lstStyle/>
          <a:p>
            <a:pPr algn="l" indent="0" marL="0">
              <a:lnSpc>
                <a:spcPts val="2350"/>
              </a:lnSpc>
              <a:buNone/>
            </a:pPr>
            <a:r>
              <a:rPr lang="en-US" sz="1450" dirty="0">
                <a:solidFill>
                  <a:srgbClr val="2B2E3C"/>
                </a:solidFill>
                <a:latin typeface="Open Sans" pitchFamily="34" charset="0"/>
                <a:ea typeface="Open Sans" pitchFamily="34" charset="-122"/>
                <a:cs typeface="Open Sans" pitchFamily="34" charset="-120"/>
              </a:rPr>
              <a:t>Login</a:t>
            </a:r>
            <a:endParaRPr lang="en-US" sz="1450" dirty="0"/>
          </a:p>
        </p:txBody>
      </p:sp>
      <p:sp>
        <p:nvSpPr>
          <p:cNvPr id="6" name="Text 4"/>
          <p:cNvSpPr/>
          <p:nvPr/>
        </p:nvSpPr>
        <p:spPr>
          <a:xfrm>
            <a:off x="7508200" y="1919049"/>
            <a:ext cx="6263045" cy="302895"/>
          </a:xfrm>
          <a:prstGeom prst="rect">
            <a:avLst/>
          </a:prstGeom>
          <a:noFill/>
          <a:ln/>
        </p:spPr>
        <p:txBody>
          <a:bodyPr wrap="none" lIns="0" tIns="0" rIns="0" bIns="0" rtlCol="0" anchor="t"/>
          <a:lstStyle/>
          <a:p>
            <a:pPr algn="l" indent="0" marL="0">
              <a:lnSpc>
                <a:spcPts val="2350"/>
              </a:lnSpc>
              <a:buNone/>
            </a:pPr>
            <a:r>
              <a:rPr lang="en-US" sz="1450" dirty="0">
                <a:solidFill>
                  <a:srgbClr val="2B2E3C"/>
                </a:solidFill>
                <a:latin typeface="Open Sans" pitchFamily="34" charset="0"/>
                <a:ea typeface="Open Sans" pitchFamily="34" charset="-122"/>
                <a:cs typeface="Open Sans" pitchFamily="34" charset="-120"/>
              </a:rPr>
              <a:t>Secure authentication for administrators to access the backend.</a:t>
            </a:r>
            <a:endParaRPr lang="en-US" sz="1450" dirty="0"/>
          </a:p>
        </p:txBody>
      </p:sp>
      <p:sp>
        <p:nvSpPr>
          <p:cNvPr id="7" name="Shape 5"/>
          <p:cNvSpPr/>
          <p:nvPr/>
        </p:nvSpPr>
        <p:spPr>
          <a:xfrm>
            <a:off x="669965" y="2343031"/>
            <a:ext cx="13290471" cy="847963"/>
          </a:xfrm>
          <a:prstGeom prst="rect">
            <a:avLst/>
          </a:prstGeom>
          <a:solidFill>
            <a:srgbClr val="000000">
              <a:alpha val="4000"/>
            </a:srgbClr>
          </a:solidFill>
          <a:ln/>
        </p:spPr>
      </p:sp>
      <p:sp>
        <p:nvSpPr>
          <p:cNvPr id="8" name="Text 6"/>
          <p:cNvSpPr/>
          <p:nvPr/>
        </p:nvSpPr>
        <p:spPr>
          <a:xfrm>
            <a:off x="859155" y="2464118"/>
            <a:ext cx="6263045" cy="302895"/>
          </a:xfrm>
          <a:prstGeom prst="rect">
            <a:avLst/>
          </a:prstGeom>
          <a:noFill/>
          <a:ln/>
        </p:spPr>
        <p:txBody>
          <a:bodyPr wrap="none" lIns="0" tIns="0" rIns="0" bIns="0" rtlCol="0" anchor="t"/>
          <a:lstStyle/>
          <a:p>
            <a:pPr algn="l" indent="0" marL="0">
              <a:lnSpc>
                <a:spcPts val="2350"/>
              </a:lnSpc>
              <a:buNone/>
            </a:pPr>
            <a:r>
              <a:rPr lang="en-US" sz="1450" dirty="0">
                <a:solidFill>
                  <a:srgbClr val="2B2E3C"/>
                </a:solidFill>
                <a:latin typeface="Open Sans" pitchFamily="34" charset="0"/>
                <a:ea typeface="Open Sans" pitchFamily="34" charset="-122"/>
                <a:cs typeface="Open Sans" pitchFamily="34" charset="-120"/>
              </a:rPr>
              <a:t>Add Course</a:t>
            </a:r>
            <a:endParaRPr lang="en-US" sz="1450" dirty="0"/>
          </a:p>
        </p:txBody>
      </p:sp>
      <p:sp>
        <p:nvSpPr>
          <p:cNvPr id="9" name="Text 7"/>
          <p:cNvSpPr/>
          <p:nvPr/>
        </p:nvSpPr>
        <p:spPr>
          <a:xfrm>
            <a:off x="7508200" y="2464118"/>
            <a:ext cx="6263045" cy="605790"/>
          </a:xfrm>
          <a:prstGeom prst="rect">
            <a:avLst/>
          </a:prstGeom>
          <a:noFill/>
          <a:ln/>
        </p:spPr>
        <p:txBody>
          <a:bodyPr wrap="square" lIns="0" tIns="0" rIns="0" bIns="0" rtlCol="0" anchor="t"/>
          <a:lstStyle/>
          <a:p>
            <a:pPr algn="l" indent="0" marL="0">
              <a:lnSpc>
                <a:spcPts val="2350"/>
              </a:lnSpc>
              <a:buNone/>
            </a:pPr>
            <a:r>
              <a:rPr lang="en-US" sz="1450" dirty="0">
                <a:solidFill>
                  <a:srgbClr val="2B2E3C"/>
                </a:solidFill>
                <a:latin typeface="Open Sans" pitchFamily="34" charset="0"/>
                <a:ea typeface="Open Sans" pitchFamily="34" charset="-122"/>
                <a:cs typeface="Open Sans" pitchFamily="34" charset="-120"/>
              </a:rPr>
              <a:t>Allows administrators to create new courses and upload various learning materials.</a:t>
            </a:r>
            <a:endParaRPr lang="en-US" sz="1450" dirty="0"/>
          </a:p>
        </p:txBody>
      </p:sp>
      <p:sp>
        <p:nvSpPr>
          <p:cNvPr id="10" name="Shape 8"/>
          <p:cNvSpPr/>
          <p:nvPr/>
        </p:nvSpPr>
        <p:spPr>
          <a:xfrm>
            <a:off x="669965" y="3190994"/>
            <a:ext cx="13290471" cy="847963"/>
          </a:xfrm>
          <a:prstGeom prst="rect">
            <a:avLst/>
          </a:prstGeom>
          <a:solidFill>
            <a:srgbClr val="FFFFFF">
              <a:alpha val="4000"/>
            </a:srgbClr>
          </a:solidFill>
          <a:ln/>
        </p:spPr>
      </p:sp>
      <p:sp>
        <p:nvSpPr>
          <p:cNvPr id="11" name="Text 9"/>
          <p:cNvSpPr/>
          <p:nvPr/>
        </p:nvSpPr>
        <p:spPr>
          <a:xfrm>
            <a:off x="859155" y="3312081"/>
            <a:ext cx="6263045" cy="302895"/>
          </a:xfrm>
          <a:prstGeom prst="rect">
            <a:avLst/>
          </a:prstGeom>
          <a:noFill/>
          <a:ln/>
        </p:spPr>
        <p:txBody>
          <a:bodyPr wrap="none" lIns="0" tIns="0" rIns="0" bIns="0" rtlCol="0" anchor="t"/>
          <a:lstStyle/>
          <a:p>
            <a:pPr algn="l" indent="0" marL="0">
              <a:lnSpc>
                <a:spcPts val="2350"/>
              </a:lnSpc>
              <a:buNone/>
            </a:pPr>
            <a:r>
              <a:rPr lang="en-US" sz="1450" dirty="0">
                <a:solidFill>
                  <a:srgbClr val="2B2E3C"/>
                </a:solidFill>
                <a:latin typeface="Open Sans" pitchFamily="34" charset="0"/>
                <a:ea typeface="Open Sans" pitchFamily="34" charset="-122"/>
                <a:cs typeface="Open Sans" pitchFamily="34" charset="-120"/>
              </a:rPr>
              <a:t>Manage Course</a:t>
            </a:r>
            <a:endParaRPr lang="en-US" sz="1450" dirty="0"/>
          </a:p>
        </p:txBody>
      </p:sp>
      <p:sp>
        <p:nvSpPr>
          <p:cNvPr id="12" name="Text 10"/>
          <p:cNvSpPr/>
          <p:nvPr/>
        </p:nvSpPr>
        <p:spPr>
          <a:xfrm>
            <a:off x="7508200" y="3312081"/>
            <a:ext cx="6263045" cy="605790"/>
          </a:xfrm>
          <a:prstGeom prst="rect">
            <a:avLst/>
          </a:prstGeom>
          <a:noFill/>
          <a:ln/>
        </p:spPr>
        <p:txBody>
          <a:bodyPr wrap="square" lIns="0" tIns="0" rIns="0" bIns="0" rtlCol="0" anchor="t"/>
          <a:lstStyle/>
          <a:p>
            <a:pPr algn="l" indent="0" marL="0">
              <a:lnSpc>
                <a:spcPts val="2350"/>
              </a:lnSpc>
              <a:buNone/>
            </a:pPr>
            <a:r>
              <a:rPr lang="en-US" sz="1450" dirty="0">
                <a:solidFill>
                  <a:srgbClr val="2B2E3C"/>
                </a:solidFill>
                <a:latin typeface="Open Sans" pitchFamily="34" charset="0"/>
                <a:ea typeface="Open Sans" pitchFamily="34" charset="-122"/>
                <a:cs typeface="Open Sans" pitchFamily="34" charset="-120"/>
              </a:rPr>
              <a:t>Tools for editing, updating, and deleting existing courses and their content.</a:t>
            </a:r>
            <a:endParaRPr lang="en-US" sz="1450" dirty="0"/>
          </a:p>
        </p:txBody>
      </p:sp>
      <p:sp>
        <p:nvSpPr>
          <p:cNvPr id="13" name="Shape 11"/>
          <p:cNvSpPr/>
          <p:nvPr/>
        </p:nvSpPr>
        <p:spPr>
          <a:xfrm>
            <a:off x="669965" y="4038957"/>
            <a:ext cx="13290471" cy="545068"/>
          </a:xfrm>
          <a:prstGeom prst="rect">
            <a:avLst/>
          </a:prstGeom>
          <a:solidFill>
            <a:srgbClr val="000000">
              <a:alpha val="4000"/>
            </a:srgbClr>
          </a:solidFill>
          <a:ln/>
        </p:spPr>
      </p:sp>
      <p:sp>
        <p:nvSpPr>
          <p:cNvPr id="14" name="Text 12"/>
          <p:cNvSpPr/>
          <p:nvPr/>
        </p:nvSpPr>
        <p:spPr>
          <a:xfrm>
            <a:off x="859155" y="4160044"/>
            <a:ext cx="6263045" cy="302895"/>
          </a:xfrm>
          <a:prstGeom prst="rect">
            <a:avLst/>
          </a:prstGeom>
          <a:noFill/>
          <a:ln/>
        </p:spPr>
        <p:txBody>
          <a:bodyPr wrap="none" lIns="0" tIns="0" rIns="0" bIns="0" rtlCol="0" anchor="t"/>
          <a:lstStyle/>
          <a:p>
            <a:pPr algn="l" indent="0" marL="0">
              <a:lnSpc>
                <a:spcPts val="2350"/>
              </a:lnSpc>
              <a:buNone/>
            </a:pPr>
            <a:r>
              <a:rPr lang="en-US" sz="1450" dirty="0">
                <a:solidFill>
                  <a:srgbClr val="2B2E3C"/>
                </a:solidFill>
                <a:latin typeface="Open Sans" pitchFamily="34" charset="0"/>
                <a:ea typeface="Open Sans" pitchFamily="34" charset="-122"/>
                <a:cs typeface="Open Sans" pitchFamily="34" charset="-120"/>
              </a:rPr>
              <a:t>Add Student Detail</a:t>
            </a:r>
            <a:endParaRPr lang="en-US" sz="1450" dirty="0"/>
          </a:p>
        </p:txBody>
      </p:sp>
      <p:sp>
        <p:nvSpPr>
          <p:cNvPr id="15" name="Text 13"/>
          <p:cNvSpPr/>
          <p:nvPr/>
        </p:nvSpPr>
        <p:spPr>
          <a:xfrm>
            <a:off x="7508200" y="4160044"/>
            <a:ext cx="6263045" cy="302895"/>
          </a:xfrm>
          <a:prstGeom prst="rect">
            <a:avLst/>
          </a:prstGeom>
          <a:noFill/>
          <a:ln/>
        </p:spPr>
        <p:txBody>
          <a:bodyPr wrap="none" lIns="0" tIns="0" rIns="0" bIns="0" rtlCol="0" anchor="t"/>
          <a:lstStyle/>
          <a:p>
            <a:pPr algn="l" indent="0" marL="0">
              <a:lnSpc>
                <a:spcPts val="2350"/>
              </a:lnSpc>
              <a:buNone/>
            </a:pPr>
            <a:r>
              <a:rPr lang="en-US" sz="1450" dirty="0">
                <a:solidFill>
                  <a:srgbClr val="2B2E3C"/>
                </a:solidFill>
                <a:latin typeface="Open Sans" pitchFamily="34" charset="0"/>
                <a:ea typeface="Open Sans" pitchFamily="34" charset="-122"/>
                <a:cs typeface="Open Sans" pitchFamily="34" charset="-120"/>
              </a:rPr>
              <a:t>Enables manual registration and enrollment of new student accounts.</a:t>
            </a:r>
            <a:endParaRPr lang="en-US" sz="1450" dirty="0"/>
          </a:p>
        </p:txBody>
      </p:sp>
      <p:sp>
        <p:nvSpPr>
          <p:cNvPr id="16" name="Shape 14"/>
          <p:cNvSpPr/>
          <p:nvPr/>
        </p:nvSpPr>
        <p:spPr>
          <a:xfrm>
            <a:off x="669965" y="4584025"/>
            <a:ext cx="13290471" cy="847963"/>
          </a:xfrm>
          <a:prstGeom prst="rect">
            <a:avLst/>
          </a:prstGeom>
          <a:solidFill>
            <a:srgbClr val="FFFFFF">
              <a:alpha val="4000"/>
            </a:srgbClr>
          </a:solidFill>
          <a:ln/>
        </p:spPr>
      </p:sp>
      <p:sp>
        <p:nvSpPr>
          <p:cNvPr id="17" name="Text 15"/>
          <p:cNvSpPr/>
          <p:nvPr/>
        </p:nvSpPr>
        <p:spPr>
          <a:xfrm>
            <a:off x="859155" y="4705112"/>
            <a:ext cx="6263045" cy="302895"/>
          </a:xfrm>
          <a:prstGeom prst="rect">
            <a:avLst/>
          </a:prstGeom>
          <a:noFill/>
          <a:ln/>
        </p:spPr>
        <p:txBody>
          <a:bodyPr wrap="none" lIns="0" tIns="0" rIns="0" bIns="0" rtlCol="0" anchor="t"/>
          <a:lstStyle/>
          <a:p>
            <a:pPr algn="l" indent="0" marL="0">
              <a:lnSpc>
                <a:spcPts val="2350"/>
              </a:lnSpc>
              <a:buNone/>
            </a:pPr>
            <a:r>
              <a:rPr lang="en-US" sz="1450" dirty="0">
                <a:solidFill>
                  <a:srgbClr val="2B2E3C"/>
                </a:solidFill>
                <a:latin typeface="Open Sans" pitchFamily="34" charset="0"/>
                <a:ea typeface="Open Sans" pitchFamily="34" charset="-122"/>
                <a:cs typeface="Open Sans" pitchFamily="34" charset="-120"/>
              </a:rPr>
              <a:t>Manage Student Details</a:t>
            </a:r>
            <a:endParaRPr lang="en-US" sz="1450" dirty="0"/>
          </a:p>
        </p:txBody>
      </p:sp>
      <p:sp>
        <p:nvSpPr>
          <p:cNvPr id="18" name="Text 16"/>
          <p:cNvSpPr/>
          <p:nvPr/>
        </p:nvSpPr>
        <p:spPr>
          <a:xfrm>
            <a:off x="7508200" y="4705112"/>
            <a:ext cx="6263045" cy="605790"/>
          </a:xfrm>
          <a:prstGeom prst="rect">
            <a:avLst/>
          </a:prstGeom>
          <a:noFill/>
          <a:ln/>
        </p:spPr>
        <p:txBody>
          <a:bodyPr wrap="square" lIns="0" tIns="0" rIns="0" bIns="0" rtlCol="0" anchor="t"/>
          <a:lstStyle/>
          <a:p>
            <a:pPr algn="l" indent="0" marL="0">
              <a:lnSpc>
                <a:spcPts val="2350"/>
              </a:lnSpc>
              <a:buNone/>
            </a:pPr>
            <a:r>
              <a:rPr lang="en-US" sz="1450" dirty="0">
                <a:solidFill>
                  <a:srgbClr val="2B2E3C"/>
                </a:solidFill>
                <a:latin typeface="Open Sans" pitchFamily="34" charset="0"/>
                <a:ea typeface="Open Sans" pitchFamily="34" charset="-122"/>
                <a:cs typeface="Open Sans" pitchFamily="34" charset="-120"/>
              </a:rPr>
              <a:t>Comprehensive oversight of student accounts, including progress and access rights.</a:t>
            </a:r>
            <a:endParaRPr lang="en-US" sz="1450" dirty="0"/>
          </a:p>
        </p:txBody>
      </p:sp>
      <p:sp>
        <p:nvSpPr>
          <p:cNvPr id="19" name="Shape 17"/>
          <p:cNvSpPr/>
          <p:nvPr/>
        </p:nvSpPr>
        <p:spPr>
          <a:xfrm>
            <a:off x="669965" y="5431988"/>
            <a:ext cx="13290471" cy="847963"/>
          </a:xfrm>
          <a:prstGeom prst="rect">
            <a:avLst/>
          </a:prstGeom>
          <a:solidFill>
            <a:srgbClr val="000000">
              <a:alpha val="4000"/>
            </a:srgbClr>
          </a:solidFill>
          <a:ln/>
        </p:spPr>
      </p:sp>
      <p:sp>
        <p:nvSpPr>
          <p:cNvPr id="20" name="Text 18"/>
          <p:cNvSpPr/>
          <p:nvPr/>
        </p:nvSpPr>
        <p:spPr>
          <a:xfrm>
            <a:off x="859155" y="5553075"/>
            <a:ext cx="6263045" cy="302895"/>
          </a:xfrm>
          <a:prstGeom prst="rect">
            <a:avLst/>
          </a:prstGeom>
          <a:noFill/>
          <a:ln/>
        </p:spPr>
        <p:txBody>
          <a:bodyPr wrap="none" lIns="0" tIns="0" rIns="0" bIns="0" rtlCol="0" anchor="t"/>
          <a:lstStyle/>
          <a:p>
            <a:pPr algn="l" indent="0" marL="0">
              <a:lnSpc>
                <a:spcPts val="2350"/>
              </a:lnSpc>
              <a:buNone/>
            </a:pPr>
            <a:r>
              <a:rPr lang="en-US" sz="1450" dirty="0">
                <a:solidFill>
                  <a:srgbClr val="2B2E3C"/>
                </a:solidFill>
                <a:latin typeface="Open Sans" pitchFamily="34" charset="0"/>
                <a:ea typeface="Open Sans" pitchFamily="34" charset="-122"/>
                <a:cs typeface="Open Sans" pitchFamily="34" charset="-120"/>
              </a:rPr>
              <a:t>Add Exam Question</a:t>
            </a:r>
            <a:endParaRPr lang="en-US" sz="1450" dirty="0"/>
          </a:p>
        </p:txBody>
      </p:sp>
      <p:sp>
        <p:nvSpPr>
          <p:cNvPr id="21" name="Text 19"/>
          <p:cNvSpPr/>
          <p:nvPr/>
        </p:nvSpPr>
        <p:spPr>
          <a:xfrm>
            <a:off x="7508200" y="5553075"/>
            <a:ext cx="6263045" cy="605790"/>
          </a:xfrm>
          <a:prstGeom prst="rect">
            <a:avLst/>
          </a:prstGeom>
          <a:noFill/>
          <a:ln/>
        </p:spPr>
        <p:txBody>
          <a:bodyPr wrap="square" lIns="0" tIns="0" rIns="0" bIns="0" rtlCol="0" anchor="t"/>
          <a:lstStyle/>
          <a:p>
            <a:pPr algn="l" indent="0" marL="0">
              <a:lnSpc>
                <a:spcPts val="2350"/>
              </a:lnSpc>
              <a:buNone/>
            </a:pPr>
            <a:r>
              <a:rPr lang="en-US" sz="1450" dirty="0">
                <a:solidFill>
                  <a:srgbClr val="2B2E3C"/>
                </a:solidFill>
                <a:latin typeface="Open Sans" pitchFamily="34" charset="0"/>
                <a:ea typeface="Open Sans" pitchFamily="34" charset="-122"/>
                <a:cs typeface="Open Sans" pitchFamily="34" charset="-120"/>
              </a:rPr>
              <a:t>Feature for creating and managing exam questions across different subjects.</a:t>
            </a:r>
            <a:endParaRPr lang="en-US" sz="1450" dirty="0"/>
          </a:p>
        </p:txBody>
      </p:sp>
      <p:sp>
        <p:nvSpPr>
          <p:cNvPr id="22" name="Text 20"/>
          <p:cNvSpPr/>
          <p:nvPr/>
        </p:nvSpPr>
        <p:spPr>
          <a:xfrm>
            <a:off x="662345" y="6500455"/>
            <a:ext cx="13305711" cy="908685"/>
          </a:xfrm>
          <a:prstGeom prst="rect">
            <a:avLst/>
          </a:prstGeom>
          <a:noFill/>
          <a:ln/>
        </p:spPr>
        <p:txBody>
          <a:bodyPr wrap="square" lIns="0" tIns="0" rIns="0" bIns="0" rtlCol="0" anchor="t"/>
          <a:lstStyle/>
          <a:p>
            <a:pPr algn="l" indent="0" marL="0">
              <a:lnSpc>
                <a:spcPts val="2350"/>
              </a:lnSpc>
              <a:buNone/>
            </a:pPr>
            <a:r>
              <a:rPr lang="en-US" sz="1450" dirty="0">
                <a:solidFill>
                  <a:srgbClr val="2B2E3C"/>
                </a:solidFill>
                <a:latin typeface="Open Sans" pitchFamily="34" charset="0"/>
                <a:ea typeface="Open Sans" pitchFamily="34" charset="-122"/>
                <a:cs typeface="Open Sans" pitchFamily="34" charset="-120"/>
              </a:rPr>
              <a:t>The administrative module is the backbone of the eLearning system, offering extensive control over content, users, and assessments. Administrators can effortlessly add new courses, manage existing ones, and upload diverse media types to enrich the learning experience. Furthermore, the system provides granular control over student details, allowing for efficient management of user accounts and precise tracking of academic progress.</a:t>
            </a:r>
            <a:endParaRPr lang="en-US" sz="14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Text 0"/>
          <p:cNvSpPr/>
          <p:nvPr/>
        </p:nvSpPr>
        <p:spPr>
          <a:xfrm>
            <a:off x="548045" y="431125"/>
            <a:ext cx="9029462" cy="489347"/>
          </a:xfrm>
          <a:prstGeom prst="rect">
            <a:avLst/>
          </a:prstGeom>
          <a:noFill/>
          <a:ln/>
        </p:spPr>
        <p:txBody>
          <a:bodyPr wrap="none" lIns="0" tIns="0" rIns="0" bIns="0" rtlCol="0" anchor="t"/>
          <a:lstStyle/>
          <a:p>
            <a:pPr algn="l" indent="0" marL="0">
              <a:lnSpc>
                <a:spcPts val="3850"/>
              </a:lnSpc>
              <a:buNone/>
            </a:pPr>
            <a:r>
              <a:rPr lang="en-US" sz="3050" dirty="0">
                <a:solidFill>
                  <a:srgbClr val="2C3F42"/>
                </a:solidFill>
                <a:latin typeface="Bitter Medium" pitchFamily="34" charset="0"/>
                <a:ea typeface="Bitter Medium" pitchFamily="34" charset="-122"/>
                <a:cs typeface="Bitter Medium" pitchFamily="34" charset="-120"/>
              </a:rPr>
              <a:t>User Experience: Engaging and Intuitive Learning</a:t>
            </a:r>
            <a:endParaRPr lang="en-US" sz="3050" dirty="0"/>
          </a:p>
        </p:txBody>
      </p:sp>
      <p:pic>
        <p:nvPicPr>
          <p:cNvPr id="3" name="Image 0" descr="preencoded.png">    </p:cNvPr>
          <p:cNvPicPr>
            <a:picLocks noChangeAspect="1"/>
          </p:cNvPicPr>
          <p:nvPr/>
        </p:nvPicPr>
        <p:blipFill>
          <a:blip r:embed="rId1"/>
          <a:stretch>
            <a:fillRect/>
          </a:stretch>
        </p:blipFill>
        <p:spPr>
          <a:xfrm>
            <a:off x="548045" y="1233607"/>
            <a:ext cx="782955" cy="939522"/>
          </a:xfrm>
          <a:prstGeom prst="rect">
            <a:avLst/>
          </a:prstGeom>
        </p:spPr>
      </p:pic>
      <p:sp>
        <p:nvSpPr>
          <p:cNvPr id="4" name="Text 1"/>
          <p:cNvSpPr/>
          <p:nvPr/>
        </p:nvSpPr>
        <p:spPr>
          <a:xfrm>
            <a:off x="1565791" y="1390174"/>
            <a:ext cx="1957507" cy="244673"/>
          </a:xfrm>
          <a:prstGeom prst="rect">
            <a:avLst/>
          </a:prstGeom>
          <a:noFill/>
          <a:ln/>
        </p:spPr>
        <p:txBody>
          <a:bodyPr wrap="none" lIns="0" tIns="0" rIns="0" bIns="0" rtlCol="0" anchor="t"/>
          <a:lstStyle/>
          <a:p>
            <a:pPr algn="l" indent="0" marL="0">
              <a:lnSpc>
                <a:spcPts val="1900"/>
              </a:lnSpc>
              <a:buNone/>
            </a:pPr>
            <a:r>
              <a:rPr lang="en-US" sz="1500" dirty="0">
                <a:solidFill>
                  <a:srgbClr val="2B2E3C"/>
                </a:solidFill>
                <a:latin typeface="Bitter Medium" pitchFamily="34" charset="0"/>
                <a:ea typeface="Bitter Medium" pitchFamily="34" charset="-122"/>
                <a:cs typeface="Bitter Medium" pitchFamily="34" charset="-120"/>
              </a:rPr>
              <a:t>Login</a:t>
            </a:r>
            <a:endParaRPr lang="en-US" sz="1500" dirty="0"/>
          </a:p>
        </p:txBody>
      </p:sp>
      <p:sp>
        <p:nvSpPr>
          <p:cNvPr id="5" name="Text 2"/>
          <p:cNvSpPr/>
          <p:nvPr/>
        </p:nvSpPr>
        <p:spPr>
          <a:xfrm>
            <a:off x="1565791" y="1728787"/>
            <a:ext cx="12516564" cy="250508"/>
          </a:xfrm>
          <a:prstGeom prst="rect">
            <a:avLst/>
          </a:prstGeom>
          <a:noFill/>
          <a:ln/>
        </p:spPr>
        <p:txBody>
          <a:bodyPr wrap="none" lIns="0" tIns="0" rIns="0" bIns="0" rtlCol="0" anchor="t"/>
          <a:lstStyle/>
          <a:p>
            <a:pPr algn="l" indent="0" marL="0">
              <a:lnSpc>
                <a:spcPts val="1950"/>
              </a:lnSpc>
              <a:buNone/>
            </a:pPr>
            <a:r>
              <a:rPr lang="en-US" sz="1200" dirty="0">
                <a:solidFill>
                  <a:srgbClr val="2B2E3C"/>
                </a:solidFill>
                <a:latin typeface="Open Sans" pitchFamily="34" charset="0"/>
                <a:ea typeface="Open Sans" pitchFamily="34" charset="-122"/>
                <a:cs typeface="Open Sans" pitchFamily="34" charset="-120"/>
              </a:rPr>
              <a:t>Secure user authentication to access personalized learning dashboards.</a:t>
            </a:r>
            <a:endParaRPr lang="en-US" sz="1200" dirty="0"/>
          </a:p>
        </p:txBody>
      </p:sp>
      <p:pic>
        <p:nvPicPr>
          <p:cNvPr id="6" name="Image 1" descr="preencoded.png">    </p:cNvPr>
          <p:cNvPicPr>
            <a:picLocks noChangeAspect="1"/>
          </p:cNvPicPr>
          <p:nvPr/>
        </p:nvPicPr>
        <p:blipFill>
          <a:blip r:embed="rId2"/>
          <a:stretch>
            <a:fillRect/>
          </a:stretch>
        </p:blipFill>
        <p:spPr>
          <a:xfrm>
            <a:off x="548045" y="2173129"/>
            <a:ext cx="782955" cy="939522"/>
          </a:xfrm>
          <a:prstGeom prst="rect">
            <a:avLst/>
          </a:prstGeom>
        </p:spPr>
      </p:pic>
      <p:sp>
        <p:nvSpPr>
          <p:cNvPr id="7" name="Text 3"/>
          <p:cNvSpPr/>
          <p:nvPr/>
        </p:nvSpPr>
        <p:spPr>
          <a:xfrm>
            <a:off x="1565791" y="2329696"/>
            <a:ext cx="1957507" cy="244673"/>
          </a:xfrm>
          <a:prstGeom prst="rect">
            <a:avLst/>
          </a:prstGeom>
          <a:noFill/>
          <a:ln/>
        </p:spPr>
        <p:txBody>
          <a:bodyPr wrap="none" lIns="0" tIns="0" rIns="0" bIns="0" rtlCol="0" anchor="t"/>
          <a:lstStyle/>
          <a:p>
            <a:pPr algn="l" indent="0" marL="0">
              <a:lnSpc>
                <a:spcPts val="1900"/>
              </a:lnSpc>
              <a:buNone/>
            </a:pPr>
            <a:r>
              <a:rPr lang="en-US" sz="1500" dirty="0">
                <a:solidFill>
                  <a:srgbClr val="2B2E3C"/>
                </a:solidFill>
                <a:latin typeface="Bitter Medium" pitchFamily="34" charset="0"/>
                <a:ea typeface="Bitter Medium" pitchFamily="34" charset="-122"/>
                <a:cs typeface="Bitter Medium" pitchFamily="34" charset="-120"/>
              </a:rPr>
              <a:t>View Subject</a:t>
            </a:r>
            <a:endParaRPr lang="en-US" sz="1500" dirty="0"/>
          </a:p>
        </p:txBody>
      </p:sp>
      <p:sp>
        <p:nvSpPr>
          <p:cNvPr id="8" name="Text 4"/>
          <p:cNvSpPr/>
          <p:nvPr/>
        </p:nvSpPr>
        <p:spPr>
          <a:xfrm>
            <a:off x="1565791" y="2668310"/>
            <a:ext cx="12516564" cy="250508"/>
          </a:xfrm>
          <a:prstGeom prst="rect">
            <a:avLst/>
          </a:prstGeom>
          <a:noFill/>
          <a:ln/>
        </p:spPr>
        <p:txBody>
          <a:bodyPr wrap="none" lIns="0" tIns="0" rIns="0" bIns="0" rtlCol="0" anchor="t"/>
          <a:lstStyle/>
          <a:p>
            <a:pPr algn="l" indent="0" marL="0">
              <a:lnSpc>
                <a:spcPts val="1950"/>
              </a:lnSpc>
              <a:buNone/>
            </a:pPr>
            <a:r>
              <a:rPr lang="en-US" sz="1200" dirty="0">
                <a:solidFill>
                  <a:srgbClr val="2B2E3C"/>
                </a:solidFill>
                <a:latin typeface="Open Sans" pitchFamily="34" charset="0"/>
                <a:ea typeface="Open Sans" pitchFamily="34" charset="-122"/>
                <a:cs typeface="Open Sans" pitchFamily="34" charset="-120"/>
              </a:rPr>
              <a:t>Browse available subjects and course catalogs.</a:t>
            </a:r>
            <a:endParaRPr lang="en-US" sz="1200" dirty="0"/>
          </a:p>
        </p:txBody>
      </p:sp>
      <p:pic>
        <p:nvPicPr>
          <p:cNvPr id="9" name="Image 2" descr="preencoded.png">    </p:cNvPr>
          <p:cNvPicPr>
            <a:picLocks noChangeAspect="1"/>
          </p:cNvPicPr>
          <p:nvPr/>
        </p:nvPicPr>
        <p:blipFill>
          <a:blip r:embed="rId3"/>
          <a:stretch>
            <a:fillRect/>
          </a:stretch>
        </p:blipFill>
        <p:spPr>
          <a:xfrm>
            <a:off x="548045" y="3112651"/>
            <a:ext cx="782955" cy="939522"/>
          </a:xfrm>
          <a:prstGeom prst="rect">
            <a:avLst/>
          </a:prstGeom>
        </p:spPr>
      </p:pic>
      <p:sp>
        <p:nvSpPr>
          <p:cNvPr id="10" name="Text 5"/>
          <p:cNvSpPr/>
          <p:nvPr/>
        </p:nvSpPr>
        <p:spPr>
          <a:xfrm>
            <a:off x="1565791" y="3269218"/>
            <a:ext cx="1957507" cy="244673"/>
          </a:xfrm>
          <a:prstGeom prst="rect">
            <a:avLst/>
          </a:prstGeom>
          <a:noFill/>
          <a:ln/>
        </p:spPr>
        <p:txBody>
          <a:bodyPr wrap="none" lIns="0" tIns="0" rIns="0" bIns="0" rtlCol="0" anchor="t"/>
          <a:lstStyle/>
          <a:p>
            <a:pPr algn="l" indent="0" marL="0">
              <a:lnSpc>
                <a:spcPts val="1900"/>
              </a:lnSpc>
              <a:buNone/>
            </a:pPr>
            <a:r>
              <a:rPr lang="en-US" sz="1500" dirty="0">
                <a:solidFill>
                  <a:srgbClr val="2B2E3C"/>
                </a:solidFill>
                <a:latin typeface="Bitter Medium" pitchFamily="34" charset="0"/>
                <a:ea typeface="Bitter Medium" pitchFamily="34" charset="-122"/>
                <a:cs typeface="Bitter Medium" pitchFamily="34" charset="-120"/>
              </a:rPr>
              <a:t>Download Materials</a:t>
            </a:r>
            <a:endParaRPr lang="en-US" sz="1500" dirty="0"/>
          </a:p>
        </p:txBody>
      </p:sp>
      <p:sp>
        <p:nvSpPr>
          <p:cNvPr id="11" name="Text 6"/>
          <p:cNvSpPr/>
          <p:nvPr/>
        </p:nvSpPr>
        <p:spPr>
          <a:xfrm>
            <a:off x="1565791" y="3607832"/>
            <a:ext cx="12516564" cy="250508"/>
          </a:xfrm>
          <a:prstGeom prst="rect">
            <a:avLst/>
          </a:prstGeom>
          <a:noFill/>
          <a:ln/>
        </p:spPr>
        <p:txBody>
          <a:bodyPr wrap="none" lIns="0" tIns="0" rIns="0" bIns="0" rtlCol="0" anchor="t"/>
          <a:lstStyle/>
          <a:p>
            <a:pPr algn="l" indent="0" marL="0">
              <a:lnSpc>
                <a:spcPts val="1950"/>
              </a:lnSpc>
              <a:buNone/>
            </a:pPr>
            <a:r>
              <a:rPr lang="en-US" sz="1200" dirty="0">
                <a:solidFill>
                  <a:srgbClr val="2B2E3C"/>
                </a:solidFill>
                <a:latin typeface="Open Sans" pitchFamily="34" charset="0"/>
                <a:ea typeface="Open Sans" pitchFamily="34" charset="-122"/>
                <a:cs typeface="Open Sans" pitchFamily="34" charset="-120"/>
              </a:rPr>
              <a:t>Access and download course documents, videos, and presentations.</a:t>
            </a:r>
            <a:endParaRPr lang="en-US" sz="1200" dirty="0"/>
          </a:p>
        </p:txBody>
      </p:sp>
      <p:pic>
        <p:nvPicPr>
          <p:cNvPr id="12" name="Image 3" descr="preencoded.png">    </p:cNvPr>
          <p:cNvPicPr>
            <a:picLocks noChangeAspect="1"/>
          </p:cNvPicPr>
          <p:nvPr/>
        </p:nvPicPr>
        <p:blipFill>
          <a:blip r:embed="rId4"/>
          <a:stretch>
            <a:fillRect/>
          </a:stretch>
        </p:blipFill>
        <p:spPr>
          <a:xfrm>
            <a:off x="548045" y="4052173"/>
            <a:ext cx="782955" cy="939522"/>
          </a:xfrm>
          <a:prstGeom prst="rect">
            <a:avLst/>
          </a:prstGeom>
        </p:spPr>
      </p:pic>
      <p:sp>
        <p:nvSpPr>
          <p:cNvPr id="13" name="Text 7"/>
          <p:cNvSpPr/>
          <p:nvPr/>
        </p:nvSpPr>
        <p:spPr>
          <a:xfrm>
            <a:off x="1565791" y="4208740"/>
            <a:ext cx="1957507" cy="244673"/>
          </a:xfrm>
          <a:prstGeom prst="rect">
            <a:avLst/>
          </a:prstGeom>
          <a:noFill/>
          <a:ln/>
        </p:spPr>
        <p:txBody>
          <a:bodyPr wrap="none" lIns="0" tIns="0" rIns="0" bIns="0" rtlCol="0" anchor="t"/>
          <a:lstStyle/>
          <a:p>
            <a:pPr algn="l" indent="0" marL="0">
              <a:lnSpc>
                <a:spcPts val="1900"/>
              </a:lnSpc>
              <a:buNone/>
            </a:pPr>
            <a:r>
              <a:rPr lang="en-US" sz="1500" dirty="0">
                <a:solidFill>
                  <a:srgbClr val="2B2E3C"/>
                </a:solidFill>
                <a:latin typeface="Bitter Medium" pitchFamily="34" charset="0"/>
                <a:ea typeface="Bitter Medium" pitchFamily="34" charset="-122"/>
                <a:cs typeface="Bitter Medium" pitchFamily="34" charset="-120"/>
              </a:rPr>
              <a:t>Answer Question</a:t>
            </a:r>
            <a:endParaRPr lang="en-US" sz="1500" dirty="0"/>
          </a:p>
        </p:txBody>
      </p:sp>
      <p:sp>
        <p:nvSpPr>
          <p:cNvPr id="14" name="Text 8"/>
          <p:cNvSpPr/>
          <p:nvPr/>
        </p:nvSpPr>
        <p:spPr>
          <a:xfrm>
            <a:off x="1565791" y="4547354"/>
            <a:ext cx="12516564" cy="250508"/>
          </a:xfrm>
          <a:prstGeom prst="rect">
            <a:avLst/>
          </a:prstGeom>
          <a:noFill/>
          <a:ln/>
        </p:spPr>
        <p:txBody>
          <a:bodyPr wrap="none" lIns="0" tIns="0" rIns="0" bIns="0" rtlCol="0" anchor="t"/>
          <a:lstStyle/>
          <a:p>
            <a:pPr algn="l" indent="0" marL="0">
              <a:lnSpc>
                <a:spcPts val="1950"/>
              </a:lnSpc>
              <a:buNone/>
            </a:pPr>
            <a:r>
              <a:rPr lang="en-US" sz="1200" dirty="0">
                <a:solidFill>
                  <a:srgbClr val="2B2E3C"/>
                </a:solidFill>
                <a:latin typeface="Open Sans" pitchFamily="34" charset="0"/>
                <a:ea typeface="Open Sans" pitchFamily="34" charset="-122"/>
                <a:cs typeface="Open Sans" pitchFamily="34" charset="-120"/>
              </a:rPr>
              <a:t>Participate in quizzes and submit answers for assessment.</a:t>
            </a:r>
            <a:endParaRPr lang="en-US" sz="1200" dirty="0"/>
          </a:p>
        </p:txBody>
      </p:sp>
      <p:pic>
        <p:nvPicPr>
          <p:cNvPr id="15" name="Image 4" descr="preencoded.png">    </p:cNvPr>
          <p:cNvPicPr>
            <a:picLocks noChangeAspect="1"/>
          </p:cNvPicPr>
          <p:nvPr/>
        </p:nvPicPr>
        <p:blipFill>
          <a:blip r:embed="rId5"/>
          <a:stretch>
            <a:fillRect/>
          </a:stretch>
        </p:blipFill>
        <p:spPr>
          <a:xfrm>
            <a:off x="548045" y="4991695"/>
            <a:ext cx="782955" cy="939522"/>
          </a:xfrm>
          <a:prstGeom prst="rect">
            <a:avLst/>
          </a:prstGeom>
        </p:spPr>
      </p:pic>
      <p:sp>
        <p:nvSpPr>
          <p:cNvPr id="16" name="Text 9"/>
          <p:cNvSpPr/>
          <p:nvPr/>
        </p:nvSpPr>
        <p:spPr>
          <a:xfrm>
            <a:off x="1565791" y="5148263"/>
            <a:ext cx="1957507" cy="244673"/>
          </a:xfrm>
          <a:prstGeom prst="rect">
            <a:avLst/>
          </a:prstGeom>
          <a:noFill/>
          <a:ln/>
        </p:spPr>
        <p:txBody>
          <a:bodyPr wrap="none" lIns="0" tIns="0" rIns="0" bIns="0" rtlCol="0" anchor="t"/>
          <a:lstStyle/>
          <a:p>
            <a:pPr algn="l" indent="0" marL="0">
              <a:lnSpc>
                <a:spcPts val="1900"/>
              </a:lnSpc>
              <a:buNone/>
            </a:pPr>
            <a:r>
              <a:rPr lang="en-US" sz="1500" dirty="0">
                <a:solidFill>
                  <a:srgbClr val="2B2E3C"/>
                </a:solidFill>
                <a:latin typeface="Bitter Medium" pitchFamily="34" charset="0"/>
                <a:ea typeface="Bitter Medium" pitchFamily="34" charset="-122"/>
                <a:cs typeface="Bitter Medium" pitchFamily="34" charset="-120"/>
              </a:rPr>
              <a:t>Get Results</a:t>
            </a:r>
            <a:endParaRPr lang="en-US" sz="1500" dirty="0"/>
          </a:p>
        </p:txBody>
      </p:sp>
      <p:sp>
        <p:nvSpPr>
          <p:cNvPr id="17" name="Text 10"/>
          <p:cNvSpPr/>
          <p:nvPr/>
        </p:nvSpPr>
        <p:spPr>
          <a:xfrm>
            <a:off x="1565791" y="5486876"/>
            <a:ext cx="12516564" cy="250508"/>
          </a:xfrm>
          <a:prstGeom prst="rect">
            <a:avLst/>
          </a:prstGeom>
          <a:noFill/>
          <a:ln/>
        </p:spPr>
        <p:txBody>
          <a:bodyPr wrap="none" lIns="0" tIns="0" rIns="0" bIns="0" rtlCol="0" anchor="t"/>
          <a:lstStyle/>
          <a:p>
            <a:pPr algn="l" indent="0" marL="0">
              <a:lnSpc>
                <a:spcPts val="1950"/>
              </a:lnSpc>
              <a:buNone/>
            </a:pPr>
            <a:r>
              <a:rPr lang="en-US" sz="1200" dirty="0">
                <a:solidFill>
                  <a:srgbClr val="2B2E3C"/>
                </a:solidFill>
                <a:latin typeface="Open Sans" pitchFamily="34" charset="0"/>
                <a:ea typeface="Open Sans" pitchFamily="34" charset="-122"/>
                <a:cs typeface="Open Sans" pitchFamily="34" charset="-120"/>
              </a:rPr>
              <a:t>View immediate feedback and performance scores on completed exams.</a:t>
            </a:r>
            <a:endParaRPr lang="en-US" sz="1200" dirty="0"/>
          </a:p>
        </p:txBody>
      </p:sp>
      <p:pic>
        <p:nvPicPr>
          <p:cNvPr id="18" name="Image 5" descr="preencoded.png">    </p:cNvPr>
          <p:cNvPicPr>
            <a:picLocks noChangeAspect="1"/>
          </p:cNvPicPr>
          <p:nvPr/>
        </p:nvPicPr>
        <p:blipFill>
          <a:blip r:embed="rId6"/>
          <a:stretch>
            <a:fillRect/>
          </a:stretch>
        </p:blipFill>
        <p:spPr>
          <a:xfrm>
            <a:off x="548045" y="5931217"/>
            <a:ext cx="782955" cy="939522"/>
          </a:xfrm>
          <a:prstGeom prst="rect">
            <a:avLst/>
          </a:prstGeom>
        </p:spPr>
      </p:pic>
      <p:sp>
        <p:nvSpPr>
          <p:cNvPr id="19" name="Text 11"/>
          <p:cNvSpPr/>
          <p:nvPr/>
        </p:nvSpPr>
        <p:spPr>
          <a:xfrm>
            <a:off x="1565791" y="6087785"/>
            <a:ext cx="1957507" cy="244673"/>
          </a:xfrm>
          <a:prstGeom prst="rect">
            <a:avLst/>
          </a:prstGeom>
          <a:noFill/>
          <a:ln/>
        </p:spPr>
        <p:txBody>
          <a:bodyPr wrap="none" lIns="0" tIns="0" rIns="0" bIns="0" rtlCol="0" anchor="t"/>
          <a:lstStyle/>
          <a:p>
            <a:pPr algn="l" indent="0" marL="0">
              <a:lnSpc>
                <a:spcPts val="1900"/>
              </a:lnSpc>
              <a:buNone/>
            </a:pPr>
            <a:r>
              <a:rPr lang="en-US" sz="1500" dirty="0">
                <a:solidFill>
                  <a:srgbClr val="2B2E3C"/>
                </a:solidFill>
                <a:latin typeface="Bitter Medium" pitchFamily="34" charset="0"/>
                <a:ea typeface="Bitter Medium" pitchFamily="34" charset="-122"/>
                <a:cs typeface="Bitter Medium" pitchFamily="34" charset="-120"/>
              </a:rPr>
              <a:t>Logout</a:t>
            </a:r>
            <a:endParaRPr lang="en-US" sz="1500" dirty="0"/>
          </a:p>
        </p:txBody>
      </p:sp>
      <p:sp>
        <p:nvSpPr>
          <p:cNvPr id="20" name="Text 12"/>
          <p:cNvSpPr/>
          <p:nvPr/>
        </p:nvSpPr>
        <p:spPr>
          <a:xfrm>
            <a:off x="1565791" y="6426398"/>
            <a:ext cx="12516564" cy="250508"/>
          </a:xfrm>
          <a:prstGeom prst="rect">
            <a:avLst/>
          </a:prstGeom>
          <a:noFill/>
          <a:ln/>
        </p:spPr>
        <p:txBody>
          <a:bodyPr wrap="none" lIns="0" tIns="0" rIns="0" bIns="0" rtlCol="0" anchor="t"/>
          <a:lstStyle/>
          <a:p>
            <a:pPr algn="l" indent="0" marL="0">
              <a:lnSpc>
                <a:spcPts val="1950"/>
              </a:lnSpc>
              <a:buNone/>
            </a:pPr>
            <a:r>
              <a:rPr lang="en-US" sz="1200" dirty="0">
                <a:solidFill>
                  <a:srgbClr val="2B2E3C"/>
                </a:solidFill>
                <a:latin typeface="Open Sans" pitchFamily="34" charset="0"/>
                <a:ea typeface="Open Sans" pitchFamily="34" charset="-122"/>
                <a:cs typeface="Open Sans" pitchFamily="34" charset="-120"/>
              </a:rPr>
              <a:t>Securely exit the platform after completing a session.</a:t>
            </a:r>
            <a:endParaRPr lang="en-US" sz="1200" dirty="0"/>
          </a:p>
        </p:txBody>
      </p:sp>
      <p:sp>
        <p:nvSpPr>
          <p:cNvPr id="21" name="Text 13"/>
          <p:cNvSpPr/>
          <p:nvPr/>
        </p:nvSpPr>
        <p:spPr>
          <a:xfrm>
            <a:off x="548045" y="7046833"/>
            <a:ext cx="13534311" cy="751523"/>
          </a:xfrm>
          <a:prstGeom prst="rect">
            <a:avLst/>
          </a:prstGeom>
          <a:noFill/>
          <a:ln/>
        </p:spPr>
        <p:txBody>
          <a:bodyPr wrap="square" lIns="0" tIns="0" rIns="0" bIns="0" rtlCol="0" anchor="t"/>
          <a:lstStyle/>
          <a:p>
            <a:pPr algn="l" indent="0" marL="0">
              <a:lnSpc>
                <a:spcPts val="1950"/>
              </a:lnSpc>
              <a:buNone/>
            </a:pPr>
            <a:r>
              <a:rPr lang="en-US" sz="1200" dirty="0">
                <a:solidFill>
                  <a:srgbClr val="2B2E3C"/>
                </a:solidFill>
                <a:latin typeface="Open Sans" pitchFamily="34" charset="0"/>
                <a:ea typeface="Open Sans" pitchFamily="34" charset="-122"/>
                <a:cs typeface="Open Sans" pitchFamily="34" charset="-120"/>
              </a:rPr>
              <a:t>The user module is designed to provide an intuitive and seamless learning journey. From secure login to instant results, every step is optimized for ease of use and engagement. Learners can easily view subjects, download essential materials, and take assessments, ensuring a comprehensive and interactive educational experience that supports their personal learning pace.</a:t>
            </a:r>
            <a:endParaRPr lang="en-US" sz="12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Text 0"/>
          <p:cNvSpPr/>
          <p:nvPr/>
        </p:nvSpPr>
        <p:spPr>
          <a:xfrm>
            <a:off x="696635" y="558403"/>
            <a:ext cx="10486192" cy="622102"/>
          </a:xfrm>
          <a:prstGeom prst="rect">
            <a:avLst/>
          </a:prstGeom>
          <a:noFill/>
          <a:ln/>
        </p:spPr>
        <p:txBody>
          <a:bodyPr wrap="none" lIns="0" tIns="0" rIns="0" bIns="0" rtlCol="0" anchor="t"/>
          <a:lstStyle/>
          <a:p>
            <a:pPr algn="l" indent="0" marL="0">
              <a:lnSpc>
                <a:spcPts val="4850"/>
              </a:lnSpc>
              <a:buNone/>
            </a:pPr>
            <a:r>
              <a:rPr lang="en-US" sz="3900" dirty="0">
                <a:solidFill>
                  <a:srgbClr val="2C3F42"/>
                </a:solidFill>
                <a:latin typeface="Bitter Medium" pitchFamily="34" charset="0"/>
                <a:ea typeface="Bitter Medium" pitchFamily="34" charset="-122"/>
                <a:cs typeface="Bitter Medium" pitchFamily="34" charset="-120"/>
              </a:rPr>
              <a:t>Project Development Insights and Challenges</a:t>
            </a:r>
            <a:endParaRPr lang="en-US" sz="3900" dirty="0"/>
          </a:p>
        </p:txBody>
      </p:sp>
      <p:sp>
        <p:nvSpPr>
          <p:cNvPr id="3" name="Shape 1"/>
          <p:cNvSpPr/>
          <p:nvPr/>
        </p:nvSpPr>
        <p:spPr>
          <a:xfrm>
            <a:off x="696635" y="1578531"/>
            <a:ext cx="2206109" cy="1465302"/>
          </a:xfrm>
          <a:prstGeom prst="roundRect">
            <a:avLst>
              <a:gd name="adj" fmla="val 5705"/>
            </a:avLst>
          </a:prstGeom>
          <a:solidFill>
            <a:srgbClr val="FCE2CF"/>
          </a:solidFill>
          <a:ln w="7620">
            <a:solidFill>
              <a:srgbClr val="E2C8B5"/>
            </a:solidFill>
            <a:prstDash val="solid"/>
          </a:ln>
        </p:spPr>
      </p:sp>
      <p:pic>
        <p:nvPicPr>
          <p:cNvPr id="4" name="Image 0" descr="preencoded.png">    </p:cNvPr>
          <p:cNvPicPr>
            <a:picLocks noChangeAspect="1"/>
          </p:cNvPicPr>
          <p:nvPr/>
        </p:nvPicPr>
        <p:blipFill>
          <a:blip r:embed="rId1"/>
          <a:stretch>
            <a:fillRect/>
          </a:stretch>
        </p:blipFill>
        <p:spPr>
          <a:xfrm>
            <a:off x="1659731" y="2136219"/>
            <a:ext cx="279916" cy="349806"/>
          </a:xfrm>
          <a:prstGeom prst="rect">
            <a:avLst/>
          </a:prstGeom>
        </p:spPr>
      </p:pic>
      <p:sp>
        <p:nvSpPr>
          <p:cNvPr id="5" name="Text 2"/>
          <p:cNvSpPr/>
          <p:nvPr/>
        </p:nvSpPr>
        <p:spPr>
          <a:xfrm>
            <a:off x="3101697" y="1777484"/>
            <a:ext cx="3350538" cy="310991"/>
          </a:xfrm>
          <a:prstGeom prst="rect">
            <a:avLst/>
          </a:prstGeom>
          <a:noFill/>
          <a:ln/>
        </p:spPr>
        <p:txBody>
          <a:bodyPr wrap="none" lIns="0" tIns="0" rIns="0" bIns="0" rtlCol="0" anchor="t"/>
          <a:lstStyle/>
          <a:p>
            <a:pPr algn="l" indent="0" marL="0">
              <a:lnSpc>
                <a:spcPts val="2400"/>
              </a:lnSpc>
              <a:buNone/>
            </a:pPr>
            <a:r>
              <a:rPr lang="en-US" sz="1950" dirty="0">
                <a:solidFill>
                  <a:srgbClr val="2B2E3C"/>
                </a:solidFill>
                <a:latin typeface="Bitter Medium" pitchFamily="34" charset="0"/>
                <a:ea typeface="Bitter Medium" pitchFamily="34" charset="-122"/>
                <a:cs typeface="Bitter Medium" pitchFamily="34" charset="-120"/>
              </a:rPr>
              <a:t>Cross-Browser Compatibility</a:t>
            </a:r>
            <a:endParaRPr lang="en-US" sz="1950" dirty="0"/>
          </a:p>
        </p:txBody>
      </p:sp>
      <p:sp>
        <p:nvSpPr>
          <p:cNvPr id="6" name="Text 3"/>
          <p:cNvSpPr/>
          <p:nvPr/>
        </p:nvSpPr>
        <p:spPr>
          <a:xfrm>
            <a:off x="3101697" y="2207895"/>
            <a:ext cx="10633115" cy="636984"/>
          </a:xfrm>
          <a:prstGeom prst="rect">
            <a:avLst/>
          </a:prstGeom>
          <a:noFill/>
          <a:ln/>
        </p:spPr>
        <p:txBody>
          <a:bodyPr wrap="square" lIns="0" tIns="0" rIns="0" bIns="0" rtlCol="0" anchor="t"/>
          <a:lstStyle/>
          <a:p>
            <a:pPr algn="l" indent="0" marL="0">
              <a:lnSpc>
                <a:spcPts val="2500"/>
              </a:lnSpc>
              <a:buNone/>
            </a:pPr>
            <a:r>
              <a:rPr lang="en-US" sz="1550" dirty="0">
                <a:solidFill>
                  <a:srgbClr val="2B2E3C"/>
                </a:solidFill>
                <a:latin typeface="Open Sans" pitchFamily="34" charset="0"/>
                <a:ea typeface="Open Sans" pitchFamily="34" charset="-122"/>
                <a:cs typeface="Open Sans" pitchFamily="34" charset="-120"/>
              </a:rPr>
              <a:t>Ensuring consistent functionality across all major web browsers was a primary technical challenge, requiring meticulous testing and adaptive design.</a:t>
            </a:r>
            <a:endParaRPr lang="en-US" sz="1550" dirty="0"/>
          </a:p>
        </p:txBody>
      </p:sp>
      <p:sp>
        <p:nvSpPr>
          <p:cNvPr id="7" name="Shape 4"/>
          <p:cNvSpPr/>
          <p:nvPr/>
        </p:nvSpPr>
        <p:spPr>
          <a:xfrm>
            <a:off x="3002161" y="3034308"/>
            <a:ext cx="10832187" cy="11430"/>
          </a:xfrm>
          <a:prstGeom prst="roundRect">
            <a:avLst>
              <a:gd name="adj" fmla="val 731429"/>
            </a:avLst>
          </a:prstGeom>
          <a:solidFill>
            <a:srgbClr val="E2C8B5"/>
          </a:solidFill>
          <a:ln/>
        </p:spPr>
      </p:sp>
      <p:sp>
        <p:nvSpPr>
          <p:cNvPr id="8" name="Shape 5"/>
          <p:cNvSpPr/>
          <p:nvPr/>
        </p:nvSpPr>
        <p:spPr>
          <a:xfrm>
            <a:off x="696635" y="3143250"/>
            <a:ext cx="4412337" cy="1465302"/>
          </a:xfrm>
          <a:prstGeom prst="roundRect">
            <a:avLst>
              <a:gd name="adj" fmla="val 5705"/>
            </a:avLst>
          </a:prstGeom>
          <a:solidFill>
            <a:srgbClr val="FCE2CF"/>
          </a:solidFill>
          <a:ln w="7620">
            <a:solidFill>
              <a:srgbClr val="E2C8B5"/>
            </a:solidFill>
            <a:prstDash val="solid"/>
          </a:ln>
        </p:spPr>
      </p:sp>
      <p:sp>
        <p:nvSpPr>
          <p:cNvPr id="9" name="Text 6"/>
          <p:cNvSpPr/>
          <p:nvPr/>
        </p:nvSpPr>
        <p:spPr>
          <a:xfrm>
            <a:off x="2762845" y="3700939"/>
            <a:ext cx="279916" cy="349806"/>
          </a:xfrm>
          <a:prstGeom prst="rect">
            <a:avLst/>
          </a:prstGeom>
          <a:noFill/>
          <a:ln/>
        </p:spPr>
        <p:txBody>
          <a:bodyPr wrap="none" lIns="0" tIns="0" rIns="0" bIns="0" rtlCol="0" anchor="t"/>
          <a:lstStyle/>
          <a:p>
            <a:pPr algn="ctr" indent="0" marL="0">
              <a:lnSpc>
                <a:spcPts val="3500"/>
              </a:lnSpc>
              <a:buNone/>
            </a:pPr>
            <a:r>
              <a:rPr lang="en-US" sz="2200" dirty="0">
                <a:solidFill>
                  <a:srgbClr val="2B2E3C"/>
                </a:solidFill>
                <a:latin typeface="Bitter Medium" pitchFamily="34" charset="0"/>
                <a:ea typeface="Bitter Medium" pitchFamily="34" charset="-122"/>
                <a:cs typeface="Bitter Medium" pitchFamily="34" charset="-120"/>
              </a:rPr>
              <a:t>2</a:t>
            </a:r>
            <a:endParaRPr lang="en-US" sz="2200" dirty="0"/>
          </a:p>
        </p:txBody>
      </p:sp>
      <p:sp>
        <p:nvSpPr>
          <p:cNvPr id="10" name="Text 7"/>
          <p:cNvSpPr/>
          <p:nvPr/>
        </p:nvSpPr>
        <p:spPr>
          <a:xfrm>
            <a:off x="5307925" y="3342203"/>
            <a:ext cx="2506623" cy="310991"/>
          </a:xfrm>
          <a:prstGeom prst="rect">
            <a:avLst/>
          </a:prstGeom>
          <a:noFill/>
          <a:ln/>
        </p:spPr>
        <p:txBody>
          <a:bodyPr wrap="none" lIns="0" tIns="0" rIns="0" bIns="0" rtlCol="0" anchor="t"/>
          <a:lstStyle/>
          <a:p>
            <a:pPr algn="l" indent="0" marL="0">
              <a:lnSpc>
                <a:spcPts val="2400"/>
              </a:lnSpc>
              <a:buNone/>
            </a:pPr>
            <a:r>
              <a:rPr lang="en-US" sz="1950" dirty="0">
                <a:solidFill>
                  <a:srgbClr val="2B2E3C"/>
                </a:solidFill>
                <a:latin typeface="Bitter Medium" pitchFamily="34" charset="0"/>
                <a:ea typeface="Bitter Medium" pitchFamily="34" charset="-122"/>
                <a:cs typeface="Bitter Medium" pitchFamily="34" charset="-120"/>
              </a:rPr>
              <a:t>MongoDB Integration</a:t>
            </a:r>
            <a:endParaRPr lang="en-US" sz="1950" dirty="0"/>
          </a:p>
        </p:txBody>
      </p:sp>
      <p:sp>
        <p:nvSpPr>
          <p:cNvPr id="11" name="Text 8"/>
          <p:cNvSpPr/>
          <p:nvPr/>
        </p:nvSpPr>
        <p:spPr>
          <a:xfrm>
            <a:off x="5307925" y="3772614"/>
            <a:ext cx="8426887" cy="636984"/>
          </a:xfrm>
          <a:prstGeom prst="rect">
            <a:avLst/>
          </a:prstGeom>
          <a:noFill/>
          <a:ln/>
        </p:spPr>
        <p:txBody>
          <a:bodyPr wrap="square" lIns="0" tIns="0" rIns="0" bIns="0" rtlCol="0" anchor="t"/>
          <a:lstStyle/>
          <a:p>
            <a:pPr algn="l" indent="0" marL="0">
              <a:lnSpc>
                <a:spcPts val="2500"/>
              </a:lnSpc>
              <a:buNone/>
            </a:pPr>
            <a:r>
              <a:rPr lang="en-US" sz="1550" dirty="0">
                <a:solidFill>
                  <a:srgbClr val="2B2E3C"/>
                </a:solidFill>
                <a:latin typeface="Open Sans" pitchFamily="34" charset="0"/>
                <a:ea typeface="Open Sans" pitchFamily="34" charset="-122"/>
                <a:cs typeface="Open Sans" pitchFamily="34" charset="-120"/>
              </a:rPr>
              <a:t>Optimizing MongoDB for efficient storage and retrieval of diverse content types (documents, videos, PDFs) was crucial for performance.</a:t>
            </a:r>
            <a:endParaRPr lang="en-US" sz="1550" dirty="0"/>
          </a:p>
        </p:txBody>
      </p:sp>
      <p:sp>
        <p:nvSpPr>
          <p:cNvPr id="12" name="Shape 9"/>
          <p:cNvSpPr/>
          <p:nvPr/>
        </p:nvSpPr>
        <p:spPr>
          <a:xfrm>
            <a:off x="5208389" y="4599027"/>
            <a:ext cx="8625959" cy="11430"/>
          </a:xfrm>
          <a:prstGeom prst="roundRect">
            <a:avLst>
              <a:gd name="adj" fmla="val 731429"/>
            </a:avLst>
          </a:prstGeom>
          <a:solidFill>
            <a:srgbClr val="E2C8B5"/>
          </a:solidFill>
          <a:ln/>
        </p:spPr>
      </p:sp>
      <p:sp>
        <p:nvSpPr>
          <p:cNvPr id="13" name="Shape 10"/>
          <p:cNvSpPr/>
          <p:nvPr/>
        </p:nvSpPr>
        <p:spPr>
          <a:xfrm>
            <a:off x="696635" y="4707969"/>
            <a:ext cx="6618565" cy="1465302"/>
          </a:xfrm>
          <a:prstGeom prst="roundRect">
            <a:avLst>
              <a:gd name="adj" fmla="val 5705"/>
            </a:avLst>
          </a:prstGeom>
          <a:solidFill>
            <a:srgbClr val="FCE2CF"/>
          </a:solidFill>
          <a:ln w="7620">
            <a:solidFill>
              <a:srgbClr val="E2C8B5"/>
            </a:solidFill>
            <a:prstDash val="solid"/>
          </a:ln>
        </p:spPr>
      </p:sp>
      <p:pic>
        <p:nvPicPr>
          <p:cNvPr id="14" name="Image 1" descr="preencoded.png">    </p:cNvPr>
          <p:cNvPicPr>
            <a:picLocks noChangeAspect="1"/>
          </p:cNvPicPr>
          <p:nvPr/>
        </p:nvPicPr>
        <p:blipFill>
          <a:blip r:embed="rId2"/>
          <a:stretch>
            <a:fillRect/>
          </a:stretch>
        </p:blipFill>
        <p:spPr>
          <a:xfrm>
            <a:off x="3865959" y="5265658"/>
            <a:ext cx="279916" cy="349806"/>
          </a:xfrm>
          <a:prstGeom prst="rect">
            <a:avLst/>
          </a:prstGeom>
        </p:spPr>
      </p:pic>
      <p:sp>
        <p:nvSpPr>
          <p:cNvPr id="15" name="Text 11"/>
          <p:cNvSpPr/>
          <p:nvPr/>
        </p:nvSpPr>
        <p:spPr>
          <a:xfrm>
            <a:off x="7514153" y="4906923"/>
            <a:ext cx="3673912" cy="310991"/>
          </a:xfrm>
          <a:prstGeom prst="rect">
            <a:avLst/>
          </a:prstGeom>
          <a:noFill/>
          <a:ln/>
        </p:spPr>
        <p:txBody>
          <a:bodyPr wrap="none" lIns="0" tIns="0" rIns="0" bIns="0" rtlCol="0" anchor="t"/>
          <a:lstStyle/>
          <a:p>
            <a:pPr algn="l" indent="0" marL="0">
              <a:lnSpc>
                <a:spcPts val="2400"/>
              </a:lnSpc>
              <a:buNone/>
            </a:pPr>
            <a:r>
              <a:rPr lang="en-US" sz="1950" dirty="0">
                <a:solidFill>
                  <a:srgbClr val="2B2E3C"/>
                </a:solidFill>
                <a:latin typeface="Bitter Medium" pitchFamily="34" charset="0"/>
                <a:ea typeface="Bitter Medium" pitchFamily="34" charset="-122"/>
                <a:cs typeface="Bitter Medium" pitchFamily="34" charset="-120"/>
              </a:rPr>
              <a:t>Access Control Implementation</a:t>
            </a:r>
            <a:endParaRPr lang="en-US" sz="1950" dirty="0"/>
          </a:p>
        </p:txBody>
      </p:sp>
      <p:sp>
        <p:nvSpPr>
          <p:cNvPr id="16" name="Text 12"/>
          <p:cNvSpPr/>
          <p:nvPr/>
        </p:nvSpPr>
        <p:spPr>
          <a:xfrm>
            <a:off x="7514153" y="5337334"/>
            <a:ext cx="6220658" cy="636984"/>
          </a:xfrm>
          <a:prstGeom prst="rect">
            <a:avLst/>
          </a:prstGeom>
          <a:noFill/>
          <a:ln/>
        </p:spPr>
        <p:txBody>
          <a:bodyPr wrap="square" lIns="0" tIns="0" rIns="0" bIns="0" rtlCol="0" anchor="t"/>
          <a:lstStyle/>
          <a:p>
            <a:pPr algn="l" indent="0" marL="0">
              <a:lnSpc>
                <a:spcPts val="2500"/>
              </a:lnSpc>
              <a:buNone/>
            </a:pPr>
            <a:r>
              <a:rPr lang="en-US" sz="1550" dirty="0">
                <a:solidFill>
                  <a:srgbClr val="2B2E3C"/>
                </a:solidFill>
                <a:latin typeface="Open Sans" pitchFamily="34" charset="0"/>
                <a:ea typeface="Open Sans" pitchFamily="34" charset="-122"/>
                <a:cs typeface="Open Sans" pitchFamily="34" charset="-120"/>
              </a:rPr>
              <a:t>Developing a robust, secure, and flexible access control system for both administrators and users was a complex but essential task.</a:t>
            </a:r>
            <a:endParaRPr lang="en-US" sz="1550" dirty="0"/>
          </a:p>
        </p:txBody>
      </p:sp>
      <p:sp>
        <p:nvSpPr>
          <p:cNvPr id="17" name="Text 13"/>
          <p:cNvSpPr/>
          <p:nvPr/>
        </p:nvSpPr>
        <p:spPr>
          <a:xfrm>
            <a:off x="696635" y="6397109"/>
            <a:ext cx="13237131" cy="1273969"/>
          </a:xfrm>
          <a:prstGeom prst="rect">
            <a:avLst/>
          </a:prstGeom>
          <a:noFill/>
          <a:ln/>
        </p:spPr>
        <p:txBody>
          <a:bodyPr wrap="square" lIns="0" tIns="0" rIns="0" bIns="0" rtlCol="0" anchor="t"/>
          <a:lstStyle/>
          <a:p>
            <a:pPr algn="l" indent="0" marL="0">
              <a:lnSpc>
                <a:spcPts val="2500"/>
              </a:lnSpc>
              <a:buNone/>
            </a:pPr>
            <a:r>
              <a:rPr lang="en-US" sz="1550" dirty="0">
                <a:solidFill>
                  <a:srgbClr val="2B2E3C"/>
                </a:solidFill>
                <a:latin typeface="Open Sans" pitchFamily="34" charset="0"/>
                <a:ea typeface="Open Sans" pitchFamily="34" charset="-122"/>
                <a:cs typeface="Open Sans" pitchFamily="34" charset="-120"/>
              </a:rPr>
              <a:t>Developing this eLearning platform, categorized as a medium difficulty project, presented several intriguing technical challenges. Ensuring cross-browser compatibility demanded extensive testing and adaptive front-end design. The integration with MongoDB required careful optimization for handling a wide array of multimedia content, while implementing a robust access control system was critical for maintaining data security and user integrity. Overcoming these hurdles has resulted in a resilient and high-performing educational tool.</a:t>
            </a:r>
            <a:endParaRPr lang="en-US" sz="155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14630400" cy="2814399"/>
          </a:xfrm>
          <a:prstGeom prst="rect">
            <a:avLst/>
          </a:prstGeom>
        </p:spPr>
      </p:pic>
      <p:sp>
        <p:nvSpPr>
          <p:cNvPr id="3" name="Text 0"/>
          <p:cNvSpPr/>
          <p:nvPr/>
        </p:nvSpPr>
        <p:spPr>
          <a:xfrm>
            <a:off x="787956" y="3434001"/>
            <a:ext cx="12084129" cy="703659"/>
          </a:xfrm>
          <a:prstGeom prst="rect">
            <a:avLst/>
          </a:prstGeom>
          <a:noFill/>
          <a:ln/>
        </p:spPr>
        <p:txBody>
          <a:bodyPr wrap="none" lIns="0" tIns="0" rIns="0" bIns="0" rtlCol="0" anchor="t"/>
          <a:lstStyle/>
          <a:p>
            <a:pPr algn="l" indent="0" marL="0">
              <a:lnSpc>
                <a:spcPts val="5500"/>
              </a:lnSpc>
              <a:buNone/>
            </a:pPr>
            <a:r>
              <a:rPr lang="en-US" sz="4400" dirty="0">
                <a:solidFill>
                  <a:srgbClr val="2C3F42"/>
                </a:solidFill>
                <a:latin typeface="Bitter Medium" pitchFamily="34" charset="0"/>
                <a:ea typeface="Bitter Medium" pitchFamily="34" charset="-122"/>
                <a:cs typeface="Bitter Medium" pitchFamily="34" charset="-120"/>
              </a:rPr>
              <a:t>Future Prospects and Continued Development</a:t>
            </a:r>
            <a:endParaRPr lang="en-US" sz="4400" dirty="0"/>
          </a:p>
        </p:txBody>
      </p:sp>
      <p:sp>
        <p:nvSpPr>
          <p:cNvPr id="4" name="Text 1"/>
          <p:cNvSpPr/>
          <p:nvPr/>
        </p:nvSpPr>
        <p:spPr>
          <a:xfrm>
            <a:off x="787956" y="4475321"/>
            <a:ext cx="13054489" cy="1440656"/>
          </a:xfrm>
          <a:prstGeom prst="rect">
            <a:avLst/>
          </a:prstGeom>
          <a:noFill/>
          <a:ln/>
        </p:spPr>
        <p:txBody>
          <a:bodyPr wrap="square" lIns="0" tIns="0" rIns="0" bIns="0" rtlCol="0" anchor="t"/>
          <a:lstStyle/>
          <a:p>
            <a:pPr algn="l" indent="0" marL="0">
              <a:lnSpc>
                <a:spcPts val="2800"/>
              </a:lnSpc>
              <a:buNone/>
            </a:pPr>
            <a:r>
              <a:rPr lang="en-US" sz="1750" dirty="0">
                <a:solidFill>
                  <a:srgbClr val="2B2E3C"/>
                </a:solidFill>
                <a:latin typeface="Open Sans" pitchFamily="34" charset="0"/>
                <a:ea typeface="Open Sans" pitchFamily="34" charset="-122"/>
                <a:cs typeface="Open Sans" pitchFamily="34" charset="-120"/>
              </a:rPr>
              <a:t>The eLearning platform, currently in its initial phase, holds significant potential for future enhancements and broader application. Expanding the content library with interactive simulations and virtual labs could provide a richer learning experience. Integrating AI-driven personalized learning paths would further cater to individual student needs, adapting content and pace based on their performance and preferences.</a:t>
            </a:r>
            <a:endParaRPr lang="en-US" sz="1750" dirty="0"/>
          </a:p>
        </p:txBody>
      </p:sp>
      <p:sp>
        <p:nvSpPr>
          <p:cNvPr id="5" name="Text 2"/>
          <p:cNvSpPr/>
          <p:nvPr/>
        </p:nvSpPr>
        <p:spPr>
          <a:xfrm>
            <a:off x="787956" y="6169223"/>
            <a:ext cx="13054489" cy="1440656"/>
          </a:xfrm>
          <a:prstGeom prst="rect">
            <a:avLst/>
          </a:prstGeom>
          <a:noFill/>
          <a:ln/>
        </p:spPr>
        <p:txBody>
          <a:bodyPr wrap="square" lIns="0" tIns="0" rIns="0" bIns="0" rtlCol="0" anchor="t"/>
          <a:lstStyle/>
          <a:p>
            <a:pPr algn="l" indent="0" marL="0">
              <a:lnSpc>
                <a:spcPts val="2800"/>
              </a:lnSpc>
              <a:buNone/>
            </a:pPr>
            <a:r>
              <a:rPr lang="en-US" sz="1750" dirty="0">
                <a:solidFill>
                  <a:srgbClr val="2B2E3C"/>
                </a:solidFill>
                <a:latin typeface="Open Sans" pitchFamily="34" charset="0"/>
                <a:ea typeface="Open Sans" pitchFamily="34" charset="-122"/>
                <a:cs typeface="Open Sans" pitchFamily="34" charset="-120"/>
              </a:rPr>
              <a:t>Further development could also include mobile application support, enabling seamless access on smartphones and tablets. Enhanced analytics for both administrators and learners would provide deeper insights into engagement and learning outcomes. We envision this platform evolving into a leading resource for continuous skill development, empowering learners worldwide.</a:t>
            </a:r>
            <a:endParaRPr lang="en-US" sz="175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8</Slides>
  <Notes>8</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Calibri</vt:lpstr>
      <vt:lpstr>Office Theme</vt:lpstr>
      <vt:lpstr>Slide 1</vt:lpstr>
      <vt:lpstr>Slide 2</vt:lpstr>
      <vt:lpstr>Slide 3</vt:lpstr>
      <vt:lpstr>Slide 4</vt:lpstr>
      <vt:lpstr>Slide 5</vt:lpstr>
      <vt:lpstr>Slide 6</vt:lpstr>
      <vt:lpstr>Slide 7</vt:lpstr>
      <vt:lpstr>Slide 8</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PptxGenJS</cp:lastModifiedBy>
  <cp:revision>1</cp:revision>
  <dcterms:created xsi:type="dcterms:W3CDTF">2025-06-08T15:26:23Z</dcterms:created>
  <dcterms:modified xsi:type="dcterms:W3CDTF">2025-06-08T15:26:23Z</dcterms:modified>
</cp:coreProperties>
</file>