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2070"/>
            <a:ext cx="12192000" cy="6962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02345" y="2688590"/>
            <a:ext cx="3402965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Basics</a:t>
            </a:r>
            <a:endParaRPr lang="en-US" sz="8000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995" y="4792345"/>
            <a:ext cx="1153731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Presenter: </a:t>
            </a:r>
            <a:r>
              <a:rPr lang="en-IN" sz="3200" dirty="0" err="1">
                <a:solidFill>
                  <a:schemeClr val="bg1"/>
                </a:solidFill>
              </a:rPr>
              <a:t>Akshay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err="1">
                <a:solidFill>
                  <a:schemeClr val="bg1"/>
                </a:solidFill>
              </a:rPr>
              <a:t>Daydar</a:t>
            </a:r>
            <a:endParaRPr lang="en-IN" sz="3200" dirty="0">
              <a:solidFill>
                <a:schemeClr val="bg1"/>
              </a:solidFill>
            </a:endParaRP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Interdisciplinary Research Scholar (ME &amp; CSE)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5015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batch_size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= 2, features = 5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x = </a:t>
            </a:r>
            <a:r>
              <a:rPr lang="en-US" sz="2000" b="1" dirty="0" err="1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torch.rand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((</a:t>
            </a:r>
            <a:r>
              <a:rPr lang="en-US" sz="2000" b="1" dirty="0" err="1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batch_size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), features)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 z = x[0].shape     # Get the shape of first tensor</a:t>
            </a:r>
            <a:endParaRPr lang="en-US" sz="2000" b="1" dirty="0">
              <a:solidFill>
                <a:schemeClr val="tx1"/>
              </a:solidFill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      z = x[:,0].shape   # Get the shape of all tensors at the first dimension</a:t>
            </a:r>
            <a:endParaRPr lang="en-US" sz="2000" b="1" dirty="0">
              <a:solidFill>
                <a:schemeClr val="tx1"/>
              </a:solidFill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Conditional Formatting: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torch.arange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(10)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Z[(Z&gt;2) | (Z&lt;8)]     # Get the elements greater than 2 and less than 8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Z[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Z.remainder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(2)==0] # Get the even numbered elements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torch.where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(X&gt;5, X, X*2) 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334899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3. Tensor Indexing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5015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torch.tensor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([1,2,3,4])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X.view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(2,2)    # When X is contiguous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X.reshape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(2,2) # Independent of contiguity of X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Concatenation: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X1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torch.rand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([2,4]), X2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torch.rand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([2,3])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Z1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torch.cat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((X1, X2), dim=0), Z2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torch.cat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(X1, X2, dim=1)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T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torch.tensor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([1,2,3])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T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T.permute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(0,2,1) 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T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T.unsqueeze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(0)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366077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4. Tensor Reshaping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65405" y="2086610"/>
            <a:ext cx="12257405" cy="1520190"/>
          </a:xfrm>
          <a:solidFill>
            <a:srgbClr val="7030A0"/>
          </a:solidFill>
        </p:spPr>
        <p:txBody>
          <a:bodyPr>
            <a:normAutofit fontScale="90000"/>
          </a:bodyPr>
          <a:p>
            <a:pPr algn="ctr"/>
            <a:r>
              <a:rPr lang="en-US" sz="4000" u="sng" dirty="0" err="1">
                <a:solidFill>
                  <a:schemeClr val="bg1"/>
                </a:solidFill>
              </a:rPr>
              <a:t>Akshay Daydar</a:t>
            </a:r>
            <a:br>
              <a:rPr lang="en-US" sz="3200" dirty="0" err="1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Research Scholar, IITG</a:t>
            </a:r>
            <a:br>
              <a:rPr lang="en-US" sz="3200" dirty="0" err="1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Research Areas: Medical Imaging, Deep Learning, Biomechanics </a:t>
            </a:r>
            <a:endParaRPr lang="en-US" sz="3200" dirty="0" err="1">
              <a:solidFill>
                <a:schemeClr val="bg1"/>
              </a:solidFill>
            </a:endParaRPr>
          </a:p>
        </p:txBody>
      </p:sp>
      <p:pic>
        <p:nvPicPr>
          <p:cNvPr id="5" name="Picture 4" descr="AD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7305" y="0"/>
            <a:ext cx="1845310" cy="1930400"/>
          </a:xfrm>
          <a:prstGeom prst="rect">
            <a:avLst/>
          </a:prstGeom>
        </p:spPr>
      </p:pic>
      <p:pic>
        <p:nvPicPr>
          <p:cNvPr id="6" name="Picture 5" descr="Akshay Daydar Linked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4544695"/>
            <a:ext cx="2123440" cy="21234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97585" y="6041390"/>
            <a:ext cx="4996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https://adaydar.github.io/</a:t>
            </a:r>
            <a:endParaRPr lang="en-US" sz="24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3632200"/>
            <a:ext cx="1125220" cy="1125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995" y="4050030"/>
            <a:ext cx="1991360" cy="1991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" y="226695"/>
            <a:ext cx="1219200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7930" y="1291590"/>
            <a:ext cx="29667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dirty="0">
                <a:solidFill>
                  <a:srgbClr val="0070C0"/>
                </a:solidFill>
                <a:sym typeface="+mn-ea"/>
              </a:rPr>
              <a:t>What is Tensor?</a:t>
            </a:r>
            <a:endParaRPr lang="en-US" sz="2800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385" y="3543300"/>
            <a:ext cx="8715375" cy="28892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17930" y="1813560"/>
            <a:ext cx="105029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A tensor is a mathematical object that generalizes the concepts of scalars, vectors, and matrices to higher dimensions. It can be thought of as a multi-dimensional array of numbers that can represent data or physical quantities. 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28065" y="1659890"/>
            <a:ext cx="42722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1. Tensor </a:t>
            </a:r>
            <a:r>
              <a:rPr lang="en-US" sz="2800" dirty="0" err="1"/>
              <a:t>Intitalization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2. Tensor </a:t>
            </a:r>
            <a:r>
              <a:rPr lang="en-US" sz="2800" dirty="0" err="1"/>
              <a:t>Maths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3. Tensor </a:t>
            </a:r>
            <a:r>
              <a:rPr lang="en-US" sz="2800" dirty="0">
                <a:sym typeface="+mn-ea"/>
              </a:rPr>
              <a:t>Indexing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4. Tensor Reshaping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" y="226695"/>
            <a:ext cx="1219200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41668" y="1011708"/>
            <a:ext cx="10708664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/>
              <a:t>Dynamic Computation Graphs</a:t>
            </a:r>
            <a:r>
              <a:rPr lang="en-IN" sz="2400" dirty="0"/>
              <a:t> – Build networks on the fly.</a:t>
            </a:r>
            <a:endParaRPr lang="en-IN" sz="2400" dirty="0"/>
          </a:p>
          <a:p>
            <a:pPr>
              <a:lnSpc>
                <a:spcPct val="200000"/>
              </a:lnSpc>
            </a:pPr>
            <a:r>
              <a:rPr lang="en-IN" sz="2400" b="1" dirty="0"/>
              <a:t>Pythonic</a:t>
            </a:r>
            <a:r>
              <a:rPr lang="en-IN" sz="2400" dirty="0"/>
              <a:t> – Easy to learn and implement.</a:t>
            </a:r>
            <a:endParaRPr lang="en-IN" sz="2400" dirty="0"/>
          </a:p>
          <a:p>
            <a:pPr>
              <a:lnSpc>
                <a:spcPct val="200000"/>
              </a:lnSpc>
            </a:pPr>
            <a:r>
              <a:rPr lang="en-IN" sz="2400" b="1" dirty="0"/>
              <a:t>Extensive Community Support</a:t>
            </a:r>
            <a:r>
              <a:rPr lang="en-IN" sz="2400" dirty="0"/>
              <a:t> – Strong community contributions and resources.</a:t>
            </a:r>
            <a:endParaRPr lang="en-IN" sz="2400" dirty="0"/>
          </a:p>
          <a:p>
            <a:pPr>
              <a:lnSpc>
                <a:spcPct val="200000"/>
              </a:lnSpc>
            </a:pPr>
            <a:r>
              <a:rPr lang="en-IN" sz="2400" b="1" dirty="0"/>
              <a:t>Research to Production</a:t>
            </a:r>
            <a:r>
              <a:rPr lang="en-IN" sz="2400" dirty="0"/>
              <a:t> – </a:t>
            </a:r>
            <a:r>
              <a:rPr lang="en-IN" sz="2400" dirty="0" err="1"/>
              <a:t>PyTorch</a:t>
            </a:r>
            <a:r>
              <a:rPr lang="en-IN" sz="2400" dirty="0"/>
              <a:t> serves both research purposes and production-level deployment.</a:t>
            </a:r>
            <a:endParaRPr lang="en-IN" sz="2400" dirty="0"/>
          </a:p>
          <a:p>
            <a:pPr>
              <a:lnSpc>
                <a:spcPct val="200000"/>
              </a:lnSpc>
            </a:pPr>
            <a:r>
              <a:rPr lang="en-IN" sz="2400" b="1" dirty="0"/>
              <a:t>Seamless GPU Support</a:t>
            </a:r>
            <a:r>
              <a:rPr lang="en-IN" sz="2400" dirty="0"/>
              <a:t> – Simplifies GPU-based computation.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" y="226695"/>
            <a:ext cx="1219200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1270" y="1716405"/>
            <a:ext cx="12192635" cy="10147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</a:rPr>
              <a:t>torch_tensor = torch.tensor([[1,2,3],[4,5,6]], dtype = torch.float32, device = device, requires_grad = True)</a:t>
            </a:r>
            <a:endParaRPr lang="en-US" sz="2000" b="1">
              <a:latin typeface="Tlwg Mono" panose="02000509000000000000" charset="0"/>
              <a:cs typeface="Tlwg Mono" panose="02000509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1054100"/>
            <a:ext cx="12192000" cy="5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device = "cuda" if torch.cuda.is_available() else "cpu"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5"/>
          <p:cNvSpPr>
            <a:spLocks noGrp="1"/>
          </p:cNvSpPr>
          <p:nvPr/>
        </p:nvSpPr>
        <p:spPr>
          <a:xfrm>
            <a:off x="-635" y="2731135"/>
            <a:ext cx="12192000" cy="55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/>
            <a:r>
              <a:rPr lang="en-US" sz="2400"/>
              <a:t>Other methods for torch tensor declaration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635" y="3250565"/>
            <a:ext cx="12192000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torch.empty((2,2)),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torch.rand((2,2))= torch.empty((2,2)).uniform_(0,1),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torch.ones((2,2)),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torch.zeros((2,2)),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torch.eye((2,2)) = torch.diag(torch.ones((2,2))),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torch.arange(start=0,end=5, step=1),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torch.linspace(start=0.1, end=1, steps=10)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35" y="593725"/>
            <a:ext cx="391160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1. Tensor Intialization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/>
        </p:nvSpPr>
        <p:spPr>
          <a:xfrm>
            <a:off x="635" y="854075"/>
            <a:ext cx="12192000" cy="55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/>
            <a:r>
              <a:rPr lang="en-US" sz="2400"/>
              <a:t>Datatype conversion in torch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0" y="1329055"/>
            <a:ext cx="12192000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torch.empty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((5,5)), #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= int-32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X.bool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 # Convert into binary form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X.short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int-16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X.long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int-64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X.half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float-16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X.float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float-32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X.double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float-64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/>
        </p:nvSpPr>
        <p:spPr>
          <a:xfrm>
            <a:off x="67310" y="4566285"/>
            <a:ext cx="12192000" cy="55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/>
            <a:r>
              <a:rPr lang="en-US" sz="2400"/>
              <a:t>Torch to array conversion and vise-versa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35" y="5031740"/>
            <a:ext cx="12192000" cy="1476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 = np.zeros((6,6))     # Declare numpy array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 = torch.from_numpy(X) # Convert to torch tensor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 = X.numpy()           # Convert to numpy array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35" y="593725"/>
            <a:ext cx="391160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1. Tensor Intialization</a:t>
            </a:r>
            <a:endParaRPr lang="en-US" sz="2400" b="1">
              <a:sym typeface="+mn-ea"/>
            </a:endParaRPr>
          </a:p>
        </p:txBody>
      </p:sp>
      <p:sp>
        <p:nvSpPr>
          <p:cNvPr id="13" name="Title 5"/>
          <p:cNvSpPr txBox="1"/>
          <p:nvPr/>
        </p:nvSpPr>
        <p:spPr>
          <a:xfrm>
            <a:off x="-1270" y="40640"/>
            <a:ext cx="12190730" cy="55118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635" y="1666240"/>
            <a:ext cx="12192000" cy="4399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X1 = torch.tensor([1,2,3]), X2 = torch.tensor([4,5,6])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Addition: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X1 + X2  = torch.add(X1, X2)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Inplace operation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--&gt; X2 += X1 or X2._add(X1)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Subraction: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X1 - X2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Division: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torch.true_divide( X1, X2)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Exponential: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z = X1.pow(2) = X1 ** 2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Comparision: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Z = X1&gt;0, X2&gt;X1, X2&lt;X1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290893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2. Tensor Maths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5015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X1 = torch.tensor([1,2,3]), X2 = torch.tensor([4,5,6])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Metrix Multiplication: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torch.mm(X1, X2) = X1.mm(X2)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Element-wise Multiplication: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X1 * X2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Dot product: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torch.dot(X1, X2)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Batch Metrix Multiplication: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batch = 2, a = 3, b = 5, c = 4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X1 = torch.rand((batch, a, b)), X2 = torch.rand((batch, b, c))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Z = torch.bmm(X1,X2)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290893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2. Tensor Maths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2553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X1 = torch.tensor([1,2,3]), X2 = torch.tensor([4,5,6])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indices, values = torch.max(X1, dim=0), indices = torch.argmax(X1, dim=0)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Absolute tensor: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torch.abs(X1)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Tensor Clamping: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torch.clamp(X1, min = 0)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290893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2. Tensor Maths</a:t>
            </a:r>
            <a:endParaRPr lang="en-US" sz="2400" b="1">
              <a:sym typeface="+mn-ea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3911</Words>
  <Application>WPS Presentation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Tlwg Mono</vt:lpstr>
      <vt:lpstr>Calibri</vt:lpstr>
      <vt:lpstr>Microsoft YaHei</vt:lpstr>
      <vt:lpstr>Droid Sans Fallback</vt:lpstr>
      <vt:lpstr>Arial Unicode MS</vt:lpstr>
      <vt:lpstr>SimSun</vt:lpstr>
      <vt:lpstr>Calibri Light</vt:lpstr>
      <vt:lpstr>OpenSymbol</vt:lpstr>
      <vt:lpstr>Office 主题</vt:lpstr>
      <vt:lpstr>PowerPoint 演示文稿</vt:lpstr>
      <vt:lpstr>Pytorch Basics</vt:lpstr>
      <vt:lpstr>Pytorch Basics</vt:lpstr>
      <vt:lpstr>Why Pytorch ?</vt:lpstr>
      <vt:lpstr>Pytorch Basics </vt:lpstr>
      <vt:lpstr>PowerPoint 演示文稿</vt:lpstr>
      <vt:lpstr>Pytorch Basics </vt:lpstr>
      <vt:lpstr>Pytorch Basics </vt:lpstr>
      <vt:lpstr>Pytorch Basics </vt:lpstr>
      <vt:lpstr>Pytorch Basics </vt:lpstr>
      <vt:lpstr>Pytorch Basics </vt:lpstr>
      <vt:lpstr>Pytorch Basics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wps</dc:creator>
  <cp:lastModifiedBy>akshaymmlab</cp:lastModifiedBy>
  <cp:revision>71</cp:revision>
  <dcterms:created xsi:type="dcterms:W3CDTF">2025-01-06T07:46:56Z</dcterms:created>
  <dcterms:modified xsi:type="dcterms:W3CDTF">2025-01-06T07:46:56Z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