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327" r:id="rId5"/>
    <p:sldId id="328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EEC56-25EA-42DF-8395-047D4FA84364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2E3C9-4C3A-467F-B40E-B7824459D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9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7371a30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87371a30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87371a308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89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7A88C-603B-4702-890D-CD925BE720D8}" type="slidenum">
              <a:rPr lang="en-US" altLang="en-US" smtClean="0">
                <a:latin typeface="Times New Roman" charset="0"/>
              </a:rPr>
              <a:pPr/>
              <a:t>49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8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0FA28-5364-46D0-9CF5-F158701F549B}" type="slidenum">
              <a:rPr lang="en-US" altLang="en-US" smtClean="0">
                <a:latin typeface="Times New Roman" charset="0"/>
              </a:rPr>
              <a:pPr/>
              <a:t>50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1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ABCD7-F811-42D1-8068-A4BD8008D753}" type="slidenum">
              <a:rPr lang="en-US" altLang="en-US" smtClean="0">
                <a:latin typeface="Times New Roman" charset="0"/>
              </a:rPr>
              <a:pPr/>
              <a:t>51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5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EBFC90-C02C-4531-A6A4-71C8864C6C32}" type="slidenum">
              <a:rPr lang="en-US" altLang="en-US" smtClean="0">
                <a:latin typeface="Times New Roman" charset="0"/>
              </a:rPr>
              <a:pPr/>
              <a:t>42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0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FA11E-9B2A-41FC-BE09-67EB2A183033}" type="slidenum">
              <a:rPr lang="en-US" altLang="en-US" smtClean="0">
                <a:latin typeface="Times New Roman" charset="0"/>
              </a:rPr>
              <a:pPr/>
              <a:t>43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34CC7-5A90-4203-90FD-4366DF76E692}" type="slidenum">
              <a:rPr lang="en-US" altLang="en-US" smtClean="0">
                <a:latin typeface="Times New Roman" charset="0"/>
              </a:rPr>
              <a:pPr/>
              <a:t>44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A9F4-8E41-4E37-BCC1-6E9DD58352BC}" type="slidenum">
              <a:rPr lang="en-US" altLang="en-US" smtClean="0">
                <a:latin typeface="Times New Roman" charset="0"/>
              </a:rPr>
              <a:pPr/>
              <a:t>45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7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61327-A261-4952-8F73-D62AC4A65F9C}" type="slidenum">
              <a:rPr lang="en-US" altLang="en-US" smtClean="0">
                <a:latin typeface="Times New Roman" charset="0"/>
              </a:rPr>
              <a:pPr/>
              <a:t>46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8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39467-6BC0-4C45-B4D3-37637DE696C5}" type="slidenum">
              <a:rPr lang="en-US" altLang="en-US" smtClean="0">
                <a:latin typeface="Times New Roman" charset="0"/>
              </a:rPr>
              <a:pPr/>
              <a:t>47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2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altLang="en-US" smtClean="0">
              <a:latin typeface="Times New Roman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B01A1-6442-4848-B31C-BBBE78CF9978}" type="slidenum">
              <a:rPr lang="en-US" altLang="en-US" smtClean="0">
                <a:latin typeface="Times New Roman" charset="0"/>
              </a:rPr>
              <a:pPr/>
              <a:t>48</a:t>
            </a:fld>
            <a:endParaRPr lang="en-US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5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0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2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8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3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1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5DBC-A4ED-4B63-8335-547F641454AD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6A3E-C1DA-400F-9648-14E11228E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618422"/>
            <a:ext cx="7772400" cy="73329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Introduction to the Deep Learning</a:t>
            </a:r>
            <a:endParaRPr lang="en-US" sz="4000" dirty="0">
              <a:solidFill>
                <a:srgbClr val="00B05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1644" y="5640499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solidFill>
                  <a:srgbClr val="7030A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Arijit</a:t>
            </a:r>
            <a:r>
              <a:rPr lang="en-IN" sz="3200" dirty="0">
                <a:solidFill>
                  <a:srgbClr val="7030A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</a:t>
            </a:r>
            <a:r>
              <a:rPr lang="en-IN" sz="3200" dirty="0" smtClean="0">
                <a:solidFill>
                  <a:srgbClr val="7030A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Sur</a:t>
            </a:r>
            <a:endParaRPr lang="en-IN" sz="3200" dirty="0">
              <a:solidFill>
                <a:srgbClr val="7030A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37170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Winter School </a:t>
            </a:r>
            <a:endParaRPr lang="en-IN" sz="2800" b="1" dirty="0" smtClean="0">
              <a:solidFill>
                <a:schemeClr val="accent2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n-IN" sz="28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o</a:t>
            </a:r>
            <a:r>
              <a:rPr lang="en-IN" sz="28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n</a:t>
            </a:r>
          </a:p>
          <a:p>
            <a:pPr algn="ctr"/>
            <a:r>
              <a:rPr lang="en-IN" sz="28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 </a:t>
            </a:r>
            <a:r>
              <a:rPr lang="en-IN" sz="28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Deep Learning for </a:t>
            </a:r>
            <a:r>
              <a:rPr lang="en-IN" sz="28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Vision </a:t>
            </a:r>
            <a:r>
              <a:rPr lang="en-IN" sz="2800" b="1" dirty="0">
                <a:solidFill>
                  <a:schemeClr val="accent2"/>
                </a:solidFill>
                <a:latin typeface="Baskerville Old Face" panose="02020602080505020303" pitchFamily="18" charset="0"/>
              </a:rPr>
              <a:t>and Language </a:t>
            </a:r>
            <a:r>
              <a:rPr lang="en-IN" sz="28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Modelling</a:t>
            </a:r>
          </a:p>
          <a:p>
            <a:pPr algn="ctr"/>
            <a:endParaRPr lang="en-IN" sz="2800" dirty="0" smtClean="0">
              <a:solidFill>
                <a:srgbClr val="7030A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algn="ctr"/>
            <a:r>
              <a:rPr lang="en-IN" sz="2800" dirty="0" smtClean="0">
                <a:solidFill>
                  <a:srgbClr val="7030A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Organized </a:t>
            </a:r>
            <a:r>
              <a:rPr lang="en-IN" sz="2800" dirty="0">
                <a:solidFill>
                  <a:srgbClr val="7030A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by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Multimedia Lab, Department </a:t>
            </a: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of Computer Science and </a:t>
            </a:r>
            <a:r>
              <a:rPr lang="en-US" sz="2800" dirty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Engineering</a:t>
            </a:r>
          </a:p>
          <a:p>
            <a:pPr algn="ctr"/>
            <a:r>
              <a:rPr lang="en-US" sz="2800" dirty="0" smtClean="0">
                <a:solidFill>
                  <a:srgbClr val="00206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Indian Institute of Technology Guwahati</a:t>
            </a:r>
            <a:endParaRPr lang="en-IN" sz="2800" dirty="0">
              <a:solidFill>
                <a:srgbClr val="00206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9676" y="6136397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solidFill>
                  <a:srgbClr val="0070C0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January 7, 2025</a:t>
            </a:r>
            <a:endParaRPr lang="en-IN" sz="2800" dirty="0">
              <a:solidFill>
                <a:srgbClr val="0070C0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9" y="277105"/>
            <a:ext cx="1121003" cy="1124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253" y="125784"/>
            <a:ext cx="2872989" cy="1181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697" y="4382269"/>
            <a:ext cx="1296717" cy="12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5267"/>
            <a:ext cx="7983038" cy="33944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Well-posed learning problem: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computer program is said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respect to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performance measure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if its performance 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as measured 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improves 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Tome Mitchell (1998)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6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692696"/>
            <a:ext cx="6172200" cy="42267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5521" y="1825315"/>
            <a:ext cx="7987937" cy="37373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Email program watches which emails you do or do not mark as a spam and based on that learns how to better filter spam.</a:t>
            </a:r>
          </a:p>
          <a:p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(T)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Classifying the emails as spam or not</a:t>
            </a:r>
          </a:p>
          <a:p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Experience (E)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Watching you label emails as spam or not spam</a:t>
            </a:r>
          </a:p>
          <a:p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 (P)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number of emails correctly classified as spam / not spam</a:t>
            </a:r>
          </a:p>
        </p:txBody>
      </p:sp>
    </p:spTree>
    <p:extLst>
      <p:ext uri="{BB962C8B-B14F-4D97-AF65-F5344CB8AC3E}">
        <p14:creationId xmlns:p14="http://schemas.microsoft.com/office/powerpoint/2010/main" val="1398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772816"/>
            <a:ext cx="6343650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Un-supervised Learning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Others: Reinforcement learning, recommender system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to apply which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Conventional ML based Object Recognition</a:t>
            </a:r>
            <a:endParaRPr lang="en-IN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1962150"/>
            <a:ext cx="88296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3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2060849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3054" y="1203599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053" y="1036911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extBox 1"/>
          <p:cNvSpPr txBox="1">
            <a:spLocks noChangeArrowheads="1"/>
          </p:cNvSpPr>
          <p:nvPr/>
        </p:nvSpPr>
        <p:spPr bwMode="auto">
          <a:xfrm>
            <a:off x="3676254" y="2746648"/>
            <a:ext cx="5597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W1 </a:t>
            </a:r>
          </a:p>
        </p:txBody>
      </p:sp>
      <p:sp>
        <p:nvSpPr>
          <p:cNvPr id="9222" name="TextBox 35"/>
          <p:cNvSpPr txBox="1">
            <a:spLocks noChangeArrowheads="1"/>
          </p:cNvSpPr>
          <p:nvPr/>
        </p:nvSpPr>
        <p:spPr bwMode="auto">
          <a:xfrm>
            <a:off x="3361929" y="3813448"/>
            <a:ext cx="5597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W2 </a:t>
            </a:r>
          </a:p>
        </p:txBody>
      </p:sp>
      <p:sp>
        <p:nvSpPr>
          <p:cNvPr id="9223" name="TextBox 36"/>
          <p:cNvSpPr txBox="1">
            <a:spLocks noChangeArrowheads="1"/>
          </p:cNvSpPr>
          <p:nvPr/>
        </p:nvSpPr>
        <p:spPr bwMode="auto">
          <a:xfrm>
            <a:off x="3358754" y="4961210"/>
            <a:ext cx="5597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W3 </a:t>
            </a:r>
          </a:p>
        </p:txBody>
      </p:sp>
      <p:sp>
        <p:nvSpPr>
          <p:cNvPr id="9224" name="TextBox 2"/>
          <p:cNvSpPr txBox="1">
            <a:spLocks noChangeArrowheads="1"/>
          </p:cNvSpPr>
          <p:nvPr/>
        </p:nvSpPr>
        <p:spPr bwMode="auto">
          <a:xfrm>
            <a:off x="5498704" y="3816624"/>
            <a:ext cx="9749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/>
              <a:t>f</a:t>
            </a:r>
            <a:r>
              <a:rPr lang="en-GB" altLang="en-US" sz="4400" b="1"/>
              <a:t>(</a:t>
            </a:r>
            <a:r>
              <a:rPr lang="en-GB" altLang="en-US" sz="4400" b="1" i="1"/>
              <a:t>x</a:t>
            </a:r>
            <a:r>
              <a:rPr lang="en-GB" altLang="en-US" sz="4400" b="1"/>
              <a:t>)</a:t>
            </a:r>
          </a:p>
        </p:txBody>
      </p:sp>
      <p:sp>
        <p:nvSpPr>
          <p:cNvPr id="9225" name="TextBox 39"/>
          <p:cNvSpPr txBox="1">
            <a:spLocks noChangeArrowheads="1"/>
          </p:cNvSpPr>
          <p:nvPr/>
        </p:nvSpPr>
        <p:spPr bwMode="auto">
          <a:xfrm>
            <a:off x="1930003" y="6113735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1.4</a:t>
            </a:r>
          </a:p>
        </p:txBody>
      </p:sp>
      <p:sp>
        <p:nvSpPr>
          <p:cNvPr id="9226" name="TextBox 39"/>
          <p:cNvSpPr txBox="1">
            <a:spLocks noChangeArrowheads="1"/>
          </p:cNvSpPr>
          <p:nvPr/>
        </p:nvSpPr>
        <p:spPr bwMode="auto">
          <a:xfrm>
            <a:off x="1918892" y="3956323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-2.5</a:t>
            </a:r>
          </a:p>
        </p:txBody>
      </p:sp>
      <p:sp>
        <p:nvSpPr>
          <p:cNvPr id="9227" name="TextBox 39"/>
          <p:cNvSpPr txBox="1">
            <a:spLocks noChangeArrowheads="1"/>
          </p:cNvSpPr>
          <p:nvPr/>
        </p:nvSpPr>
        <p:spPr bwMode="auto">
          <a:xfrm>
            <a:off x="1930003" y="1830660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-0.06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917" y="1844825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941" y="1517108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5940" y="1350420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3691554" y="2530624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2.7</a:t>
            </a:r>
          </a:p>
        </p:txBody>
      </p:sp>
      <p:sp>
        <p:nvSpPr>
          <p:cNvPr id="10246" name="TextBox 35"/>
          <p:cNvSpPr txBox="1">
            <a:spLocks noChangeArrowheads="1"/>
          </p:cNvSpPr>
          <p:nvPr/>
        </p:nvSpPr>
        <p:spPr bwMode="auto">
          <a:xfrm>
            <a:off x="3377230" y="3597424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-8.6</a:t>
            </a:r>
          </a:p>
        </p:txBody>
      </p:sp>
      <p:sp>
        <p:nvSpPr>
          <p:cNvPr id="10247" name="TextBox 36"/>
          <p:cNvSpPr txBox="1">
            <a:spLocks noChangeArrowheads="1"/>
          </p:cNvSpPr>
          <p:nvPr/>
        </p:nvSpPr>
        <p:spPr bwMode="auto">
          <a:xfrm>
            <a:off x="3374055" y="4745186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0.002</a:t>
            </a:r>
          </a:p>
        </p:txBody>
      </p:sp>
      <p:sp>
        <p:nvSpPr>
          <p:cNvPr id="10248" name="TextBox 2"/>
          <p:cNvSpPr txBox="1">
            <a:spLocks noChangeArrowheads="1"/>
          </p:cNvSpPr>
          <p:nvPr/>
        </p:nvSpPr>
        <p:spPr bwMode="auto">
          <a:xfrm>
            <a:off x="5514005" y="3600600"/>
            <a:ext cx="97494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/>
              <a:t>f</a:t>
            </a:r>
            <a:r>
              <a:rPr lang="en-GB" altLang="en-US" sz="4400" b="1"/>
              <a:t>(</a:t>
            </a:r>
            <a:r>
              <a:rPr lang="en-GB" altLang="en-US" sz="4400" b="1" i="1"/>
              <a:t>x</a:t>
            </a:r>
            <a:r>
              <a:rPr lang="en-GB" altLang="en-US" sz="4400" b="1"/>
              <a:t>)</a:t>
            </a:r>
          </a:p>
        </p:txBody>
      </p:sp>
      <p:sp>
        <p:nvSpPr>
          <p:cNvPr id="10249" name="TextBox 39"/>
          <p:cNvSpPr txBox="1">
            <a:spLocks noChangeArrowheads="1"/>
          </p:cNvSpPr>
          <p:nvPr/>
        </p:nvSpPr>
        <p:spPr bwMode="auto">
          <a:xfrm>
            <a:off x="1945304" y="5897711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1.4</a:t>
            </a:r>
          </a:p>
        </p:txBody>
      </p:sp>
      <p:sp>
        <p:nvSpPr>
          <p:cNvPr id="10250" name="TextBox 39"/>
          <p:cNvSpPr txBox="1">
            <a:spLocks noChangeArrowheads="1"/>
          </p:cNvSpPr>
          <p:nvPr/>
        </p:nvSpPr>
        <p:spPr bwMode="auto">
          <a:xfrm>
            <a:off x="1934193" y="3740299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-2.5</a:t>
            </a:r>
          </a:p>
        </p:txBody>
      </p:sp>
      <p:sp>
        <p:nvSpPr>
          <p:cNvPr id="10251" name="TextBox 39"/>
          <p:cNvSpPr txBox="1">
            <a:spLocks noChangeArrowheads="1"/>
          </p:cNvSpPr>
          <p:nvPr/>
        </p:nvSpPr>
        <p:spPr bwMode="auto">
          <a:xfrm>
            <a:off x="1945304" y="1614636"/>
            <a:ext cx="663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-0.06</a:t>
            </a:r>
          </a:p>
        </p:txBody>
      </p:sp>
      <p:sp>
        <p:nvSpPr>
          <p:cNvPr id="10252" name="TextBox 1"/>
          <p:cNvSpPr txBox="1">
            <a:spLocks noChangeArrowheads="1"/>
          </p:cNvSpPr>
          <p:nvPr/>
        </p:nvSpPr>
        <p:spPr bwMode="auto">
          <a:xfrm>
            <a:off x="4678979" y="4875361"/>
            <a:ext cx="437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x =  -</a:t>
            </a:r>
            <a:r>
              <a:rPr lang="en-GB" altLang="en-US"/>
              <a:t>0.06×2.7 + 2.5×8.6 + 1.4×0.002  = 21.34 </a:t>
            </a:r>
            <a:endParaRPr lang="en-GB" altLang="en-US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2063553" y="1412777"/>
            <a:ext cx="2740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1991545" y="1484785"/>
            <a:ext cx="283180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 dirty="0"/>
              <a:t>Training the neural network </a:t>
            </a:r>
          </a:p>
          <a:p>
            <a:r>
              <a:rPr lang="en-GB" altLang="en-US" b="1" i="1" dirty="0"/>
              <a:t>Fields               class</a:t>
            </a:r>
          </a:p>
          <a:p>
            <a:r>
              <a:rPr lang="en-GB" altLang="en-US" dirty="0"/>
              <a:t>1.4  2.7   1.9         0</a:t>
            </a:r>
          </a:p>
          <a:p>
            <a:r>
              <a:rPr lang="en-GB" altLang="en-US" dirty="0"/>
              <a:t>3.8  3.4   3.2         0</a:t>
            </a:r>
          </a:p>
          <a:p>
            <a:r>
              <a:rPr lang="en-GB" altLang="en-US" dirty="0"/>
              <a:t>6.4  2.8   1.7         1</a:t>
            </a:r>
          </a:p>
          <a:p>
            <a:r>
              <a:rPr lang="en-GB" altLang="en-US" dirty="0"/>
              <a:t>4.1  0.1   0.2         0</a:t>
            </a:r>
          </a:p>
          <a:p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2063553" y="1772817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 dirty="0"/>
              <a:t>Training data</a:t>
            </a:r>
          </a:p>
          <a:p>
            <a:r>
              <a:rPr lang="en-GB" altLang="en-US" b="1" i="1" dirty="0"/>
              <a:t>Fields               class</a:t>
            </a:r>
          </a:p>
          <a:p>
            <a:r>
              <a:rPr lang="en-GB" altLang="en-US" dirty="0"/>
              <a:t>1.4  2.7   1.9         0</a:t>
            </a:r>
          </a:p>
          <a:p>
            <a:r>
              <a:rPr lang="en-GB" altLang="en-US" dirty="0"/>
              <a:t>3.8  3.4   3.2         0</a:t>
            </a:r>
          </a:p>
          <a:p>
            <a:r>
              <a:rPr lang="en-GB" altLang="en-US" dirty="0"/>
              <a:t>6.4  2.8   1.7         1</a:t>
            </a:r>
          </a:p>
          <a:p>
            <a:r>
              <a:rPr lang="en-GB" altLang="en-US" dirty="0"/>
              <a:t>4.1  0.1   0.2         0</a:t>
            </a:r>
          </a:p>
          <a:p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6240017" y="1542628"/>
            <a:ext cx="3179075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Initialise with random weights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2063553" y="1484785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 dirty="0"/>
              <a:t>Training data</a:t>
            </a:r>
          </a:p>
          <a:p>
            <a:r>
              <a:rPr lang="en-GB" altLang="en-US" b="1" i="1" dirty="0"/>
              <a:t>Fields               class</a:t>
            </a:r>
          </a:p>
          <a:p>
            <a:r>
              <a:rPr lang="en-GB" altLang="en-US" dirty="0">
                <a:solidFill>
                  <a:srgbClr val="0033CC"/>
                </a:solidFill>
              </a:rPr>
              <a:t>1.4  2.7   1.9         </a:t>
            </a:r>
            <a:r>
              <a:rPr lang="en-GB" altLang="en-US" dirty="0">
                <a:solidFill>
                  <a:srgbClr val="FF0000"/>
                </a:solidFill>
              </a:rPr>
              <a:t>0</a:t>
            </a:r>
          </a:p>
          <a:p>
            <a:r>
              <a:rPr lang="en-GB" altLang="en-US" dirty="0"/>
              <a:t>3.8  3.4   3.2         0</a:t>
            </a:r>
          </a:p>
          <a:p>
            <a:r>
              <a:rPr lang="en-GB" altLang="en-US" dirty="0"/>
              <a:t>6.4  2.8   1.7         1</a:t>
            </a:r>
          </a:p>
          <a:p>
            <a:r>
              <a:rPr lang="en-GB" altLang="en-US" dirty="0"/>
              <a:t>4.1  0.1   0.2         0</a:t>
            </a:r>
          </a:p>
          <a:p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6479155" y="5317637"/>
            <a:ext cx="273889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19090" y="2197572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359401" y="2487613"/>
            <a:ext cx="322716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33CC"/>
                </a:solidFill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1.9        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9933"/>
                </a:solidFill>
                <a:latin typeface="Arial" pitchFamily="34" charset="0"/>
                <a:cs typeface="Arial" pitchFamily="34" charset="0"/>
              </a:rPr>
              <a:t>Multimedia Lab</a:t>
            </a:r>
            <a:endParaRPr lang="en-IN" dirty="0">
              <a:solidFill>
                <a:srgbClr val="FF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48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9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1991545" y="1700809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>
                <a:solidFill>
                  <a:srgbClr val="0033CC"/>
                </a:solidFill>
              </a:rPr>
              <a:t>1.4  2.7   1.9         </a:t>
            </a:r>
            <a:r>
              <a:rPr lang="en-GB" altLang="en-US">
                <a:solidFill>
                  <a:srgbClr val="FF0000"/>
                </a:solidFill>
              </a:rPr>
              <a:t>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/>
              <a:t>6.4  2.8   1.7         1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15364" name="TextBox 2"/>
          <p:cNvSpPr txBox="1">
            <a:spLocks noChangeArrowheads="1"/>
          </p:cNvSpPr>
          <p:nvPr/>
        </p:nvSpPr>
        <p:spPr bwMode="auto">
          <a:xfrm>
            <a:off x="6403177" y="5229200"/>
            <a:ext cx="302102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47082" y="2413596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5359400" y="2487613"/>
            <a:ext cx="352211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33CC"/>
                </a:solidFill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b="1">
                <a:solidFill>
                  <a:srgbClr val="0033CC"/>
                </a:solidFill>
              </a:rPr>
              <a:t>0.8</a:t>
            </a:r>
            <a:endParaRPr lang="en-GB" altLang="en-US">
              <a:solidFill>
                <a:srgbClr val="0033CC"/>
              </a:solidFill>
            </a:endParaRP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1.9        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306" y="255802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2063553" y="2060849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>
                <a:solidFill>
                  <a:srgbClr val="0033CC"/>
                </a:solidFill>
              </a:rPr>
              <a:t>1.4  2.7   1.9         </a:t>
            </a:r>
            <a:r>
              <a:rPr lang="en-GB" altLang="en-US">
                <a:solidFill>
                  <a:srgbClr val="FF0000"/>
                </a:solidFill>
              </a:rPr>
              <a:t>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/>
              <a:t>6.4  2.8   1.7         1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16388" name="TextBox 2"/>
          <p:cNvSpPr txBox="1">
            <a:spLocks noChangeArrowheads="1"/>
          </p:cNvSpPr>
          <p:nvPr/>
        </p:nvSpPr>
        <p:spPr bwMode="auto">
          <a:xfrm>
            <a:off x="6023992" y="5373216"/>
            <a:ext cx="2864502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>
                <a:solidFill>
                  <a:schemeClr val="bg1"/>
                </a:solidFill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19090" y="2773636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632653" y="2623171"/>
            <a:ext cx="504056" cy="38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1.4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001" y="3569574"/>
            <a:ext cx="504056" cy="38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2.7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5625" y="4418368"/>
            <a:ext cx="504056" cy="38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1.9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01374" y="3030757"/>
            <a:ext cx="504056" cy="38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0.8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92344" y="4063212"/>
            <a:ext cx="1091332" cy="380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i="1">
                <a:solidFill>
                  <a:srgbClr val="0033CC"/>
                </a:solidFill>
              </a:rPr>
              <a:t>error </a:t>
            </a:r>
            <a:r>
              <a:rPr lang="en-GB" altLang="en-US">
                <a:solidFill>
                  <a:srgbClr val="0033CC"/>
                </a:solidFill>
              </a:rPr>
              <a:t>0.8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29630" y="350584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>
                <a:solidFill>
                  <a:srgbClr val="FF0000"/>
                </a:solidFill>
              </a:rPr>
              <a:t>0</a:t>
            </a:r>
            <a:endParaRPr lang="en-IN" sz="24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2067225" y="1809751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>
                <a:solidFill>
                  <a:srgbClr val="0033CC"/>
                </a:solidFill>
              </a:rPr>
              <a:t>1.4  2.7   1.9         </a:t>
            </a:r>
            <a:r>
              <a:rPr lang="en-GB" altLang="en-US">
                <a:solidFill>
                  <a:srgbClr val="FF0000"/>
                </a:solidFill>
              </a:rPr>
              <a:t>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/>
              <a:t>6.4  2.8   1.7         1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6270764" y="5165725"/>
            <a:ext cx="3155672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22762" y="2522538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5359401" y="2487613"/>
            <a:ext cx="484105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1.4 </a:t>
            </a:r>
          </a:p>
          <a:p>
            <a:endParaRPr lang="en-GB" altLang="en-US" sz="2800" dirty="0">
              <a:solidFill>
                <a:srgbClr val="0033CC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2.7                                                    </a:t>
            </a:r>
            <a:r>
              <a:rPr lang="en-GB" altLang="en-US" b="1" dirty="0">
                <a:solidFill>
                  <a:srgbClr val="0033CC"/>
                </a:solidFill>
              </a:rPr>
              <a:t>0.8 </a:t>
            </a:r>
            <a:endParaRPr lang="en-GB" altLang="en-US" dirty="0">
              <a:solidFill>
                <a:srgbClr val="0033CC"/>
              </a:solidFill>
            </a:endParaRPr>
          </a:p>
          <a:p>
            <a:r>
              <a:rPr lang="en-GB" altLang="en-US" sz="2800" dirty="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b="1" dirty="0">
                <a:solidFill>
                  <a:srgbClr val="FF0000"/>
                </a:solidFill>
              </a:rPr>
              <a:t>                                        </a:t>
            </a:r>
            <a:endParaRPr lang="en-GB" altLang="en-US" sz="2800" b="1" dirty="0">
              <a:solidFill>
                <a:srgbClr val="FF0000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1.9                                           </a:t>
            </a:r>
            <a:r>
              <a:rPr lang="en-GB" altLang="en-US" i="1" dirty="0">
                <a:solidFill>
                  <a:srgbClr val="0033CC"/>
                </a:solidFill>
              </a:rPr>
              <a:t>error </a:t>
            </a:r>
            <a:r>
              <a:rPr lang="en-GB" altLang="en-US" dirty="0">
                <a:solidFill>
                  <a:srgbClr val="0033CC"/>
                </a:solidFill>
              </a:rPr>
              <a:t>0.8</a:t>
            </a:r>
            <a:endParaRPr lang="en-GB" altLang="en-US" dirty="0">
              <a:solidFill>
                <a:srgbClr val="FF0000"/>
              </a:solidFill>
            </a:endParaRPr>
          </a:p>
        </p:txBody>
      </p:sp>
      <p:pic>
        <p:nvPicPr>
          <p:cNvPr id="1741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575" y="2459039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2414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264352" y="33002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>
                <a:solidFill>
                  <a:srgbClr val="FF0000"/>
                </a:solidFill>
              </a:rPr>
              <a:t>0</a:t>
            </a:r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2135561" y="1416051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/>
              <a:t>1.4  2.7   1.9         0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>
                <a:solidFill>
                  <a:schemeClr val="accent2"/>
                </a:solidFill>
              </a:rPr>
              <a:t>6.4  2.8   1.7        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479155" y="5085184"/>
            <a:ext cx="273889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91098" y="2871788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5359401" y="2487613"/>
            <a:ext cx="322716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33CC"/>
                </a:solidFill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1.7        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2135561" y="1872440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/>
              <a:t>1.4  2.7   1.9         0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>
                <a:solidFill>
                  <a:schemeClr val="accent2"/>
                </a:solidFill>
              </a:rPr>
              <a:t>6.4  2.8   1.7        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19460" name="TextBox 2"/>
          <p:cNvSpPr txBox="1">
            <a:spLocks noChangeArrowheads="1"/>
          </p:cNvSpPr>
          <p:nvPr/>
        </p:nvSpPr>
        <p:spPr bwMode="auto">
          <a:xfrm>
            <a:off x="6240016" y="5229200"/>
            <a:ext cx="302102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91098" y="3328177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359401" y="2487613"/>
            <a:ext cx="626966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33CC"/>
                </a:solidFill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1.7        </a:t>
            </a:r>
            <a:endParaRPr lang="en-GB" altLang="en-US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2063553" y="1878524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/>
              <a:t>1.4  2.7   1.9         0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>
                <a:solidFill>
                  <a:schemeClr val="accent2"/>
                </a:solidFill>
              </a:rPr>
              <a:t>6.4  2.8   1.7        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6370150" y="5085184"/>
            <a:ext cx="295690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19090" y="3334261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5359401" y="2487613"/>
            <a:ext cx="455302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6.4 </a:t>
            </a:r>
          </a:p>
          <a:p>
            <a:endParaRPr lang="en-GB" altLang="en-US" sz="2800" dirty="0">
              <a:solidFill>
                <a:srgbClr val="0033CC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 dirty="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dirty="0">
                <a:solidFill>
                  <a:srgbClr val="0033CC"/>
                </a:solidFill>
              </a:rPr>
              <a:t>  </a:t>
            </a:r>
            <a:endParaRPr lang="en-GB" altLang="en-US" sz="2800" dirty="0">
              <a:solidFill>
                <a:srgbClr val="0033CC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i="1" dirty="0">
                <a:solidFill>
                  <a:srgbClr val="0033CC"/>
                </a:solidFill>
              </a:rPr>
              <a:t>error</a:t>
            </a:r>
            <a:r>
              <a:rPr lang="en-GB" altLang="en-US" dirty="0">
                <a:solidFill>
                  <a:srgbClr val="0033CC"/>
                </a:solidFill>
              </a:rPr>
              <a:t>  -0.1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64352" y="33002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>
                <a:solidFill>
                  <a:srgbClr val="FF0000"/>
                </a:solidFill>
              </a:rPr>
              <a:t>1</a:t>
            </a:r>
            <a:endParaRPr lang="en-IN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8125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1934256" y="1772817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/>
              <a:t>1.4  2.7   1.9         0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>
                <a:solidFill>
                  <a:schemeClr val="accent2"/>
                </a:solidFill>
              </a:rPr>
              <a:t>6.4  2.8   1.7        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21508" name="TextBox 2"/>
          <p:cNvSpPr txBox="1">
            <a:spLocks noChangeArrowheads="1"/>
          </p:cNvSpPr>
          <p:nvPr/>
        </p:nvSpPr>
        <p:spPr bwMode="auto">
          <a:xfrm>
            <a:off x="6384032" y="5108905"/>
            <a:ext cx="3155672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89793" y="3228554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359401" y="2487613"/>
            <a:ext cx="4841056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dirty="0">
                <a:solidFill>
                  <a:srgbClr val="0033CC"/>
                </a:solidFill>
              </a:rPr>
              <a:t>6.4 </a:t>
            </a:r>
          </a:p>
          <a:p>
            <a:endParaRPr lang="en-GB" altLang="en-US" sz="2800" dirty="0">
              <a:solidFill>
                <a:srgbClr val="0033CC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 dirty="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 dirty="0">
                <a:solidFill>
                  <a:srgbClr val="0033CC"/>
                </a:solidFill>
              </a:rPr>
              <a:t>  </a:t>
            </a:r>
            <a:endParaRPr lang="en-GB" altLang="en-US" sz="2800" dirty="0">
              <a:solidFill>
                <a:srgbClr val="0033CC"/>
              </a:solidFill>
            </a:endParaRPr>
          </a:p>
          <a:p>
            <a:r>
              <a:rPr lang="en-GB" altLang="en-US" dirty="0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i="1" dirty="0">
                <a:solidFill>
                  <a:srgbClr val="0033CC"/>
                </a:solidFill>
              </a:rPr>
              <a:t>error</a:t>
            </a:r>
            <a:r>
              <a:rPr lang="en-GB" altLang="en-US" dirty="0">
                <a:solidFill>
                  <a:srgbClr val="0033CC"/>
                </a:solidFill>
              </a:rPr>
              <a:t>  -0.1</a:t>
            </a:r>
            <a:endParaRPr lang="en-GB" altLang="en-US" dirty="0">
              <a:solidFill>
                <a:srgbClr val="FF0000"/>
              </a:solidFill>
            </a:endParaRPr>
          </a:p>
        </p:txBody>
      </p:sp>
      <p:pic>
        <p:nvPicPr>
          <p:cNvPr id="21511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6729413" y="3173414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8250238" y="2857501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264352" y="33002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400" b="1" dirty="0">
                <a:solidFill>
                  <a:srgbClr val="FF0000"/>
                </a:solidFill>
              </a:rPr>
              <a:t>1</a:t>
            </a:r>
            <a:endParaRPr lang="en-IN" sz="2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1539" y="2362201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2107581" y="1556793"/>
            <a:ext cx="197842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i="1"/>
              <a:t>Training data</a:t>
            </a:r>
          </a:p>
          <a:p>
            <a:r>
              <a:rPr lang="en-GB" altLang="en-US" b="1" i="1"/>
              <a:t>Fields               class</a:t>
            </a:r>
          </a:p>
          <a:p>
            <a:r>
              <a:rPr lang="en-GB" altLang="en-US"/>
              <a:t>1.4  2.7   1.9         0</a:t>
            </a:r>
          </a:p>
          <a:p>
            <a:r>
              <a:rPr lang="en-GB" altLang="en-US"/>
              <a:t>3.8  3.4   3.2         0</a:t>
            </a:r>
          </a:p>
          <a:p>
            <a:r>
              <a:rPr lang="en-GB" altLang="en-US">
                <a:solidFill>
                  <a:schemeClr val="accent2"/>
                </a:solidFill>
              </a:rPr>
              <a:t>6.4  2.8   1.7         </a:t>
            </a:r>
            <a:r>
              <a:rPr lang="en-GB" altLang="en-US">
                <a:solidFill>
                  <a:srgbClr val="FF0000"/>
                </a:solidFill>
              </a:rPr>
              <a:t>1</a:t>
            </a:r>
          </a:p>
          <a:p>
            <a:r>
              <a:rPr lang="en-GB" altLang="en-US"/>
              <a:t>4.1  0.1   0.2         0</a:t>
            </a:r>
          </a:p>
          <a:p>
            <a:r>
              <a:rPr lang="en-GB" altLang="en-US"/>
              <a:t>etc …</a:t>
            </a:r>
          </a:p>
        </p:txBody>
      </p:sp>
      <p:sp>
        <p:nvSpPr>
          <p:cNvPr id="22532" name="TextBox 2"/>
          <p:cNvSpPr txBox="1">
            <a:spLocks noChangeArrowheads="1"/>
          </p:cNvSpPr>
          <p:nvPr/>
        </p:nvSpPr>
        <p:spPr bwMode="auto">
          <a:xfrm>
            <a:off x="8959136" y="4231243"/>
            <a:ext cx="1518364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63118" y="301253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359401" y="2487613"/>
            <a:ext cx="626966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>
                <a:solidFill>
                  <a:srgbClr val="0033CC"/>
                </a:solidFill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</a:endParaRPr>
          </a:p>
          <a:p>
            <a:r>
              <a:rPr lang="en-GB" altLang="en-US">
                <a:solidFill>
                  <a:srgbClr val="0033CC"/>
                </a:solidFill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</a:rPr>
              <a:t>1</a:t>
            </a:r>
            <a:r>
              <a:rPr lang="en-GB" altLang="en-US" sz="2800">
                <a:solidFill>
                  <a:srgbClr val="0033CC"/>
                </a:solidFill>
              </a:rPr>
              <a:t>  </a:t>
            </a:r>
          </a:p>
          <a:p>
            <a:r>
              <a:rPr lang="en-GB" altLang="en-US">
                <a:solidFill>
                  <a:srgbClr val="0033CC"/>
                </a:solidFill>
              </a:rPr>
              <a:t>1.7                                          </a:t>
            </a:r>
            <a:r>
              <a:rPr lang="en-GB" altLang="en-US" i="1">
                <a:solidFill>
                  <a:srgbClr val="0033CC"/>
                </a:solidFill>
              </a:rPr>
              <a:t>error</a:t>
            </a:r>
            <a:r>
              <a:rPr lang="en-GB" altLang="en-US">
                <a:solidFill>
                  <a:srgbClr val="0033CC"/>
                </a:solidFill>
              </a:rPr>
              <a:t>  -0.1</a:t>
            </a:r>
            <a:endParaRPr lang="en-GB" altLang="en-US">
              <a:solidFill>
                <a:srgbClr val="FF0000"/>
              </a:solidFill>
            </a:endParaRPr>
          </a:p>
        </p:txBody>
      </p:sp>
      <p:pic>
        <p:nvPicPr>
          <p:cNvPr id="2253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6729413" y="3152776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8250238" y="2836864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03512" y="5334332"/>
            <a:ext cx="877398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this thousands, maybe millions of times – each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taking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random training instance, and making slight 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adjustments</a:t>
            </a:r>
          </a:p>
          <a:p>
            <a:pPr>
              <a:defRPr/>
            </a:pP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b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weight adjustment are designed to </a:t>
            </a:r>
            <a:r>
              <a:rPr lang="en-GB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changes </a:t>
            </a:r>
            <a:r>
              <a:rPr lang="en-GB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will reduce the error</a:t>
            </a:r>
            <a:endParaRPr lang="en-GB" b="1" dirty="0">
              <a:solidFill>
                <a:schemeClr val="accent4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75520" y="2074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Neural Network Works?</a:t>
            </a:r>
            <a:endParaRPr lang="en-IN" sz="3200" dirty="0">
              <a:solidFill>
                <a:srgbClr val="FF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8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2509839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809039" y="3952876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8839200" y="4381501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83" name="TextBox 34"/>
          <p:cNvSpPr txBox="1">
            <a:spLocks noChangeArrowheads="1"/>
          </p:cNvSpPr>
          <p:nvPr/>
        </p:nvSpPr>
        <p:spPr bwMode="auto">
          <a:xfrm>
            <a:off x="4797490" y="5541963"/>
            <a:ext cx="2428870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random weights</a:t>
            </a:r>
          </a:p>
        </p:txBody>
      </p:sp>
    </p:spTree>
    <p:extLst>
      <p:ext uri="{BB962C8B-B14F-4D97-AF65-F5344CB8AC3E}">
        <p14:creationId xmlns:p14="http://schemas.microsoft.com/office/powerpoint/2010/main" val="41685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6" name="TextBox 34"/>
          <p:cNvSpPr txBox="1">
            <a:spLocks noChangeArrowheads="1"/>
          </p:cNvSpPr>
          <p:nvPr/>
        </p:nvSpPr>
        <p:spPr bwMode="auto">
          <a:xfrm>
            <a:off x="3529245" y="5640387"/>
            <a:ext cx="477791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2509839" y="2327276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8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FF9933"/>
                </a:solidFill>
                <a:latin typeface="Arial" pitchFamily="34" charset="0"/>
                <a:cs typeface="Arial" pitchFamily="34" charset="0"/>
              </a:rPr>
              <a:t>Multimedia Lab: Head of the Group</a:t>
            </a:r>
            <a:br>
              <a:rPr lang="en-IN" sz="2800" dirty="0">
                <a:solidFill>
                  <a:srgbClr val="FF9933"/>
                </a:solidFill>
                <a:latin typeface="Arial" pitchFamily="34" charset="0"/>
                <a:cs typeface="Arial" pitchFamily="34" charset="0"/>
              </a:rPr>
            </a:br>
            <a:r>
              <a:rPr lang="en-IN" sz="2400" dirty="0">
                <a:solidFill>
                  <a:srgbClr val="FF9933"/>
                </a:solidFill>
                <a:latin typeface="Arial" pitchFamily="34" charset="0"/>
                <a:cs typeface="Arial" pitchFamily="34" charset="0"/>
              </a:rPr>
              <a:t>ARIJIT SUR</a:t>
            </a:r>
            <a:endParaRPr lang="en-IN" sz="2400" dirty="0">
              <a:solidFill>
                <a:srgbClr val="FF99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07288" cy="45259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Experience: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Current Position: Professor, Dept. of CSE, IIT Guwahati, from May 2022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Associate professor, Dept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 of CSE, IIT Guwahati,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from June 2016 to May 2022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Assistant Professor, Dept. of CSE, IIT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Guwahati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from June 2009 to April 2016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Academics: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Ph D: Dept. of CSE, IIT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Kharagpur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2010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Title: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Image Steganography: Various Approaches to Resist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Steganalytic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Attacks</a:t>
            </a: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: University of Calcutta, 2003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0" name="TextBox 34"/>
          <p:cNvSpPr txBox="1">
            <a:spLocks noChangeArrowheads="1"/>
          </p:cNvSpPr>
          <p:nvPr/>
        </p:nvSpPr>
        <p:spPr bwMode="auto">
          <a:xfrm>
            <a:off x="3686408" y="5539512"/>
            <a:ext cx="477791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2530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4" name="TextBox 34"/>
          <p:cNvSpPr txBox="1">
            <a:spLocks noChangeArrowheads="1"/>
          </p:cNvSpPr>
          <p:nvPr/>
        </p:nvSpPr>
        <p:spPr bwMode="auto">
          <a:xfrm>
            <a:off x="3799120" y="5632451"/>
            <a:ext cx="477791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2519364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9012238" y="4319589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890001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78" name="TextBox 34"/>
          <p:cNvSpPr txBox="1">
            <a:spLocks noChangeArrowheads="1"/>
          </p:cNvSpPr>
          <p:nvPr/>
        </p:nvSpPr>
        <p:spPr bwMode="auto">
          <a:xfrm>
            <a:off x="3686408" y="5521325"/>
            <a:ext cx="4777911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2498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874838" y="406401"/>
            <a:ext cx="8793162" cy="752475"/>
          </a:xfrm>
        </p:spPr>
        <p:txBody>
          <a:bodyPr>
            <a:normAutofit/>
          </a:bodyPr>
          <a:lstStyle/>
          <a:p>
            <a:pPr algn="l"/>
            <a:r>
              <a:rPr lang="en-GB" altLang="en-US" dirty="0" smtClean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6188076" y="4851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359276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00526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664076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16439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968876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992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84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37163" y="2408238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408363" y="4492625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322639" y="3892550"/>
            <a:ext cx="314325" cy="4079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6100763" y="2265363"/>
            <a:ext cx="315912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594476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435726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6899276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6751639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204076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6227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719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8639" y="25908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968876" y="4443414"/>
            <a:ext cx="314325" cy="4079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394326" y="4037013"/>
            <a:ext cx="315913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61039" y="4624388"/>
            <a:ext cx="314325" cy="406400"/>
          </a:xfrm>
          <a:prstGeom prst="ellipse">
            <a:avLst/>
          </a:prstGeom>
          <a:solidFill>
            <a:schemeClr val="accent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603876" y="2184400"/>
            <a:ext cx="314325" cy="406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303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818564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931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2" name="TextBox 34"/>
          <p:cNvSpPr txBox="1">
            <a:spLocks noChangeArrowheads="1"/>
          </p:cNvSpPr>
          <p:nvPr/>
        </p:nvSpPr>
        <p:spPr bwMode="auto">
          <a:xfrm>
            <a:off x="2246145" y="1815068"/>
            <a:ext cx="1595309" cy="36933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2244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5600" y="2492896"/>
            <a:ext cx="71287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altLang="en-US" sz="40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 Deep Learning</a:t>
            </a:r>
            <a:endParaRPr lang="en-US" sz="4000" b="1" dirty="0">
              <a:ln w="1905"/>
              <a:solidFill>
                <a:srgbClr val="FF9933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0466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Problems with conventional machine learning</a:t>
            </a:r>
            <a:endParaRPr lang="en-IN" sz="32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124744"/>
            <a:ext cx="8229600" cy="16847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Manually designed features are often </a:t>
            </a:r>
            <a:r>
              <a:rPr lang="en-US" b="1" dirty="0" smtClean="0">
                <a:solidFill>
                  <a:srgbClr val="E68230"/>
                </a:solidFill>
                <a:latin typeface="Times New Roman" pitchFamily="18" charset="0"/>
                <a:cs typeface="Times New Roman" pitchFamily="18" charset="0"/>
              </a:rPr>
              <a:t>over-specified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solidFill>
                  <a:srgbClr val="E68230"/>
                </a:solidFill>
                <a:latin typeface="Times New Roman" pitchFamily="18" charset="0"/>
                <a:cs typeface="Times New Roman" pitchFamily="18" charset="0"/>
              </a:rPr>
              <a:t>incomplete</a:t>
            </a:r>
            <a:r>
              <a:rPr lang="en-US" dirty="0" smtClean="0">
                <a:solidFill>
                  <a:srgbClr val="E6823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take a </a:t>
            </a:r>
            <a:r>
              <a:rPr lang="en-US" b="1" dirty="0" smtClean="0">
                <a:solidFill>
                  <a:srgbClr val="E68230"/>
                </a:solidFill>
                <a:latin typeface="Times New Roman" pitchFamily="18" charset="0"/>
                <a:cs typeface="Times New Roman" pitchFamily="18" charset="0"/>
              </a:rPr>
              <a:t>long time to design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validate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efficient to handle a large amount data with high order features</a:t>
            </a:r>
          </a:p>
          <a:p>
            <a:endParaRPr lang="en-IN" dirty="0"/>
          </a:p>
        </p:txBody>
      </p:sp>
      <p:pic>
        <p:nvPicPr>
          <p:cNvPr id="29698" name="Picture 2" descr="https://miro.medium.com/max/1218/1*mVVglaFUwRz-HkcMlLyvgg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7688" y="2852937"/>
            <a:ext cx="5328592" cy="38017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976320" y="6381329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Source: Andrew 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525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</a:t>
            </a:r>
          </a:p>
          <a:p>
            <a:r>
              <a:rPr lang="en-IN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Computations (Hardware Resource)</a:t>
            </a:r>
          </a:p>
          <a:p>
            <a:r>
              <a:rPr lang="en-IN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Algorithm</a:t>
            </a:r>
            <a:endParaRPr lang="en-IN" sz="48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0728" y="836713"/>
            <a:ext cx="9055021" cy="509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1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59872" y="1211263"/>
            <a:ext cx="8250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key difference between deep learning and machine learning stems from the way data is presented to the system. 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Machine learning algorithms almost always require structured data, whereas deep learning networks rely on layers of the ANN (artificial neural networks).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075280" y="182564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Machine Learning vs. Deep Learning</a:t>
            </a:r>
          </a:p>
        </p:txBody>
      </p:sp>
      <p:pic>
        <p:nvPicPr>
          <p:cNvPr id="14" name="Picture 13" descr="machine-learning-vs-deep-learn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3029091"/>
            <a:ext cx="6890920" cy="3360939"/>
          </a:xfrm>
          <a:prstGeom prst="rect">
            <a:avLst/>
          </a:prstGeom>
        </p:spPr>
      </p:pic>
      <p:sp>
        <p:nvSpPr>
          <p:cNvPr id="2" name="Ορθογώνιο 1"/>
          <p:cNvSpPr/>
          <p:nvPr/>
        </p:nvSpPr>
        <p:spPr>
          <a:xfrm>
            <a:off x="5555432" y="6627168"/>
            <a:ext cx="51125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i="1" dirty="0"/>
              <a:t>https://</a:t>
            </a:r>
            <a:r>
              <a:rPr lang="en-US" sz="900" i="1" dirty="0" err="1"/>
              <a:t>www.xenonstack.com</a:t>
            </a:r>
            <a:r>
              <a:rPr lang="en-US" sz="900" i="1" dirty="0"/>
              <a:t>/blog/static/public/uploads/media/machine-learning-vs-deep-</a:t>
            </a:r>
            <a:r>
              <a:rPr lang="en-US" sz="900" i="1" dirty="0" err="1"/>
              <a:t>learning.png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12066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63552" y="62068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Deep Neural Network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5560" y="206084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Multiple Hidden Layers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79576" y="422108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Why Multiple Hidden Layers?</a:t>
            </a:r>
          </a:p>
        </p:txBody>
      </p:sp>
    </p:spTree>
    <p:extLst>
      <p:ext uri="{BB962C8B-B14F-4D97-AF65-F5344CB8AC3E}">
        <p14:creationId xmlns:p14="http://schemas.microsoft.com/office/powerpoint/2010/main" val="15843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87371a308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8" y="151663"/>
            <a:ext cx="11935626" cy="655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87371a308f_0_0"/>
          <p:cNvSpPr txBox="1"/>
          <p:nvPr/>
        </p:nvSpPr>
        <p:spPr>
          <a:xfrm>
            <a:off x="333526" y="329233"/>
            <a:ext cx="3565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59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023993" y="415925"/>
            <a:ext cx="4226496" cy="1143000"/>
          </a:xfrm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Feature Detectors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4820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95276"/>
            <a:ext cx="3983038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2400" y="1804988"/>
            <a:ext cx="69215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11"/>
          <p:cNvSpPr>
            <a:spLocks noChangeArrowheads="1"/>
          </p:cNvSpPr>
          <p:nvPr/>
        </p:nvSpPr>
        <p:spPr bwMode="auto">
          <a:xfrm>
            <a:off x="5370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5391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5381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5" name="Rectangle 129"/>
          <p:cNvSpPr>
            <a:spLocks noChangeArrowheads="1"/>
          </p:cNvSpPr>
          <p:nvPr/>
        </p:nvSpPr>
        <p:spPr bwMode="auto">
          <a:xfrm>
            <a:off x="5410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6" name="Rectangle 129"/>
          <p:cNvSpPr>
            <a:spLocks noChangeArrowheads="1"/>
          </p:cNvSpPr>
          <p:nvPr/>
        </p:nvSpPr>
        <p:spPr bwMode="auto">
          <a:xfrm>
            <a:off x="5410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7" name="Rectangle 129"/>
          <p:cNvSpPr>
            <a:spLocks noChangeArrowheads="1"/>
          </p:cNvSpPr>
          <p:nvPr/>
        </p:nvSpPr>
        <p:spPr bwMode="auto">
          <a:xfrm>
            <a:off x="5440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8" name="Rectangle 3"/>
          <p:cNvSpPr>
            <a:spLocks noChangeArrowheads="1"/>
          </p:cNvSpPr>
          <p:nvPr/>
        </p:nvSpPr>
        <p:spPr bwMode="auto">
          <a:xfrm>
            <a:off x="1762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29" name="Rectangle 4"/>
          <p:cNvSpPr>
            <a:spLocks noChangeArrowheads="1"/>
          </p:cNvSpPr>
          <p:nvPr/>
        </p:nvSpPr>
        <p:spPr bwMode="auto">
          <a:xfrm>
            <a:off x="2371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0" name="Rectangle 5"/>
          <p:cNvSpPr>
            <a:spLocks noChangeArrowheads="1"/>
          </p:cNvSpPr>
          <p:nvPr/>
        </p:nvSpPr>
        <p:spPr bwMode="auto">
          <a:xfrm>
            <a:off x="2676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1" name="Rectangle 6"/>
          <p:cNvSpPr>
            <a:spLocks noChangeArrowheads="1"/>
          </p:cNvSpPr>
          <p:nvPr/>
        </p:nvSpPr>
        <p:spPr bwMode="auto">
          <a:xfrm>
            <a:off x="2066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2" name="Rectangle 7"/>
          <p:cNvSpPr>
            <a:spLocks noChangeArrowheads="1"/>
          </p:cNvSpPr>
          <p:nvPr/>
        </p:nvSpPr>
        <p:spPr bwMode="auto">
          <a:xfrm>
            <a:off x="1762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3" name="Rectangle 8"/>
          <p:cNvSpPr>
            <a:spLocks noChangeArrowheads="1"/>
          </p:cNvSpPr>
          <p:nvPr/>
        </p:nvSpPr>
        <p:spPr bwMode="auto">
          <a:xfrm>
            <a:off x="2371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4" name="Rectangle 9"/>
          <p:cNvSpPr>
            <a:spLocks noChangeArrowheads="1"/>
          </p:cNvSpPr>
          <p:nvPr/>
        </p:nvSpPr>
        <p:spPr bwMode="auto">
          <a:xfrm>
            <a:off x="2676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5" name="Rectangle 10"/>
          <p:cNvSpPr>
            <a:spLocks noChangeArrowheads="1"/>
          </p:cNvSpPr>
          <p:nvPr/>
        </p:nvSpPr>
        <p:spPr bwMode="auto">
          <a:xfrm>
            <a:off x="2066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6" name="Rectangle 11"/>
          <p:cNvSpPr>
            <a:spLocks noChangeArrowheads="1"/>
          </p:cNvSpPr>
          <p:nvPr/>
        </p:nvSpPr>
        <p:spPr bwMode="auto">
          <a:xfrm>
            <a:off x="1762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7" name="Rectangle 12"/>
          <p:cNvSpPr>
            <a:spLocks noChangeArrowheads="1"/>
          </p:cNvSpPr>
          <p:nvPr/>
        </p:nvSpPr>
        <p:spPr bwMode="auto">
          <a:xfrm>
            <a:off x="2371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8" name="Rectangle 13"/>
          <p:cNvSpPr>
            <a:spLocks noChangeArrowheads="1"/>
          </p:cNvSpPr>
          <p:nvPr/>
        </p:nvSpPr>
        <p:spPr bwMode="auto">
          <a:xfrm>
            <a:off x="2676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39" name="Rectangle 14"/>
          <p:cNvSpPr>
            <a:spLocks noChangeArrowheads="1"/>
          </p:cNvSpPr>
          <p:nvPr/>
        </p:nvSpPr>
        <p:spPr bwMode="auto">
          <a:xfrm>
            <a:off x="2066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0" name="Rectangle 15"/>
          <p:cNvSpPr>
            <a:spLocks noChangeArrowheads="1"/>
          </p:cNvSpPr>
          <p:nvPr/>
        </p:nvSpPr>
        <p:spPr bwMode="auto">
          <a:xfrm>
            <a:off x="1762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1" name="Rectangle 16"/>
          <p:cNvSpPr>
            <a:spLocks noChangeArrowheads="1"/>
          </p:cNvSpPr>
          <p:nvPr/>
        </p:nvSpPr>
        <p:spPr bwMode="auto">
          <a:xfrm>
            <a:off x="2371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2" name="Rectangle 17"/>
          <p:cNvSpPr>
            <a:spLocks noChangeArrowheads="1"/>
          </p:cNvSpPr>
          <p:nvPr/>
        </p:nvSpPr>
        <p:spPr bwMode="auto">
          <a:xfrm>
            <a:off x="2676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3" name="Rectangle 18"/>
          <p:cNvSpPr>
            <a:spLocks noChangeArrowheads="1"/>
          </p:cNvSpPr>
          <p:nvPr/>
        </p:nvSpPr>
        <p:spPr bwMode="auto">
          <a:xfrm>
            <a:off x="2066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4" name="Rectangle 19"/>
          <p:cNvSpPr>
            <a:spLocks noChangeArrowheads="1"/>
          </p:cNvSpPr>
          <p:nvPr/>
        </p:nvSpPr>
        <p:spPr bwMode="auto">
          <a:xfrm>
            <a:off x="1762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5" name="Rectangle 20"/>
          <p:cNvSpPr>
            <a:spLocks noChangeArrowheads="1"/>
          </p:cNvSpPr>
          <p:nvPr/>
        </p:nvSpPr>
        <p:spPr bwMode="auto">
          <a:xfrm>
            <a:off x="2371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6" name="Rectangle 21"/>
          <p:cNvSpPr>
            <a:spLocks noChangeArrowheads="1"/>
          </p:cNvSpPr>
          <p:nvPr/>
        </p:nvSpPr>
        <p:spPr bwMode="auto">
          <a:xfrm>
            <a:off x="2676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7" name="Rectangle 22"/>
          <p:cNvSpPr>
            <a:spLocks noChangeArrowheads="1"/>
          </p:cNvSpPr>
          <p:nvPr/>
        </p:nvSpPr>
        <p:spPr bwMode="auto">
          <a:xfrm>
            <a:off x="2066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8" name="Rectangle 127"/>
          <p:cNvSpPr>
            <a:spLocks noChangeArrowheads="1"/>
          </p:cNvSpPr>
          <p:nvPr/>
        </p:nvSpPr>
        <p:spPr bwMode="auto">
          <a:xfrm>
            <a:off x="2066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49" name="Rectangle 128"/>
          <p:cNvSpPr>
            <a:spLocks noChangeArrowheads="1"/>
          </p:cNvSpPr>
          <p:nvPr/>
        </p:nvSpPr>
        <p:spPr bwMode="auto">
          <a:xfrm>
            <a:off x="2371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0" name="Rectangle 129"/>
          <p:cNvSpPr>
            <a:spLocks noChangeArrowheads="1"/>
          </p:cNvSpPr>
          <p:nvPr/>
        </p:nvSpPr>
        <p:spPr bwMode="auto">
          <a:xfrm>
            <a:off x="2066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1" name="Rectangle 130"/>
          <p:cNvSpPr>
            <a:spLocks noChangeArrowheads="1"/>
          </p:cNvSpPr>
          <p:nvPr/>
        </p:nvSpPr>
        <p:spPr bwMode="auto">
          <a:xfrm>
            <a:off x="2066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2" name="Rectangle 131"/>
          <p:cNvSpPr>
            <a:spLocks noChangeArrowheads="1"/>
          </p:cNvSpPr>
          <p:nvPr/>
        </p:nvSpPr>
        <p:spPr bwMode="auto">
          <a:xfrm>
            <a:off x="2066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3" name="Rectangle 132"/>
          <p:cNvSpPr>
            <a:spLocks noChangeArrowheads="1"/>
          </p:cNvSpPr>
          <p:nvPr/>
        </p:nvSpPr>
        <p:spPr bwMode="auto">
          <a:xfrm>
            <a:off x="2371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4" name="Rectangle 3"/>
          <p:cNvSpPr>
            <a:spLocks noChangeArrowheads="1"/>
          </p:cNvSpPr>
          <p:nvPr/>
        </p:nvSpPr>
        <p:spPr bwMode="auto">
          <a:xfrm>
            <a:off x="3001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5" name="Rectangle 4"/>
          <p:cNvSpPr>
            <a:spLocks noChangeArrowheads="1"/>
          </p:cNvSpPr>
          <p:nvPr/>
        </p:nvSpPr>
        <p:spPr bwMode="auto">
          <a:xfrm>
            <a:off x="3611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6" name="Rectangle 6"/>
          <p:cNvSpPr>
            <a:spLocks noChangeArrowheads="1"/>
          </p:cNvSpPr>
          <p:nvPr/>
        </p:nvSpPr>
        <p:spPr bwMode="auto">
          <a:xfrm>
            <a:off x="3306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7" name="Rectangle 7"/>
          <p:cNvSpPr>
            <a:spLocks noChangeArrowheads="1"/>
          </p:cNvSpPr>
          <p:nvPr/>
        </p:nvSpPr>
        <p:spPr bwMode="auto">
          <a:xfrm>
            <a:off x="3001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8" name="Rectangle 8"/>
          <p:cNvSpPr>
            <a:spLocks noChangeArrowheads="1"/>
          </p:cNvSpPr>
          <p:nvPr/>
        </p:nvSpPr>
        <p:spPr bwMode="auto">
          <a:xfrm>
            <a:off x="3611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59" name="Rectangle 10"/>
          <p:cNvSpPr>
            <a:spLocks noChangeArrowheads="1"/>
          </p:cNvSpPr>
          <p:nvPr/>
        </p:nvSpPr>
        <p:spPr bwMode="auto">
          <a:xfrm>
            <a:off x="3306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0" name="Rectangle 11"/>
          <p:cNvSpPr>
            <a:spLocks noChangeArrowheads="1"/>
          </p:cNvSpPr>
          <p:nvPr/>
        </p:nvSpPr>
        <p:spPr bwMode="auto">
          <a:xfrm>
            <a:off x="3001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1" name="Rectangle 12"/>
          <p:cNvSpPr>
            <a:spLocks noChangeArrowheads="1"/>
          </p:cNvSpPr>
          <p:nvPr/>
        </p:nvSpPr>
        <p:spPr bwMode="auto">
          <a:xfrm>
            <a:off x="3611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2" name="Rectangle 14"/>
          <p:cNvSpPr>
            <a:spLocks noChangeArrowheads="1"/>
          </p:cNvSpPr>
          <p:nvPr/>
        </p:nvSpPr>
        <p:spPr bwMode="auto">
          <a:xfrm>
            <a:off x="3306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3" name="Rectangle 15"/>
          <p:cNvSpPr>
            <a:spLocks noChangeArrowheads="1"/>
          </p:cNvSpPr>
          <p:nvPr/>
        </p:nvSpPr>
        <p:spPr bwMode="auto">
          <a:xfrm>
            <a:off x="3001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4" name="Rectangle 16"/>
          <p:cNvSpPr>
            <a:spLocks noChangeArrowheads="1"/>
          </p:cNvSpPr>
          <p:nvPr/>
        </p:nvSpPr>
        <p:spPr bwMode="auto">
          <a:xfrm>
            <a:off x="3611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5" name="Rectangle 18"/>
          <p:cNvSpPr>
            <a:spLocks noChangeArrowheads="1"/>
          </p:cNvSpPr>
          <p:nvPr/>
        </p:nvSpPr>
        <p:spPr bwMode="auto">
          <a:xfrm>
            <a:off x="3306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6" name="Rectangle 19"/>
          <p:cNvSpPr>
            <a:spLocks noChangeArrowheads="1"/>
          </p:cNvSpPr>
          <p:nvPr/>
        </p:nvSpPr>
        <p:spPr bwMode="auto">
          <a:xfrm>
            <a:off x="3001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7" name="Rectangle 20"/>
          <p:cNvSpPr>
            <a:spLocks noChangeArrowheads="1"/>
          </p:cNvSpPr>
          <p:nvPr/>
        </p:nvSpPr>
        <p:spPr bwMode="auto">
          <a:xfrm>
            <a:off x="3611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8" name="Rectangle 22"/>
          <p:cNvSpPr>
            <a:spLocks noChangeArrowheads="1"/>
          </p:cNvSpPr>
          <p:nvPr/>
        </p:nvSpPr>
        <p:spPr bwMode="auto">
          <a:xfrm>
            <a:off x="3001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69" name="Rectangle 127"/>
          <p:cNvSpPr>
            <a:spLocks noChangeArrowheads="1"/>
          </p:cNvSpPr>
          <p:nvPr/>
        </p:nvSpPr>
        <p:spPr bwMode="auto">
          <a:xfrm>
            <a:off x="3306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0" name="Rectangle 128"/>
          <p:cNvSpPr>
            <a:spLocks noChangeArrowheads="1"/>
          </p:cNvSpPr>
          <p:nvPr/>
        </p:nvSpPr>
        <p:spPr bwMode="auto">
          <a:xfrm>
            <a:off x="3297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1" name="Rectangle 129"/>
          <p:cNvSpPr>
            <a:spLocks noChangeArrowheads="1"/>
          </p:cNvSpPr>
          <p:nvPr/>
        </p:nvSpPr>
        <p:spPr bwMode="auto">
          <a:xfrm>
            <a:off x="3306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2" name="Rectangle 130"/>
          <p:cNvSpPr>
            <a:spLocks noChangeArrowheads="1"/>
          </p:cNvSpPr>
          <p:nvPr/>
        </p:nvSpPr>
        <p:spPr bwMode="auto">
          <a:xfrm>
            <a:off x="3306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3" name="Rectangle 131"/>
          <p:cNvSpPr>
            <a:spLocks noChangeArrowheads="1"/>
          </p:cNvSpPr>
          <p:nvPr/>
        </p:nvSpPr>
        <p:spPr bwMode="auto">
          <a:xfrm>
            <a:off x="3306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4" name="Rectangle 132"/>
          <p:cNvSpPr>
            <a:spLocks noChangeArrowheads="1"/>
          </p:cNvSpPr>
          <p:nvPr/>
        </p:nvSpPr>
        <p:spPr bwMode="auto">
          <a:xfrm>
            <a:off x="3611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5" name="Rectangle 3"/>
          <p:cNvSpPr>
            <a:spLocks noChangeArrowheads="1"/>
          </p:cNvSpPr>
          <p:nvPr/>
        </p:nvSpPr>
        <p:spPr bwMode="auto">
          <a:xfrm>
            <a:off x="1782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6" name="Rectangle 4"/>
          <p:cNvSpPr>
            <a:spLocks noChangeArrowheads="1"/>
          </p:cNvSpPr>
          <p:nvPr/>
        </p:nvSpPr>
        <p:spPr bwMode="auto">
          <a:xfrm>
            <a:off x="2392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7" name="Rectangle 5"/>
          <p:cNvSpPr>
            <a:spLocks noChangeArrowheads="1"/>
          </p:cNvSpPr>
          <p:nvPr/>
        </p:nvSpPr>
        <p:spPr bwMode="auto">
          <a:xfrm>
            <a:off x="2697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8" name="Rectangle 6"/>
          <p:cNvSpPr>
            <a:spLocks noChangeArrowheads="1"/>
          </p:cNvSpPr>
          <p:nvPr/>
        </p:nvSpPr>
        <p:spPr bwMode="auto">
          <a:xfrm>
            <a:off x="2087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79" name="Rectangle 7"/>
          <p:cNvSpPr>
            <a:spLocks noChangeArrowheads="1"/>
          </p:cNvSpPr>
          <p:nvPr/>
        </p:nvSpPr>
        <p:spPr bwMode="auto">
          <a:xfrm>
            <a:off x="1782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0" name="Rectangle 8"/>
          <p:cNvSpPr>
            <a:spLocks noChangeArrowheads="1"/>
          </p:cNvSpPr>
          <p:nvPr/>
        </p:nvSpPr>
        <p:spPr bwMode="auto">
          <a:xfrm>
            <a:off x="2392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1" name="Rectangle 9"/>
          <p:cNvSpPr>
            <a:spLocks noChangeArrowheads="1"/>
          </p:cNvSpPr>
          <p:nvPr/>
        </p:nvSpPr>
        <p:spPr bwMode="auto">
          <a:xfrm>
            <a:off x="2697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2" name="Rectangle 10"/>
          <p:cNvSpPr>
            <a:spLocks noChangeArrowheads="1"/>
          </p:cNvSpPr>
          <p:nvPr/>
        </p:nvSpPr>
        <p:spPr bwMode="auto">
          <a:xfrm>
            <a:off x="2087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3" name="Rectangle 11"/>
          <p:cNvSpPr>
            <a:spLocks noChangeArrowheads="1"/>
          </p:cNvSpPr>
          <p:nvPr/>
        </p:nvSpPr>
        <p:spPr bwMode="auto">
          <a:xfrm>
            <a:off x="1782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4" name="Rectangle 12"/>
          <p:cNvSpPr>
            <a:spLocks noChangeArrowheads="1"/>
          </p:cNvSpPr>
          <p:nvPr/>
        </p:nvSpPr>
        <p:spPr bwMode="auto">
          <a:xfrm>
            <a:off x="2392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5" name="Rectangle 13"/>
          <p:cNvSpPr>
            <a:spLocks noChangeArrowheads="1"/>
          </p:cNvSpPr>
          <p:nvPr/>
        </p:nvSpPr>
        <p:spPr bwMode="auto">
          <a:xfrm>
            <a:off x="2697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6" name="Rectangle 14"/>
          <p:cNvSpPr>
            <a:spLocks noChangeArrowheads="1"/>
          </p:cNvSpPr>
          <p:nvPr/>
        </p:nvSpPr>
        <p:spPr bwMode="auto">
          <a:xfrm>
            <a:off x="2087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7" name="Rectangle 15"/>
          <p:cNvSpPr>
            <a:spLocks noChangeArrowheads="1"/>
          </p:cNvSpPr>
          <p:nvPr/>
        </p:nvSpPr>
        <p:spPr bwMode="auto">
          <a:xfrm>
            <a:off x="1782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8" name="Rectangle 16"/>
          <p:cNvSpPr>
            <a:spLocks noChangeArrowheads="1"/>
          </p:cNvSpPr>
          <p:nvPr/>
        </p:nvSpPr>
        <p:spPr bwMode="auto">
          <a:xfrm>
            <a:off x="2392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89" name="Rectangle 17"/>
          <p:cNvSpPr>
            <a:spLocks noChangeArrowheads="1"/>
          </p:cNvSpPr>
          <p:nvPr/>
        </p:nvSpPr>
        <p:spPr bwMode="auto">
          <a:xfrm>
            <a:off x="2697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0" name="Rectangle 18"/>
          <p:cNvSpPr>
            <a:spLocks noChangeArrowheads="1"/>
          </p:cNvSpPr>
          <p:nvPr/>
        </p:nvSpPr>
        <p:spPr bwMode="auto">
          <a:xfrm>
            <a:off x="2087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1" name="Rectangle 127"/>
          <p:cNvSpPr>
            <a:spLocks noChangeArrowheads="1"/>
          </p:cNvSpPr>
          <p:nvPr/>
        </p:nvSpPr>
        <p:spPr bwMode="auto">
          <a:xfrm>
            <a:off x="3032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2" name="Rectangle 128"/>
          <p:cNvSpPr>
            <a:spLocks noChangeArrowheads="1"/>
          </p:cNvSpPr>
          <p:nvPr/>
        </p:nvSpPr>
        <p:spPr bwMode="auto">
          <a:xfrm>
            <a:off x="2392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3" name="Rectangle 129"/>
          <p:cNvSpPr>
            <a:spLocks noChangeArrowheads="1"/>
          </p:cNvSpPr>
          <p:nvPr/>
        </p:nvSpPr>
        <p:spPr bwMode="auto">
          <a:xfrm>
            <a:off x="2717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4" name="Rectangle 130"/>
          <p:cNvSpPr>
            <a:spLocks noChangeArrowheads="1"/>
          </p:cNvSpPr>
          <p:nvPr/>
        </p:nvSpPr>
        <p:spPr bwMode="auto">
          <a:xfrm>
            <a:off x="2382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5" name="Rectangle 131"/>
          <p:cNvSpPr>
            <a:spLocks noChangeArrowheads="1"/>
          </p:cNvSpPr>
          <p:nvPr/>
        </p:nvSpPr>
        <p:spPr bwMode="auto">
          <a:xfrm>
            <a:off x="2708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6" name="Rectangle 3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7" name="Rectangle 4"/>
          <p:cNvSpPr>
            <a:spLocks noChangeArrowheads="1"/>
          </p:cNvSpPr>
          <p:nvPr/>
        </p:nvSpPr>
        <p:spPr bwMode="auto">
          <a:xfrm>
            <a:off x="3602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8" name="Rectangle 6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899" name="Rectangle 7"/>
          <p:cNvSpPr>
            <a:spLocks noChangeArrowheads="1"/>
          </p:cNvSpPr>
          <p:nvPr/>
        </p:nvSpPr>
        <p:spPr bwMode="auto">
          <a:xfrm>
            <a:off x="3286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0" name="Rectangle 8"/>
          <p:cNvSpPr>
            <a:spLocks noChangeArrowheads="1"/>
          </p:cNvSpPr>
          <p:nvPr/>
        </p:nvSpPr>
        <p:spPr bwMode="auto">
          <a:xfrm>
            <a:off x="3602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1" name="Rectangle 10"/>
          <p:cNvSpPr>
            <a:spLocks noChangeArrowheads="1"/>
          </p:cNvSpPr>
          <p:nvPr/>
        </p:nvSpPr>
        <p:spPr bwMode="auto">
          <a:xfrm>
            <a:off x="2992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2" name="Rectangle 11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3" name="Rectangle 12"/>
          <p:cNvSpPr>
            <a:spLocks noChangeArrowheads="1"/>
          </p:cNvSpPr>
          <p:nvPr/>
        </p:nvSpPr>
        <p:spPr bwMode="auto">
          <a:xfrm>
            <a:off x="3602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4" name="Rectangle 14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5" name="Rectangle 15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6" name="Rectangle 16"/>
          <p:cNvSpPr>
            <a:spLocks noChangeArrowheads="1"/>
          </p:cNvSpPr>
          <p:nvPr/>
        </p:nvSpPr>
        <p:spPr bwMode="auto">
          <a:xfrm>
            <a:off x="3602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7" name="Rectangle 18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8" name="Rectangle 127"/>
          <p:cNvSpPr>
            <a:spLocks noChangeArrowheads="1"/>
          </p:cNvSpPr>
          <p:nvPr/>
        </p:nvSpPr>
        <p:spPr bwMode="auto">
          <a:xfrm>
            <a:off x="2992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09" name="Rectangle 128"/>
          <p:cNvSpPr>
            <a:spLocks noChangeArrowheads="1"/>
          </p:cNvSpPr>
          <p:nvPr/>
        </p:nvSpPr>
        <p:spPr bwMode="auto">
          <a:xfrm>
            <a:off x="2066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0" name="Rectangle 129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1" name="Rectangle 130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2" name="Rectangle 131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3" name="Rectangle 11"/>
          <p:cNvSpPr>
            <a:spLocks noChangeArrowheads="1"/>
          </p:cNvSpPr>
          <p:nvPr/>
        </p:nvSpPr>
        <p:spPr bwMode="auto">
          <a:xfrm>
            <a:off x="1773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4" name="Rectangle 11"/>
          <p:cNvSpPr>
            <a:spLocks noChangeArrowheads="1"/>
          </p:cNvSpPr>
          <p:nvPr/>
        </p:nvSpPr>
        <p:spPr bwMode="auto">
          <a:xfrm>
            <a:off x="2066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5" name="Rectangle 22"/>
          <p:cNvSpPr>
            <a:spLocks noChangeArrowheads="1"/>
          </p:cNvSpPr>
          <p:nvPr/>
        </p:nvSpPr>
        <p:spPr bwMode="auto">
          <a:xfrm>
            <a:off x="1793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6" name="Rectangle 21"/>
          <p:cNvSpPr>
            <a:spLocks noChangeArrowheads="1"/>
          </p:cNvSpPr>
          <p:nvPr/>
        </p:nvSpPr>
        <p:spPr bwMode="auto">
          <a:xfrm>
            <a:off x="3611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7" name="Rectangle 21"/>
          <p:cNvSpPr>
            <a:spLocks noChangeArrowheads="1"/>
          </p:cNvSpPr>
          <p:nvPr/>
        </p:nvSpPr>
        <p:spPr bwMode="auto">
          <a:xfrm>
            <a:off x="2413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8" name="Rectangle 15"/>
          <p:cNvSpPr>
            <a:spLocks noChangeArrowheads="1"/>
          </p:cNvSpPr>
          <p:nvPr/>
        </p:nvSpPr>
        <p:spPr bwMode="auto">
          <a:xfrm>
            <a:off x="3297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19" name="Rectangle 16"/>
          <p:cNvSpPr>
            <a:spLocks noChangeArrowheads="1"/>
          </p:cNvSpPr>
          <p:nvPr/>
        </p:nvSpPr>
        <p:spPr bwMode="auto">
          <a:xfrm>
            <a:off x="3317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20" name="Rectangle 16"/>
          <p:cNvSpPr>
            <a:spLocks noChangeArrowheads="1"/>
          </p:cNvSpPr>
          <p:nvPr/>
        </p:nvSpPr>
        <p:spPr bwMode="auto">
          <a:xfrm>
            <a:off x="3317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4921" name="Rectangle 131"/>
          <p:cNvSpPr>
            <a:spLocks noChangeArrowheads="1"/>
          </p:cNvSpPr>
          <p:nvPr/>
        </p:nvSpPr>
        <p:spPr bwMode="auto">
          <a:xfrm>
            <a:off x="2708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98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151784" y="476672"/>
            <a:ext cx="7772400" cy="1143000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olidFill>
                  <a:srgbClr val="FF9933"/>
                </a:solidFill>
              </a:rPr>
              <a:t> </a:t>
            </a:r>
            <a:r>
              <a:rPr lang="en-GB" alt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What is this unit doing?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5844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95276"/>
            <a:ext cx="3983038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6" descr="http://mechanicalforex.com/wp-content/uploads/2011/06/N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2400" y="1804988"/>
            <a:ext cx="69215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17621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3717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2676525" y="35718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2066925" y="35718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17621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23717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2" name="Rectangle 9"/>
          <p:cNvSpPr>
            <a:spLocks noChangeArrowheads="1"/>
          </p:cNvSpPr>
          <p:nvPr/>
        </p:nvSpPr>
        <p:spPr bwMode="auto">
          <a:xfrm>
            <a:off x="2676525" y="387667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3" name="Rectangle 10"/>
          <p:cNvSpPr>
            <a:spLocks noChangeArrowheads="1"/>
          </p:cNvSpPr>
          <p:nvPr/>
        </p:nvSpPr>
        <p:spPr bwMode="auto">
          <a:xfrm>
            <a:off x="2066925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4" name="Rectangle 11"/>
          <p:cNvSpPr>
            <a:spLocks noChangeArrowheads="1"/>
          </p:cNvSpPr>
          <p:nvPr/>
        </p:nvSpPr>
        <p:spPr bwMode="auto">
          <a:xfrm>
            <a:off x="17621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5" name="Rectangle 12"/>
          <p:cNvSpPr>
            <a:spLocks noChangeArrowheads="1"/>
          </p:cNvSpPr>
          <p:nvPr/>
        </p:nvSpPr>
        <p:spPr bwMode="auto">
          <a:xfrm>
            <a:off x="23717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6" name="Rectangle 13"/>
          <p:cNvSpPr>
            <a:spLocks noChangeArrowheads="1"/>
          </p:cNvSpPr>
          <p:nvPr/>
        </p:nvSpPr>
        <p:spPr bwMode="auto">
          <a:xfrm>
            <a:off x="26765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7" name="Rectangle 14"/>
          <p:cNvSpPr>
            <a:spLocks noChangeArrowheads="1"/>
          </p:cNvSpPr>
          <p:nvPr/>
        </p:nvSpPr>
        <p:spPr bwMode="auto">
          <a:xfrm>
            <a:off x="2066925" y="4181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8" name="Rectangle 15"/>
          <p:cNvSpPr>
            <a:spLocks noChangeArrowheads="1"/>
          </p:cNvSpPr>
          <p:nvPr/>
        </p:nvSpPr>
        <p:spPr bwMode="auto">
          <a:xfrm>
            <a:off x="17621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23717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0" name="Rectangle 17"/>
          <p:cNvSpPr>
            <a:spLocks noChangeArrowheads="1"/>
          </p:cNvSpPr>
          <p:nvPr/>
        </p:nvSpPr>
        <p:spPr bwMode="auto">
          <a:xfrm>
            <a:off x="26765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1" name="Rectangle 18"/>
          <p:cNvSpPr>
            <a:spLocks noChangeArrowheads="1"/>
          </p:cNvSpPr>
          <p:nvPr/>
        </p:nvSpPr>
        <p:spPr bwMode="auto">
          <a:xfrm>
            <a:off x="2066925" y="448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2" name="Rectangle 19"/>
          <p:cNvSpPr>
            <a:spLocks noChangeArrowheads="1"/>
          </p:cNvSpPr>
          <p:nvPr/>
        </p:nvSpPr>
        <p:spPr bwMode="auto">
          <a:xfrm>
            <a:off x="17621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3" name="Rectangle 20"/>
          <p:cNvSpPr>
            <a:spLocks noChangeArrowheads="1"/>
          </p:cNvSpPr>
          <p:nvPr/>
        </p:nvSpPr>
        <p:spPr bwMode="auto">
          <a:xfrm>
            <a:off x="23717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4" name="Rectangle 21"/>
          <p:cNvSpPr>
            <a:spLocks noChangeArrowheads="1"/>
          </p:cNvSpPr>
          <p:nvPr/>
        </p:nvSpPr>
        <p:spPr bwMode="auto">
          <a:xfrm>
            <a:off x="26765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5" name="Rectangle 22"/>
          <p:cNvSpPr>
            <a:spLocks noChangeArrowheads="1"/>
          </p:cNvSpPr>
          <p:nvPr/>
        </p:nvSpPr>
        <p:spPr bwMode="auto">
          <a:xfrm>
            <a:off x="2066925" y="47910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6" name="Rectangle 127"/>
          <p:cNvSpPr>
            <a:spLocks noChangeArrowheads="1"/>
          </p:cNvSpPr>
          <p:nvPr/>
        </p:nvSpPr>
        <p:spPr bwMode="auto">
          <a:xfrm>
            <a:off x="20669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7" name="Rectangle 128"/>
          <p:cNvSpPr>
            <a:spLocks noChangeArrowheads="1"/>
          </p:cNvSpPr>
          <p:nvPr/>
        </p:nvSpPr>
        <p:spPr bwMode="auto">
          <a:xfrm>
            <a:off x="2371725" y="38766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8" name="Rectangle 129"/>
          <p:cNvSpPr>
            <a:spLocks noChangeArrowheads="1"/>
          </p:cNvSpPr>
          <p:nvPr/>
        </p:nvSpPr>
        <p:spPr bwMode="auto">
          <a:xfrm>
            <a:off x="2066925" y="35718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69" name="Rectangle 130"/>
          <p:cNvSpPr>
            <a:spLocks noChangeArrowheads="1"/>
          </p:cNvSpPr>
          <p:nvPr/>
        </p:nvSpPr>
        <p:spPr bwMode="auto">
          <a:xfrm>
            <a:off x="2066925" y="41814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0" name="Rectangle 131"/>
          <p:cNvSpPr>
            <a:spLocks noChangeArrowheads="1"/>
          </p:cNvSpPr>
          <p:nvPr/>
        </p:nvSpPr>
        <p:spPr bwMode="auto">
          <a:xfrm>
            <a:off x="2066925" y="448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1" name="Rectangle 132"/>
          <p:cNvSpPr>
            <a:spLocks noChangeArrowheads="1"/>
          </p:cNvSpPr>
          <p:nvPr/>
        </p:nvSpPr>
        <p:spPr bwMode="auto">
          <a:xfrm>
            <a:off x="2371725" y="47910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2" name="Rectangle 3"/>
          <p:cNvSpPr>
            <a:spLocks noChangeArrowheads="1"/>
          </p:cNvSpPr>
          <p:nvPr/>
        </p:nvSpPr>
        <p:spPr bwMode="auto">
          <a:xfrm>
            <a:off x="3001963" y="35814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3" name="Rectangle 4"/>
          <p:cNvSpPr>
            <a:spLocks noChangeArrowheads="1"/>
          </p:cNvSpPr>
          <p:nvPr/>
        </p:nvSpPr>
        <p:spPr bwMode="auto">
          <a:xfrm>
            <a:off x="36115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4" name="Rectangle 6"/>
          <p:cNvSpPr>
            <a:spLocks noChangeArrowheads="1"/>
          </p:cNvSpPr>
          <p:nvPr/>
        </p:nvSpPr>
        <p:spPr bwMode="auto">
          <a:xfrm>
            <a:off x="3306763" y="3581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5" name="Rectangle 7"/>
          <p:cNvSpPr>
            <a:spLocks noChangeArrowheads="1"/>
          </p:cNvSpPr>
          <p:nvPr/>
        </p:nvSpPr>
        <p:spPr bwMode="auto">
          <a:xfrm>
            <a:off x="30019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6" name="Rectangle 8"/>
          <p:cNvSpPr>
            <a:spLocks noChangeArrowheads="1"/>
          </p:cNvSpPr>
          <p:nvPr/>
        </p:nvSpPr>
        <p:spPr bwMode="auto">
          <a:xfrm>
            <a:off x="36115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7" name="Rectangle 10"/>
          <p:cNvSpPr>
            <a:spLocks noChangeArrowheads="1"/>
          </p:cNvSpPr>
          <p:nvPr/>
        </p:nvSpPr>
        <p:spPr bwMode="auto">
          <a:xfrm>
            <a:off x="3306763" y="3886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8" name="Rectangle 11"/>
          <p:cNvSpPr>
            <a:spLocks noChangeArrowheads="1"/>
          </p:cNvSpPr>
          <p:nvPr/>
        </p:nvSpPr>
        <p:spPr bwMode="auto">
          <a:xfrm>
            <a:off x="30019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79" name="Rectangle 12"/>
          <p:cNvSpPr>
            <a:spLocks noChangeArrowheads="1"/>
          </p:cNvSpPr>
          <p:nvPr/>
        </p:nvSpPr>
        <p:spPr bwMode="auto">
          <a:xfrm>
            <a:off x="36115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0" name="Rectangle 14"/>
          <p:cNvSpPr>
            <a:spLocks noChangeArrowheads="1"/>
          </p:cNvSpPr>
          <p:nvPr/>
        </p:nvSpPr>
        <p:spPr bwMode="auto">
          <a:xfrm>
            <a:off x="3306763" y="4191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1" name="Rectangle 15"/>
          <p:cNvSpPr>
            <a:spLocks noChangeArrowheads="1"/>
          </p:cNvSpPr>
          <p:nvPr/>
        </p:nvSpPr>
        <p:spPr bwMode="auto">
          <a:xfrm>
            <a:off x="30019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2" name="Rectangle 16"/>
          <p:cNvSpPr>
            <a:spLocks noChangeArrowheads="1"/>
          </p:cNvSpPr>
          <p:nvPr/>
        </p:nvSpPr>
        <p:spPr bwMode="auto">
          <a:xfrm>
            <a:off x="36115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3" name="Rectangle 18"/>
          <p:cNvSpPr>
            <a:spLocks noChangeArrowheads="1"/>
          </p:cNvSpPr>
          <p:nvPr/>
        </p:nvSpPr>
        <p:spPr bwMode="auto">
          <a:xfrm>
            <a:off x="3306763" y="4495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4" name="Rectangle 19"/>
          <p:cNvSpPr>
            <a:spLocks noChangeArrowheads="1"/>
          </p:cNvSpPr>
          <p:nvPr/>
        </p:nvSpPr>
        <p:spPr bwMode="auto">
          <a:xfrm>
            <a:off x="3001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5" name="Rectangle 20"/>
          <p:cNvSpPr>
            <a:spLocks noChangeArrowheads="1"/>
          </p:cNvSpPr>
          <p:nvPr/>
        </p:nvSpPr>
        <p:spPr bwMode="auto">
          <a:xfrm>
            <a:off x="36115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6" name="Rectangle 22"/>
          <p:cNvSpPr>
            <a:spLocks noChangeArrowheads="1"/>
          </p:cNvSpPr>
          <p:nvPr/>
        </p:nvSpPr>
        <p:spPr bwMode="auto">
          <a:xfrm>
            <a:off x="300196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7" name="Rectangle 127"/>
          <p:cNvSpPr>
            <a:spLocks noChangeArrowheads="1"/>
          </p:cNvSpPr>
          <p:nvPr/>
        </p:nvSpPr>
        <p:spPr bwMode="auto">
          <a:xfrm>
            <a:off x="3306763" y="3886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8" name="Rectangle 128"/>
          <p:cNvSpPr>
            <a:spLocks noChangeArrowheads="1"/>
          </p:cNvSpPr>
          <p:nvPr/>
        </p:nvSpPr>
        <p:spPr bwMode="auto">
          <a:xfrm>
            <a:off x="32972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89" name="Rectangle 129"/>
          <p:cNvSpPr>
            <a:spLocks noChangeArrowheads="1"/>
          </p:cNvSpPr>
          <p:nvPr/>
        </p:nvSpPr>
        <p:spPr bwMode="auto">
          <a:xfrm>
            <a:off x="3306763" y="3581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0" name="Rectangle 130"/>
          <p:cNvSpPr>
            <a:spLocks noChangeArrowheads="1"/>
          </p:cNvSpPr>
          <p:nvPr/>
        </p:nvSpPr>
        <p:spPr bwMode="auto">
          <a:xfrm>
            <a:off x="3306763" y="4191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1" name="Rectangle 131"/>
          <p:cNvSpPr>
            <a:spLocks noChangeArrowheads="1"/>
          </p:cNvSpPr>
          <p:nvPr/>
        </p:nvSpPr>
        <p:spPr bwMode="auto">
          <a:xfrm>
            <a:off x="3306763" y="4495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2" name="Rectangle 132"/>
          <p:cNvSpPr>
            <a:spLocks noChangeArrowheads="1"/>
          </p:cNvSpPr>
          <p:nvPr/>
        </p:nvSpPr>
        <p:spPr bwMode="auto">
          <a:xfrm>
            <a:off x="3611563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3" name="Rectangle 3"/>
          <p:cNvSpPr>
            <a:spLocks noChangeArrowheads="1"/>
          </p:cNvSpPr>
          <p:nvPr/>
        </p:nvSpPr>
        <p:spPr bwMode="auto">
          <a:xfrm>
            <a:off x="17827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4" name="Rectangle 4"/>
          <p:cNvSpPr>
            <a:spLocks noChangeArrowheads="1"/>
          </p:cNvSpPr>
          <p:nvPr/>
        </p:nvSpPr>
        <p:spPr bwMode="auto">
          <a:xfrm>
            <a:off x="23923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5" name="Rectangle 5"/>
          <p:cNvSpPr>
            <a:spLocks noChangeArrowheads="1"/>
          </p:cNvSpPr>
          <p:nvPr/>
        </p:nvSpPr>
        <p:spPr bwMode="auto">
          <a:xfrm>
            <a:off x="26971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6" name="Rectangle 6"/>
          <p:cNvSpPr>
            <a:spLocks noChangeArrowheads="1"/>
          </p:cNvSpPr>
          <p:nvPr/>
        </p:nvSpPr>
        <p:spPr bwMode="auto">
          <a:xfrm>
            <a:off x="2087563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7" name="Rectangle 7"/>
          <p:cNvSpPr>
            <a:spLocks noChangeArrowheads="1"/>
          </p:cNvSpPr>
          <p:nvPr/>
        </p:nvSpPr>
        <p:spPr bwMode="auto">
          <a:xfrm>
            <a:off x="17827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8" name="Rectangle 8"/>
          <p:cNvSpPr>
            <a:spLocks noChangeArrowheads="1"/>
          </p:cNvSpPr>
          <p:nvPr/>
        </p:nvSpPr>
        <p:spPr bwMode="auto">
          <a:xfrm>
            <a:off x="23923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899" name="Rectangle 9"/>
          <p:cNvSpPr>
            <a:spLocks noChangeArrowheads="1"/>
          </p:cNvSpPr>
          <p:nvPr/>
        </p:nvSpPr>
        <p:spPr bwMode="auto">
          <a:xfrm>
            <a:off x="26971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0" name="Rectangle 10"/>
          <p:cNvSpPr>
            <a:spLocks noChangeArrowheads="1"/>
          </p:cNvSpPr>
          <p:nvPr/>
        </p:nvSpPr>
        <p:spPr bwMode="auto">
          <a:xfrm>
            <a:off x="2087563" y="5410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1" name="Rectangle 11"/>
          <p:cNvSpPr>
            <a:spLocks noChangeArrowheads="1"/>
          </p:cNvSpPr>
          <p:nvPr/>
        </p:nvSpPr>
        <p:spPr bwMode="auto">
          <a:xfrm>
            <a:off x="17827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2" name="Rectangle 12"/>
          <p:cNvSpPr>
            <a:spLocks noChangeArrowheads="1"/>
          </p:cNvSpPr>
          <p:nvPr/>
        </p:nvSpPr>
        <p:spPr bwMode="auto">
          <a:xfrm>
            <a:off x="23923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3" name="Rectangle 13"/>
          <p:cNvSpPr>
            <a:spLocks noChangeArrowheads="1"/>
          </p:cNvSpPr>
          <p:nvPr/>
        </p:nvSpPr>
        <p:spPr bwMode="auto">
          <a:xfrm>
            <a:off x="26971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4" name="Rectangle 14"/>
          <p:cNvSpPr>
            <a:spLocks noChangeArrowheads="1"/>
          </p:cNvSpPr>
          <p:nvPr/>
        </p:nvSpPr>
        <p:spPr bwMode="auto">
          <a:xfrm>
            <a:off x="2087563" y="571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5" name="Rectangle 15"/>
          <p:cNvSpPr>
            <a:spLocks noChangeArrowheads="1"/>
          </p:cNvSpPr>
          <p:nvPr/>
        </p:nvSpPr>
        <p:spPr bwMode="auto">
          <a:xfrm>
            <a:off x="17827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6" name="Rectangle 16"/>
          <p:cNvSpPr>
            <a:spLocks noChangeArrowheads="1"/>
          </p:cNvSpPr>
          <p:nvPr/>
        </p:nvSpPr>
        <p:spPr bwMode="auto">
          <a:xfrm>
            <a:off x="23923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7" name="Rectangle 17"/>
          <p:cNvSpPr>
            <a:spLocks noChangeArrowheads="1"/>
          </p:cNvSpPr>
          <p:nvPr/>
        </p:nvSpPr>
        <p:spPr bwMode="auto">
          <a:xfrm>
            <a:off x="26971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8" name="Rectangle 18"/>
          <p:cNvSpPr>
            <a:spLocks noChangeArrowheads="1"/>
          </p:cNvSpPr>
          <p:nvPr/>
        </p:nvSpPr>
        <p:spPr bwMode="auto">
          <a:xfrm>
            <a:off x="2087563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09" name="Rectangle 127"/>
          <p:cNvSpPr>
            <a:spLocks noChangeArrowheads="1"/>
          </p:cNvSpPr>
          <p:nvPr/>
        </p:nvSpPr>
        <p:spPr bwMode="auto">
          <a:xfrm>
            <a:off x="3032125" y="4770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0" name="Rectangle 128"/>
          <p:cNvSpPr>
            <a:spLocks noChangeArrowheads="1"/>
          </p:cNvSpPr>
          <p:nvPr/>
        </p:nvSpPr>
        <p:spPr bwMode="auto">
          <a:xfrm>
            <a:off x="2392363" y="5410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1" name="Rectangle 129"/>
          <p:cNvSpPr>
            <a:spLocks noChangeArrowheads="1"/>
          </p:cNvSpPr>
          <p:nvPr/>
        </p:nvSpPr>
        <p:spPr bwMode="auto">
          <a:xfrm>
            <a:off x="2717800" y="5715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2" name="Rectangle 130"/>
          <p:cNvSpPr>
            <a:spLocks noChangeArrowheads="1"/>
          </p:cNvSpPr>
          <p:nvPr/>
        </p:nvSpPr>
        <p:spPr bwMode="auto">
          <a:xfrm>
            <a:off x="2382838" y="447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3" name="Rectangle 131"/>
          <p:cNvSpPr>
            <a:spLocks noChangeArrowheads="1"/>
          </p:cNvSpPr>
          <p:nvPr/>
        </p:nvSpPr>
        <p:spPr bwMode="auto">
          <a:xfrm>
            <a:off x="2708275" y="4779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4" name="Rectangle 3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5" name="Rectangle 4"/>
          <p:cNvSpPr>
            <a:spLocks noChangeArrowheads="1"/>
          </p:cNvSpPr>
          <p:nvPr/>
        </p:nvSpPr>
        <p:spPr bwMode="auto">
          <a:xfrm>
            <a:off x="36020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6" name="Rectangle 6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7" name="Rectangle 7"/>
          <p:cNvSpPr>
            <a:spLocks noChangeArrowheads="1"/>
          </p:cNvSpPr>
          <p:nvPr/>
        </p:nvSpPr>
        <p:spPr bwMode="auto">
          <a:xfrm>
            <a:off x="3286125" y="4800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8" name="Rectangle 8"/>
          <p:cNvSpPr>
            <a:spLocks noChangeArrowheads="1"/>
          </p:cNvSpPr>
          <p:nvPr/>
        </p:nvSpPr>
        <p:spPr bwMode="auto">
          <a:xfrm>
            <a:off x="36020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19" name="Rectangle 10"/>
          <p:cNvSpPr>
            <a:spLocks noChangeArrowheads="1"/>
          </p:cNvSpPr>
          <p:nvPr/>
        </p:nvSpPr>
        <p:spPr bwMode="auto">
          <a:xfrm>
            <a:off x="2992438" y="5419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0" name="Rectangle 11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1" name="Rectangle 12"/>
          <p:cNvSpPr>
            <a:spLocks noChangeArrowheads="1"/>
          </p:cNvSpPr>
          <p:nvPr/>
        </p:nvSpPr>
        <p:spPr bwMode="auto">
          <a:xfrm>
            <a:off x="36020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2" name="Rectangle 14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3" name="Rectangle 15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4" name="Rectangle 16"/>
          <p:cNvSpPr>
            <a:spLocks noChangeArrowheads="1"/>
          </p:cNvSpPr>
          <p:nvPr/>
        </p:nvSpPr>
        <p:spPr bwMode="auto">
          <a:xfrm>
            <a:off x="36020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5" name="Rectangle 18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6" name="Rectangle 127"/>
          <p:cNvSpPr>
            <a:spLocks noChangeArrowheads="1"/>
          </p:cNvSpPr>
          <p:nvPr/>
        </p:nvSpPr>
        <p:spPr bwMode="auto">
          <a:xfrm>
            <a:off x="2992438" y="5419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7" name="Rectangle 128"/>
          <p:cNvSpPr>
            <a:spLocks noChangeArrowheads="1"/>
          </p:cNvSpPr>
          <p:nvPr/>
        </p:nvSpPr>
        <p:spPr bwMode="auto">
          <a:xfrm>
            <a:off x="2066925" y="4810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8" name="Rectangle 129"/>
          <p:cNvSpPr>
            <a:spLocks noChangeArrowheads="1"/>
          </p:cNvSpPr>
          <p:nvPr/>
        </p:nvSpPr>
        <p:spPr bwMode="auto">
          <a:xfrm>
            <a:off x="2992438" y="5114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29" name="Rectangle 130"/>
          <p:cNvSpPr>
            <a:spLocks noChangeArrowheads="1"/>
          </p:cNvSpPr>
          <p:nvPr/>
        </p:nvSpPr>
        <p:spPr bwMode="auto">
          <a:xfrm>
            <a:off x="2992438" y="572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0" name="Rectangle 131"/>
          <p:cNvSpPr>
            <a:spLocks noChangeArrowheads="1"/>
          </p:cNvSpPr>
          <p:nvPr/>
        </p:nvSpPr>
        <p:spPr bwMode="auto">
          <a:xfrm>
            <a:off x="2992438" y="6029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1" name="Rectangle 11"/>
          <p:cNvSpPr>
            <a:spLocks noChangeArrowheads="1"/>
          </p:cNvSpPr>
          <p:nvPr/>
        </p:nvSpPr>
        <p:spPr bwMode="auto">
          <a:xfrm>
            <a:off x="1773238" y="3876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2" name="Rectangle 11"/>
          <p:cNvSpPr>
            <a:spLocks noChangeArrowheads="1"/>
          </p:cNvSpPr>
          <p:nvPr/>
        </p:nvSpPr>
        <p:spPr bwMode="auto">
          <a:xfrm>
            <a:off x="2066925" y="3560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3" name="Rectangle 22"/>
          <p:cNvSpPr>
            <a:spLocks noChangeArrowheads="1"/>
          </p:cNvSpPr>
          <p:nvPr/>
        </p:nvSpPr>
        <p:spPr bwMode="auto">
          <a:xfrm>
            <a:off x="1793875" y="5389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4" name="Rectangle 21"/>
          <p:cNvSpPr>
            <a:spLocks noChangeArrowheads="1"/>
          </p:cNvSpPr>
          <p:nvPr/>
        </p:nvSpPr>
        <p:spPr bwMode="auto">
          <a:xfrm>
            <a:off x="3611563" y="4810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5" name="Rectangle 21"/>
          <p:cNvSpPr>
            <a:spLocks noChangeArrowheads="1"/>
          </p:cNvSpPr>
          <p:nvPr/>
        </p:nvSpPr>
        <p:spPr bwMode="auto">
          <a:xfrm>
            <a:off x="2413000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6" name="Rectangle 15"/>
          <p:cNvSpPr>
            <a:spLocks noChangeArrowheads="1"/>
          </p:cNvSpPr>
          <p:nvPr/>
        </p:nvSpPr>
        <p:spPr bwMode="auto">
          <a:xfrm>
            <a:off x="3297238" y="54006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7" name="Rectangle 16"/>
          <p:cNvSpPr>
            <a:spLocks noChangeArrowheads="1"/>
          </p:cNvSpPr>
          <p:nvPr/>
        </p:nvSpPr>
        <p:spPr bwMode="auto">
          <a:xfrm>
            <a:off x="3317875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8" name="Rectangle 16"/>
          <p:cNvSpPr>
            <a:spLocks noChangeArrowheads="1"/>
          </p:cNvSpPr>
          <p:nvPr/>
        </p:nvSpPr>
        <p:spPr bwMode="auto">
          <a:xfrm>
            <a:off x="3317875" y="57054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39" name="Rectangle 11"/>
          <p:cNvSpPr>
            <a:spLocks noChangeArrowheads="1"/>
          </p:cNvSpPr>
          <p:nvPr/>
        </p:nvSpPr>
        <p:spPr bwMode="auto">
          <a:xfrm>
            <a:off x="5370513" y="2595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40" name="Rectangle 11"/>
          <p:cNvSpPr>
            <a:spLocks noChangeArrowheads="1"/>
          </p:cNvSpPr>
          <p:nvPr/>
        </p:nvSpPr>
        <p:spPr bwMode="auto">
          <a:xfrm>
            <a:off x="5391150" y="319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41" name="Rectangle 4"/>
          <p:cNvSpPr>
            <a:spLocks noChangeArrowheads="1"/>
          </p:cNvSpPr>
          <p:nvPr/>
        </p:nvSpPr>
        <p:spPr bwMode="auto">
          <a:xfrm>
            <a:off x="5381625" y="375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42" name="Rectangle 129"/>
          <p:cNvSpPr>
            <a:spLocks noChangeArrowheads="1"/>
          </p:cNvSpPr>
          <p:nvPr/>
        </p:nvSpPr>
        <p:spPr bwMode="auto">
          <a:xfrm>
            <a:off x="5410200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43" name="Rectangle 129"/>
          <p:cNvSpPr>
            <a:spLocks noChangeArrowheads="1"/>
          </p:cNvSpPr>
          <p:nvPr/>
        </p:nvSpPr>
        <p:spPr bwMode="auto">
          <a:xfrm>
            <a:off x="5410200" y="5084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5944" name="Rectangle 129"/>
          <p:cNvSpPr>
            <a:spLocks noChangeArrowheads="1"/>
          </p:cNvSpPr>
          <p:nvPr/>
        </p:nvSpPr>
        <p:spPr bwMode="auto">
          <a:xfrm>
            <a:off x="5440363" y="6100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" name="Oval 3"/>
          <p:cNvSpPr/>
          <p:nvPr/>
        </p:nvSpPr>
        <p:spPr>
          <a:xfrm>
            <a:off x="8239125" y="3119439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5946" name="Rectangle 131"/>
          <p:cNvSpPr>
            <a:spLocks noChangeArrowheads="1"/>
          </p:cNvSpPr>
          <p:nvPr/>
        </p:nvSpPr>
        <p:spPr bwMode="auto">
          <a:xfrm>
            <a:off x="2708275" y="6010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51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Hidden layer units become </a:t>
            </a:r>
            <a:br>
              <a:rPr lang="en-GB" altLang="en-US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3200" i="1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self-organised feature detectors</a:t>
            </a:r>
          </a:p>
        </p:txBody>
      </p:sp>
      <p:sp>
        <p:nvSpPr>
          <p:cNvPr id="4" name="Oval 3"/>
          <p:cNvSpPr/>
          <p:nvPr/>
        </p:nvSpPr>
        <p:spPr>
          <a:xfrm>
            <a:off x="5253038" y="3584576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752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362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667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1752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667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1752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2362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1752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2362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2" name="Rectangle 17"/>
          <p:cNvSpPr>
            <a:spLocks noChangeArrowheads="1"/>
          </p:cNvSpPr>
          <p:nvPr/>
        </p:nvSpPr>
        <p:spPr bwMode="auto">
          <a:xfrm>
            <a:off x="2667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3" name="Rectangle 18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4" name="Rectangle 19"/>
          <p:cNvSpPr>
            <a:spLocks noChangeArrowheads="1"/>
          </p:cNvSpPr>
          <p:nvPr/>
        </p:nvSpPr>
        <p:spPr bwMode="auto">
          <a:xfrm>
            <a:off x="1752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2667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7" name="Rectangle 22"/>
          <p:cNvSpPr>
            <a:spLocks noChangeArrowheads="1"/>
          </p:cNvSpPr>
          <p:nvPr/>
        </p:nvSpPr>
        <p:spPr bwMode="auto">
          <a:xfrm>
            <a:off x="2057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8" name="Rectangle 127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89" name="Rectangle 12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0" name="Rectangle 129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1" name="Rectangle 130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2" name="Rectangle 131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3" name="Rectangle 132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4" name="Rectangle 3"/>
          <p:cNvSpPr>
            <a:spLocks noChangeArrowheads="1"/>
          </p:cNvSpPr>
          <p:nvPr/>
        </p:nvSpPr>
        <p:spPr bwMode="auto">
          <a:xfrm>
            <a:off x="2992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5" name="Rectangle 4"/>
          <p:cNvSpPr>
            <a:spLocks noChangeArrowheads="1"/>
          </p:cNvSpPr>
          <p:nvPr/>
        </p:nvSpPr>
        <p:spPr bwMode="auto">
          <a:xfrm>
            <a:off x="3602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6" name="Rectangle 6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7" name="Rectangle 7"/>
          <p:cNvSpPr>
            <a:spLocks noChangeArrowheads="1"/>
          </p:cNvSpPr>
          <p:nvPr/>
        </p:nvSpPr>
        <p:spPr bwMode="auto">
          <a:xfrm>
            <a:off x="2992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8" name="Rectangle 8"/>
          <p:cNvSpPr>
            <a:spLocks noChangeArrowheads="1"/>
          </p:cNvSpPr>
          <p:nvPr/>
        </p:nvSpPr>
        <p:spPr bwMode="auto">
          <a:xfrm>
            <a:off x="3602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899" name="Rectangle 10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0" name="Rectangle 11"/>
          <p:cNvSpPr>
            <a:spLocks noChangeArrowheads="1"/>
          </p:cNvSpPr>
          <p:nvPr/>
        </p:nvSpPr>
        <p:spPr bwMode="auto">
          <a:xfrm>
            <a:off x="2992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1" name="Rectangle 12"/>
          <p:cNvSpPr>
            <a:spLocks noChangeArrowheads="1"/>
          </p:cNvSpPr>
          <p:nvPr/>
        </p:nvSpPr>
        <p:spPr bwMode="auto">
          <a:xfrm>
            <a:off x="3602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2" name="Rectangle 14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3" name="Rectangle 15"/>
          <p:cNvSpPr>
            <a:spLocks noChangeArrowheads="1"/>
          </p:cNvSpPr>
          <p:nvPr/>
        </p:nvSpPr>
        <p:spPr bwMode="auto">
          <a:xfrm>
            <a:off x="2992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4" name="Rectangle 16"/>
          <p:cNvSpPr>
            <a:spLocks noChangeArrowheads="1"/>
          </p:cNvSpPr>
          <p:nvPr/>
        </p:nvSpPr>
        <p:spPr bwMode="auto">
          <a:xfrm>
            <a:off x="3602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5" name="Rectangle 18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6" name="Rectangle 19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7" name="Rectangle 20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8" name="Rectangle 22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09" name="Rectangle 127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0" name="Rectangle 128"/>
          <p:cNvSpPr>
            <a:spLocks noChangeArrowheads="1"/>
          </p:cNvSpPr>
          <p:nvPr/>
        </p:nvSpPr>
        <p:spPr bwMode="auto">
          <a:xfrm>
            <a:off x="3286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1" name="Rectangle 129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2" name="Rectangle 130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3" name="Rectangle 131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4" name="Rectangle 132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5" name="Rectangle 3"/>
          <p:cNvSpPr>
            <a:spLocks noChangeArrowheads="1"/>
          </p:cNvSpPr>
          <p:nvPr/>
        </p:nvSpPr>
        <p:spPr bwMode="auto">
          <a:xfrm>
            <a:off x="1773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6" name="Rectangle 4"/>
          <p:cNvSpPr>
            <a:spLocks noChangeArrowheads="1"/>
          </p:cNvSpPr>
          <p:nvPr/>
        </p:nvSpPr>
        <p:spPr bwMode="auto">
          <a:xfrm>
            <a:off x="2382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7" name="Rectangle 5"/>
          <p:cNvSpPr>
            <a:spLocks noChangeArrowheads="1"/>
          </p:cNvSpPr>
          <p:nvPr/>
        </p:nvSpPr>
        <p:spPr bwMode="auto">
          <a:xfrm>
            <a:off x="2687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8" name="Rectangle 6"/>
          <p:cNvSpPr>
            <a:spLocks noChangeArrowheads="1"/>
          </p:cNvSpPr>
          <p:nvPr/>
        </p:nvSpPr>
        <p:spPr bwMode="auto">
          <a:xfrm>
            <a:off x="2078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19" name="Rectangle 7"/>
          <p:cNvSpPr>
            <a:spLocks noChangeArrowheads="1"/>
          </p:cNvSpPr>
          <p:nvPr/>
        </p:nvSpPr>
        <p:spPr bwMode="auto">
          <a:xfrm>
            <a:off x="1773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0" name="Rectangle 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1" name="Rectangle 9"/>
          <p:cNvSpPr>
            <a:spLocks noChangeArrowheads="1"/>
          </p:cNvSpPr>
          <p:nvPr/>
        </p:nvSpPr>
        <p:spPr bwMode="auto">
          <a:xfrm>
            <a:off x="2687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2" name="Rectangle 10"/>
          <p:cNvSpPr>
            <a:spLocks noChangeArrowheads="1"/>
          </p:cNvSpPr>
          <p:nvPr/>
        </p:nvSpPr>
        <p:spPr bwMode="auto">
          <a:xfrm>
            <a:off x="2078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3" name="Rectangle 11"/>
          <p:cNvSpPr>
            <a:spLocks noChangeArrowheads="1"/>
          </p:cNvSpPr>
          <p:nvPr/>
        </p:nvSpPr>
        <p:spPr bwMode="auto">
          <a:xfrm>
            <a:off x="1773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4" name="Rectangle 12"/>
          <p:cNvSpPr>
            <a:spLocks noChangeArrowheads="1"/>
          </p:cNvSpPr>
          <p:nvPr/>
        </p:nvSpPr>
        <p:spPr bwMode="auto">
          <a:xfrm>
            <a:off x="2382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5" name="Rectangle 13"/>
          <p:cNvSpPr>
            <a:spLocks noChangeArrowheads="1"/>
          </p:cNvSpPr>
          <p:nvPr/>
        </p:nvSpPr>
        <p:spPr bwMode="auto">
          <a:xfrm>
            <a:off x="2687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6" name="Rectangle 14"/>
          <p:cNvSpPr>
            <a:spLocks noChangeArrowheads="1"/>
          </p:cNvSpPr>
          <p:nvPr/>
        </p:nvSpPr>
        <p:spPr bwMode="auto">
          <a:xfrm>
            <a:off x="2078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7" name="Rectangle 15"/>
          <p:cNvSpPr>
            <a:spLocks noChangeArrowheads="1"/>
          </p:cNvSpPr>
          <p:nvPr/>
        </p:nvSpPr>
        <p:spPr bwMode="auto">
          <a:xfrm>
            <a:off x="1773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8" name="Rectangle 16"/>
          <p:cNvSpPr>
            <a:spLocks noChangeArrowheads="1"/>
          </p:cNvSpPr>
          <p:nvPr/>
        </p:nvSpPr>
        <p:spPr bwMode="auto">
          <a:xfrm>
            <a:off x="2382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29" name="Rectangle 17"/>
          <p:cNvSpPr>
            <a:spLocks noChangeArrowheads="1"/>
          </p:cNvSpPr>
          <p:nvPr/>
        </p:nvSpPr>
        <p:spPr bwMode="auto">
          <a:xfrm>
            <a:off x="2687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0" name="Rectangle 18"/>
          <p:cNvSpPr>
            <a:spLocks noChangeArrowheads="1"/>
          </p:cNvSpPr>
          <p:nvPr/>
        </p:nvSpPr>
        <p:spPr bwMode="auto">
          <a:xfrm>
            <a:off x="2078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1" name="Rectangle 127"/>
          <p:cNvSpPr>
            <a:spLocks noChangeArrowheads="1"/>
          </p:cNvSpPr>
          <p:nvPr/>
        </p:nvSpPr>
        <p:spPr bwMode="auto">
          <a:xfrm>
            <a:off x="3022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2" name="Rectangle 12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3" name="Rectangle 129"/>
          <p:cNvSpPr>
            <a:spLocks noChangeArrowheads="1"/>
          </p:cNvSpPr>
          <p:nvPr/>
        </p:nvSpPr>
        <p:spPr bwMode="auto">
          <a:xfrm>
            <a:off x="2708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4" name="Rectangle 130"/>
          <p:cNvSpPr>
            <a:spLocks noChangeArrowheads="1"/>
          </p:cNvSpPr>
          <p:nvPr/>
        </p:nvSpPr>
        <p:spPr bwMode="auto">
          <a:xfrm>
            <a:off x="2371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5" name="Rectangle 131"/>
          <p:cNvSpPr>
            <a:spLocks noChangeArrowheads="1"/>
          </p:cNvSpPr>
          <p:nvPr/>
        </p:nvSpPr>
        <p:spPr bwMode="auto">
          <a:xfrm>
            <a:off x="2697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6" name="Rectangle 3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7" name="Rectangle 4"/>
          <p:cNvSpPr>
            <a:spLocks noChangeArrowheads="1"/>
          </p:cNvSpPr>
          <p:nvPr/>
        </p:nvSpPr>
        <p:spPr bwMode="auto">
          <a:xfrm>
            <a:off x="3590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8" name="Rectangle 6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39" name="Rectangle 7"/>
          <p:cNvSpPr>
            <a:spLocks noChangeArrowheads="1"/>
          </p:cNvSpPr>
          <p:nvPr/>
        </p:nvSpPr>
        <p:spPr bwMode="auto">
          <a:xfrm>
            <a:off x="3276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0" name="Rectangle 8"/>
          <p:cNvSpPr>
            <a:spLocks noChangeArrowheads="1"/>
          </p:cNvSpPr>
          <p:nvPr/>
        </p:nvSpPr>
        <p:spPr bwMode="auto">
          <a:xfrm>
            <a:off x="3590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1" name="Rectangle 10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2" name="Rectangle 11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3" name="Rectangle 12"/>
          <p:cNvSpPr>
            <a:spLocks noChangeArrowheads="1"/>
          </p:cNvSpPr>
          <p:nvPr/>
        </p:nvSpPr>
        <p:spPr bwMode="auto">
          <a:xfrm>
            <a:off x="3590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4" name="Rectangle 14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5" name="Rectangle 15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6" name="Rectangle 16"/>
          <p:cNvSpPr>
            <a:spLocks noChangeArrowheads="1"/>
          </p:cNvSpPr>
          <p:nvPr/>
        </p:nvSpPr>
        <p:spPr bwMode="auto">
          <a:xfrm>
            <a:off x="3590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7" name="Rectangle 18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8" name="Rectangle 127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49" name="Rectangle 128"/>
          <p:cNvSpPr>
            <a:spLocks noChangeArrowheads="1"/>
          </p:cNvSpPr>
          <p:nvPr/>
        </p:nvSpPr>
        <p:spPr bwMode="auto">
          <a:xfrm>
            <a:off x="2057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0" name="Rectangle 129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1" name="Rectangle 130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2" name="Rectangle 131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3" name="Rectangle 11"/>
          <p:cNvSpPr>
            <a:spLocks noChangeArrowheads="1"/>
          </p:cNvSpPr>
          <p:nvPr/>
        </p:nvSpPr>
        <p:spPr bwMode="auto">
          <a:xfrm>
            <a:off x="1762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4" name="Rectangle 11"/>
          <p:cNvSpPr>
            <a:spLocks noChangeArrowheads="1"/>
          </p:cNvSpPr>
          <p:nvPr/>
        </p:nvSpPr>
        <p:spPr bwMode="auto">
          <a:xfrm>
            <a:off x="2057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5" name="Rectangle 22"/>
          <p:cNvSpPr>
            <a:spLocks noChangeArrowheads="1"/>
          </p:cNvSpPr>
          <p:nvPr/>
        </p:nvSpPr>
        <p:spPr bwMode="auto">
          <a:xfrm>
            <a:off x="1782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6" name="Rectangle 21"/>
          <p:cNvSpPr>
            <a:spLocks noChangeArrowheads="1"/>
          </p:cNvSpPr>
          <p:nvPr/>
        </p:nvSpPr>
        <p:spPr bwMode="auto">
          <a:xfrm>
            <a:off x="3602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7" name="Rectangle 21"/>
          <p:cNvSpPr>
            <a:spLocks noChangeArrowheads="1"/>
          </p:cNvSpPr>
          <p:nvPr/>
        </p:nvSpPr>
        <p:spPr bwMode="auto">
          <a:xfrm>
            <a:off x="2403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8" name="Rectangle 15"/>
          <p:cNvSpPr>
            <a:spLocks noChangeArrowheads="1"/>
          </p:cNvSpPr>
          <p:nvPr/>
        </p:nvSpPr>
        <p:spPr bwMode="auto">
          <a:xfrm>
            <a:off x="3286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59" name="Rectangle 16"/>
          <p:cNvSpPr>
            <a:spLocks noChangeArrowheads="1"/>
          </p:cNvSpPr>
          <p:nvPr/>
        </p:nvSpPr>
        <p:spPr bwMode="auto">
          <a:xfrm>
            <a:off x="3306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0" name="Rectangle 16"/>
          <p:cNvSpPr>
            <a:spLocks noChangeArrowheads="1"/>
          </p:cNvSpPr>
          <p:nvPr/>
        </p:nvSpPr>
        <p:spPr bwMode="auto">
          <a:xfrm>
            <a:off x="3306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1" name="Rectangle 131"/>
          <p:cNvSpPr>
            <a:spLocks noChangeArrowheads="1"/>
          </p:cNvSpPr>
          <p:nvPr/>
        </p:nvSpPr>
        <p:spPr bwMode="auto">
          <a:xfrm>
            <a:off x="2697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2" name="Rectangle 3"/>
          <p:cNvSpPr>
            <a:spLocks noChangeArrowheads="1"/>
          </p:cNvSpPr>
          <p:nvPr/>
        </p:nvSpPr>
        <p:spPr bwMode="auto">
          <a:xfrm>
            <a:off x="2301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3" name="Rectangle 4"/>
          <p:cNvSpPr>
            <a:spLocks noChangeArrowheads="1"/>
          </p:cNvSpPr>
          <p:nvPr/>
        </p:nvSpPr>
        <p:spPr bwMode="auto">
          <a:xfrm>
            <a:off x="2911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4" name="Rectangle 5"/>
          <p:cNvSpPr>
            <a:spLocks noChangeArrowheads="1"/>
          </p:cNvSpPr>
          <p:nvPr/>
        </p:nvSpPr>
        <p:spPr bwMode="auto">
          <a:xfrm>
            <a:off x="3216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5" name="Rectangle 6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6" name="Rectangle 129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7" name="Rectangle 3"/>
          <p:cNvSpPr>
            <a:spLocks noChangeArrowheads="1"/>
          </p:cNvSpPr>
          <p:nvPr/>
        </p:nvSpPr>
        <p:spPr bwMode="auto">
          <a:xfrm>
            <a:off x="3540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8" name="Rectangle 4"/>
          <p:cNvSpPr>
            <a:spLocks noChangeArrowheads="1"/>
          </p:cNvSpPr>
          <p:nvPr/>
        </p:nvSpPr>
        <p:spPr bwMode="auto">
          <a:xfrm>
            <a:off x="4149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69" name="Rectangle 6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0" name="Rectangle 129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1" name="Rectangle 11"/>
          <p:cNvSpPr>
            <a:spLocks noChangeArrowheads="1"/>
          </p:cNvSpPr>
          <p:nvPr/>
        </p:nvSpPr>
        <p:spPr bwMode="auto">
          <a:xfrm>
            <a:off x="2606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2" name="Rectangle 7"/>
          <p:cNvSpPr>
            <a:spLocks noChangeArrowheads="1"/>
          </p:cNvSpPr>
          <p:nvPr/>
        </p:nvSpPr>
        <p:spPr bwMode="auto">
          <a:xfrm>
            <a:off x="4465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3" name="Rectangle 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4" name="Rectangle 9"/>
          <p:cNvSpPr>
            <a:spLocks noChangeArrowheads="1"/>
          </p:cNvSpPr>
          <p:nvPr/>
        </p:nvSpPr>
        <p:spPr bwMode="auto">
          <a:xfrm>
            <a:off x="5380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5" name="Rectangle 10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6" name="Rectangle 127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7" name="Rectangle 12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8" name="Rectangle 7"/>
          <p:cNvSpPr>
            <a:spLocks noChangeArrowheads="1"/>
          </p:cNvSpPr>
          <p:nvPr/>
        </p:nvSpPr>
        <p:spPr bwMode="auto">
          <a:xfrm>
            <a:off x="5705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79" name="Rectangle 8"/>
          <p:cNvSpPr>
            <a:spLocks noChangeArrowheads="1"/>
          </p:cNvSpPr>
          <p:nvPr/>
        </p:nvSpPr>
        <p:spPr bwMode="auto">
          <a:xfrm>
            <a:off x="6315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0" name="Rectangle 10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1" name="Rectangle 127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2" name="Rectangle 11"/>
          <p:cNvSpPr>
            <a:spLocks noChangeArrowheads="1"/>
          </p:cNvSpPr>
          <p:nvPr/>
        </p:nvSpPr>
        <p:spPr bwMode="auto">
          <a:xfrm>
            <a:off x="4475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3" name="Rectangle 11"/>
          <p:cNvSpPr>
            <a:spLocks noChangeArrowheads="1"/>
          </p:cNvSpPr>
          <p:nvPr/>
        </p:nvSpPr>
        <p:spPr bwMode="auto">
          <a:xfrm>
            <a:off x="6645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4" name="Rectangle 12"/>
          <p:cNvSpPr>
            <a:spLocks noChangeArrowheads="1"/>
          </p:cNvSpPr>
          <p:nvPr/>
        </p:nvSpPr>
        <p:spPr bwMode="auto">
          <a:xfrm>
            <a:off x="7254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5" name="Rectangle 13"/>
          <p:cNvSpPr>
            <a:spLocks noChangeArrowheads="1"/>
          </p:cNvSpPr>
          <p:nvPr/>
        </p:nvSpPr>
        <p:spPr bwMode="auto">
          <a:xfrm>
            <a:off x="7559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6" name="Rectangle 14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7" name="Rectangle 130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8" name="Rectangle 11"/>
          <p:cNvSpPr>
            <a:spLocks noChangeArrowheads="1"/>
          </p:cNvSpPr>
          <p:nvPr/>
        </p:nvSpPr>
        <p:spPr bwMode="auto">
          <a:xfrm>
            <a:off x="7883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89" name="Rectangle 12"/>
          <p:cNvSpPr>
            <a:spLocks noChangeArrowheads="1"/>
          </p:cNvSpPr>
          <p:nvPr/>
        </p:nvSpPr>
        <p:spPr bwMode="auto">
          <a:xfrm>
            <a:off x="8493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0" name="Rectangle 14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1" name="Rectangle 130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2" name="Rectangle 15"/>
          <p:cNvSpPr>
            <a:spLocks noChangeArrowheads="1"/>
          </p:cNvSpPr>
          <p:nvPr/>
        </p:nvSpPr>
        <p:spPr bwMode="auto">
          <a:xfrm>
            <a:off x="8813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3" name="Rectangle 16"/>
          <p:cNvSpPr>
            <a:spLocks noChangeArrowheads="1"/>
          </p:cNvSpPr>
          <p:nvPr/>
        </p:nvSpPr>
        <p:spPr bwMode="auto">
          <a:xfrm>
            <a:off x="9423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4" name="Rectangle 17"/>
          <p:cNvSpPr>
            <a:spLocks noChangeArrowheads="1"/>
          </p:cNvSpPr>
          <p:nvPr/>
        </p:nvSpPr>
        <p:spPr bwMode="auto">
          <a:xfrm>
            <a:off x="9728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5" name="Rectangle 18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6" name="Rectangle 131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7" name="Rectangle 130"/>
          <p:cNvSpPr>
            <a:spLocks noChangeArrowheads="1"/>
          </p:cNvSpPr>
          <p:nvPr/>
        </p:nvSpPr>
        <p:spPr bwMode="auto">
          <a:xfrm>
            <a:off x="9432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6998" name="TextBox 7"/>
          <p:cNvSpPr txBox="1">
            <a:spLocks noChangeArrowheads="1"/>
          </p:cNvSpPr>
          <p:nvPr/>
        </p:nvSpPr>
        <p:spPr bwMode="auto">
          <a:xfrm>
            <a:off x="10033000" y="1866900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…</a:t>
            </a:r>
          </a:p>
        </p:txBody>
      </p:sp>
      <p:sp>
        <p:nvSpPr>
          <p:cNvPr id="36999" name="TextBox 261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37000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sp>
        <p:nvSpPr>
          <p:cNvPr id="37001" name="TextBox 263"/>
          <p:cNvSpPr txBox="1">
            <a:spLocks noChangeArrowheads="1"/>
          </p:cNvSpPr>
          <p:nvPr/>
        </p:nvSpPr>
        <p:spPr bwMode="auto">
          <a:xfrm>
            <a:off x="2170113" y="1400175"/>
            <a:ext cx="596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 </a:t>
            </a:r>
            <a:r>
              <a:rPr lang="en-GB" altLang="en-US"/>
              <a:t>1                5                10                 15                20                25 </a:t>
            </a:r>
            <a:r>
              <a:rPr lang="en-GB" altLang="en-US" b="1"/>
              <a:t> …</a:t>
            </a:r>
          </a:p>
        </p:txBody>
      </p:sp>
      <p:cxnSp>
        <p:nvCxnSpPr>
          <p:cNvPr id="41" name="Straight Connector 40"/>
          <p:cNvCxnSpPr>
            <a:stCxn id="36962" idx="2"/>
            <a:endCxn id="4" idx="2"/>
          </p:cNvCxnSpPr>
          <p:nvPr/>
        </p:nvCxnSpPr>
        <p:spPr>
          <a:xfrm>
            <a:off x="2454276" y="2219326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2759076" y="2219326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073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3408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3733801" y="2260601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4008439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6968" idx="2"/>
            <a:endCxn id="4" idx="1"/>
          </p:cNvCxnSpPr>
          <p:nvPr/>
        </p:nvCxnSpPr>
        <p:spPr>
          <a:xfrm>
            <a:off x="4302125" y="2230439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6972" idx="2"/>
            <a:endCxn id="4" idx="1"/>
          </p:cNvCxnSpPr>
          <p:nvPr/>
        </p:nvCxnSpPr>
        <p:spPr>
          <a:xfrm>
            <a:off x="4618039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033964" y="2281239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216525" y="2290764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5502276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705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5705476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5859463" y="2311401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5859463" y="2281239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5964239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6984" idx="2"/>
          </p:cNvCxnSpPr>
          <p:nvPr/>
        </p:nvCxnSpPr>
        <p:spPr>
          <a:xfrm flipH="1">
            <a:off x="6010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5964239" y="2290764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6988" idx="2"/>
            <a:endCxn id="4" idx="6"/>
          </p:cNvCxnSpPr>
          <p:nvPr/>
        </p:nvCxnSpPr>
        <p:spPr>
          <a:xfrm flipH="1">
            <a:off x="5964239" y="2251076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5964239" y="2290764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5964238" y="2251076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5964238" y="2270126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5964238" y="2270126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5964238" y="2251076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6994" idx="2"/>
          </p:cNvCxnSpPr>
          <p:nvPr/>
        </p:nvCxnSpPr>
        <p:spPr>
          <a:xfrm flipH="1">
            <a:off x="6010276" y="2244726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6075363" y="2316164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7712076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37476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30" name="TextBox 310"/>
          <p:cNvSpPr txBox="1">
            <a:spLocks noChangeArrowheads="1"/>
          </p:cNvSpPr>
          <p:nvPr/>
        </p:nvSpPr>
        <p:spPr bwMode="auto">
          <a:xfrm>
            <a:off x="7737476" y="3967163"/>
            <a:ext cx="1853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+ve weight</a:t>
            </a:r>
          </a:p>
        </p:txBody>
      </p:sp>
      <p:sp>
        <p:nvSpPr>
          <p:cNvPr id="37031" name="TextBox 313"/>
          <p:cNvSpPr txBox="1">
            <a:spLocks noChangeArrowheads="1"/>
          </p:cNvSpPr>
          <p:nvPr/>
        </p:nvSpPr>
        <p:spPr bwMode="auto">
          <a:xfrm>
            <a:off x="7751764" y="4627563"/>
            <a:ext cx="1703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low/zero weight</a:t>
            </a:r>
          </a:p>
        </p:txBody>
      </p:sp>
    </p:spTree>
    <p:extLst>
      <p:ext uri="{BB962C8B-B14F-4D97-AF65-F5344CB8AC3E}">
        <p14:creationId xmlns:p14="http://schemas.microsoft.com/office/powerpoint/2010/main" val="12167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3038" y="3584576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752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362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667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752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2667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1752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2362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1752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5" name="Rectangle 16"/>
          <p:cNvSpPr>
            <a:spLocks noChangeArrowheads="1"/>
          </p:cNvSpPr>
          <p:nvPr/>
        </p:nvSpPr>
        <p:spPr bwMode="auto">
          <a:xfrm>
            <a:off x="2362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6" name="Rectangle 17"/>
          <p:cNvSpPr>
            <a:spLocks noChangeArrowheads="1"/>
          </p:cNvSpPr>
          <p:nvPr/>
        </p:nvSpPr>
        <p:spPr bwMode="auto">
          <a:xfrm>
            <a:off x="2667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8" name="Rectangle 19"/>
          <p:cNvSpPr>
            <a:spLocks noChangeArrowheads="1"/>
          </p:cNvSpPr>
          <p:nvPr/>
        </p:nvSpPr>
        <p:spPr bwMode="auto">
          <a:xfrm>
            <a:off x="1752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0" name="Rectangle 21"/>
          <p:cNvSpPr>
            <a:spLocks noChangeArrowheads="1"/>
          </p:cNvSpPr>
          <p:nvPr/>
        </p:nvSpPr>
        <p:spPr bwMode="auto">
          <a:xfrm>
            <a:off x="2667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1" name="Rectangle 22"/>
          <p:cNvSpPr>
            <a:spLocks noChangeArrowheads="1"/>
          </p:cNvSpPr>
          <p:nvPr/>
        </p:nvSpPr>
        <p:spPr bwMode="auto">
          <a:xfrm>
            <a:off x="2057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2" name="Rectangle 127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3" name="Rectangle 12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4" name="Rectangle 129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5" name="Rectangle 130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6" name="Rectangle 131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7" name="Rectangle 132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8" name="Rectangle 3"/>
          <p:cNvSpPr>
            <a:spLocks noChangeArrowheads="1"/>
          </p:cNvSpPr>
          <p:nvPr/>
        </p:nvSpPr>
        <p:spPr bwMode="auto">
          <a:xfrm>
            <a:off x="2992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19" name="Rectangle 4"/>
          <p:cNvSpPr>
            <a:spLocks noChangeArrowheads="1"/>
          </p:cNvSpPr>
          <p:nvPr/>
        </p:nvSpPr>
        <p:spPr bwMode="auto">
          <a:xfrm>
            <a:off x="3602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0" name="Rectangle 6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1" name="Rectangle 7"/>
          <p:cNvSpPr>
            <a:spLocks noChangeArrowheads="1"/>
          </p:cNvSpPr>
          <p:nvPr/>
        </p:nvSpPr>
        <p:spPr bwMode="auto">
          <a:xfrm>
            <a:off x="2992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2" name="Rectangle 8"/>
          <p:cNvSpPr>
            <a:spLocks noChangeArrowheads="1"/>
          </p:cNvSpPr>
          <p:nvPr/>
        </p:nvSpPr>
        <p:spPr bwMode="auto">
          <a:xfrm>
            <a:off x="3602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3" name="Rectangle 10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4" name="Rectangle 11"/>
          <p:cNvSpPr>
            <a:spLocks noChangeArrowheads="1"/>
          </p:cNvSpPr>
          <p:nvPr/>
        </p:nvSpPr>
        <p:spPr bwMode="auto">
          <a:xfrm>
            <a:off x="2992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5" name="Rectangle 12"/>
          <p:cNvSpPr>
            <a:spLocks noChangeArrowheads="1"/>
          </p:cNvSpPr>
          <p:nvPr/>
        </p:nvSpPr>
        <p:spPr bwMode="auto">
          <a:xfrm>
            <a:off x="3602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6" name="Rectangle 14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7" name="Rectangle 15"/>
          <p:cNvSpPr>
            <a:spLocks noChangeArrowheads="1"/>
          </p:cNvSpPr>
          <p:nvPr/>
        </p:nvSpPr>
        <p:spPr bwMode="auto">
          <a:xfrm>
            <a:off x="2992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8" name="Rectangle 16"/>
          <p:cNvSpPr>
            <a:spLocks noChangeArrowheads="1"/>
          </p:cNvSpPr>
          <p:nvPr/>
        </p:nvSpPr>
        <p:spPr bwMode="auto">
          <a:xfrm>
            <a:off x="3602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29" name="Rectangle 18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0" name="Rectangle 19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1" name="Rectangle 20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2" name="Rectangle 22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3" name="Rectangle 127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4" name="Rectangle 128"/>
          <p:cNvSpPr>
            <a:spLocks noChangeArrowheads="1"/>
          </p:cNvSpPr>
          <p:nvPr/>
        </p:nvSpPr>
        <p:spPr bwMode="auto">
          <a:xfrm>
            <a:off x="3286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5" name="Rectangle 129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6" name="Rectangle 130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7" name="Rectangle 131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8" name="Rectangle 132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39" name="Rectangle 3"/>
          <p:cNvSpPr>
            <a:spLocks noChangeArrowheads="1"/>
          </p:cNvSpPr>
          <p:nvPr/>
        </p:nvSpPr>
        <p:spPr bwMode="auto">
          <a:xfrm>
            <a:off x="1773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0" name="Rectangle 4"/>
          <p:cNvSpPr>
            <a:spLocks noChangeArrowheads="1"/>
          </p:cNvSpPr>
          <p:nvPr/>
        </p:nvSpPr>
        <p:spPr bwMode="auto">
          <a:xfrm>
            <a:off x="2382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1" name="Rectangle 5"/>
          <p:cNvSpPr>
            <a:spLocks noChangeArrowheads="1"/>
          </p:cNvSpPr>
          <p:nvPr/>
        </p:nvSpPr>
        <p:spPr bwMode="auto">
          <a:xfrm>
            <a:off x="2687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2" name="Rectangle 6"/>
          <p:cNvSpPr>
            <a:spLocks noChangeArrowheads="1"/>
          </p:cNvSpPr>
          <p:nvPr/>
        </p:nvSpPr>
        <p:spPr bwMode="auto">
          <a:xfrm>
            <a:off x="2078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3" name="Rectangle 7"/>
          <p:cNvSpPr>
            <a:spLocks noChangeArrowheads="1"/>
          </p:cNvSpPr>
          <p:nvPr/>
        </p:nvSpPr>
        <p:spPr bwMode="auto">
          <a:xfrm>
            <a:off x="1773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4" name="Rectangle 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5" name="Rectangle 9"/>
          <p:cNvSpPr>
            <a:spLocks noChangeArrowheads="1"/>
          </p:cNvSpPr>
          <p:nvPr/>
        </p:nvSpPr>
        <p:spPr bwMode="auto">
          <a:xfrm>
            <a:off x="2687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6" name="Rectangle 10"/>
          <p:cNvSpPr>
            <a:spLocks noChangeArrowheads="1"/>
          </p:cNvSpPr>
          <p:nvPr/>
        </p:nvSpPr>
        <p:spPr bwMode="auto">
          <a:xfrm>
            <a:off x="2078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7" name="Rectangle 11"/>
          <p:cNvSpPr>
            <a:spLocks noChangeArrowheads="1"/>
          </p:cNvSpPr>
          <p:nvPr/>
        </p:nvSpPr>
        <p:spPr bwMode="auto">
          <a:xfrm>
            <a:off x="1773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8" name="Rectangle 12"/>
          <p:cNvSpPr>
            <a:spLocks noChangeArrowheads="1"/>
          </p:cNvSpPr>
          <p:nvPr/>
        </p:nvSpPr>
        <p:spPr bwMode="auto">
          <a:xfrm>
            <a:off x="2382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49" name="Rectangle 13"/>
          <p:cNvSpPr>
            <a:spLocks noChangeArrowheads="1"/>
          </p:cNvSpPr>
          <p:nvPr/>
        </p:nvSpPr>
        <p:spPr bwMode="auto">
          <a:xfrm>
            <a:off x="2687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0" name="Rectangle 14"/>
          <p:cNvSpPr>
            <a:spLocks noChangeArrowheads="1"/>
          </p:cNvSpPr>
          <p:nvPr/>
        </p:nvSpPr>
        <p:spPr bwMode="auto">
          <a:xfrm>
            <a:off x="2078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1" name="Rectangle 15"/>
          <p:cNvSpPr>
            <a:spLocks noChangeArrowheads="1"/>
          </p:cNvSpPr>
          <p:nvPr/>
        </p:nvSpPr>
        <p:spPr bwMode="auto">
          <a:xfrm>
            <a:off x="1773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2" name="Rectangle 16"/>
          <p:cNvSpPr>
            <a:spLocks noChangeArrowheads="1"/>
          </p:cNvSpPr>
          <p:nvPr/>
        </p:nvSpPr>
        <p:spPr bwMode="auto">
          <a:xfrm>
            <a:off x="2382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3" name="Rectangle 17"/>
          <p:cNvSpPr>
            <a:spLocks noChangeArrowheads="1"/>
          </p:cNvSpPr>
          <p:nvPr/>
        </p:nvSpPr>
        <p:spPr bwMode="auto">
          <a:xfrm>
            <a:off x="2687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4" name="Rectangle 18"/>
          <p:cNvSpPr>
            <a:spLocks noChangeArrowheads="1"/>
          </p:cNvSpPr>
          <p:nvPr/>
        </p:nvSpPr>
        <p:spPr bwMode="auto">
          <a:xfrm>
            <a:off x="2078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5" name="Rectangle 127"/>
          <p:cNvSpPr>
            <a:spLocks noChangeArrowheads="1"/>
          </p:cNvSpPr>
          <p:nvPr/>
        </p:nvSpPr>
        <p:spPr bwMode="auto">
          <a:xfrm>
            <a:off x="3022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6" name="Rectangle 12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7" name="Rectangle 129"/>
          <p:cNvSpPr>
            <a:spLocks noChangeArrowheads="1"/>
          </p:cNvSpPr>
          <p:nvPr/>
        </p:nvSpPr>
        <p:spPr bwMode="auto">
          <a:xfrm>
            <a:off x="2708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8" name="Rectangle 130"/>
          <p:cNvSpPr>
            <a:spLocks noChangeArrowheads="1"/>
          </p:cNvSpPr>
          <p:nvPr/>
        </p:nvSpPr>
        <p:spPr bwMode="auto">
          <a:xfrm>
            <a:off x="2371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59" name="Rectangle 131"/>
          <p:cNvSpPr>
            <a:spLocks noChangeArrowheads="1"/>
          </p:cNvSpPr>
          <p:nvPr/>
        </p:nvSpPr>
        <p:spPr bwMode="auto">
          <a:xfrm>
            <a:off x="2697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0" name="Rectangle 3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1" name="Rectangle 4"/>
          <p:cNvSpPr>
            <a:spLocks noChangeArrowheads="1"/>
          </p:cNvSpPr>
          <p:nvPr/>
        </p:nvSpPr>
        <p:spPr bwMode="auto">
          <a:xfrm>
            <a:off x="3590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2" name="Rectangle 6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3" name="Rectangle 7"/>
          <p:cNvSpPr>
            <a:spLocks noChangeArrowheads="1"/>
          </p:cNvSpPr>
          <p:nvPr/>
        </p:nvSpPr>
        <p:spPr bwMode="auto">
          <a:xfrm>
            <a:off x="3276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4" name="Rectangle 8"/>
          <p:cNvSpPr>
            <a:spLocks noChangeArrowheads="1"/>
          </p:cNvSpPr>
          <p:nvPr/>
        </p:nvSpPr>
        <p:spPr bwMode="auto">
          <a:xfrm>
            <a:off x="3590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5" name="Rectangle 10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6" name="Rectangle 11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7" name="Rectangle 12"/>
          <p:cNvSpPr>
            <a:spLocks noChangeArrowheads="1"/>
          </p:cNvSpPr>
          <p:nvPr/>
        </p:nvSpPr>
        <p:spPr bwMode="auto">
          <a:xfrm>
            <a:off x="3590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8" name="Rectangle 14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69" name="Rectangle 15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0" name="Rectangle 16"/>
          <p:cNvSpPr>
            <a:spLocks noChangeArrowheads="1"/>
          </p:cNvSpPr>
          <p:nvPr/>
        </p:nvSpPr>
        <p:spPr bwMode="auto">
          <a:xfrm>
            <a:off x="3590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1" name="Rectangle 18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2" name="Rectangle 127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3" name="Rectangle 128"/>
          <p:cNvSpPr>
            <a:spLocks noChangeArrowheads="1"/>
          </p:cNvSpPr>
          <p:nvPr/>
        </p:nvSpPr>
        <p:spPr bwMode="auto">
          <a:xfrm>
            <a:off x="2057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4" name="Rectangle 129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5" name="Rectangle 130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6" name="Rectangle 131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7" name="Rectangle 11"/>
          <p:cNvSpPr>
            <a:spLocks noChangeArrowheads="1"/>
          </p:cNvSpPr>
          <p:nvPr/>
        </p:nvSpPr>
        <p:spPr bwMode="auto">
          <a:xfrm>
            <a:off x="1762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8" name="Rectangle 11"/>
          <p:cNvSpPr>
            <a:spLocks noChangeArrowheads="1"/>
          </p:cNvSpPr>
          <p:nvPr/>
        </p:nvSpPr>
        <p:spPr bwMode="auto">
          <a:xfrm>
            <a:off x="2057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79" name="Rectangle 22"/>
          <p:cNvSpPr>
            <a:spLocks noChangeArrowheads="1"/>
          </p:cNvSpPr>
          <p:nvPr/>
        </p:nvSpPr>
        <p:spPr bwMode="auto">
          <a:xfrm>
            <a:off x="1782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0" name="Rectangle 21"/>
          <p:cNvSpPr>
            <a:spLocks noChangeArrowheads="1"/>
          </p:cNvSpPr>
          <p:nvPr/>
        </p:nvSpPr>
        <p:spPr bwMode="auto">
          <a:xfrm>
            <a:off x="3602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1" name="Rectangle 21"/>
          <p:cNvSpPr>
            <a:spLocks noChangeArrowheads="1"/>
          </p:cNvSpPr>
          <p:nvPr/>
        </p:nvSpPr>
        <p:spPr bwMode="auto">
          <a:xfrm>
            <a:off x="2403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2" name="Rectangle 15"/>
          <p:cNvSpPr>
            <a:spLocks noChangeArrowheads="1"/>
          </p:cNvSpPr>
          <p:nvPr/>
        </p:nvSpPr>
        <p:spPr bwMode="auto">
          <a:xfrm>
            <a:off x="3286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3" name="Rectangle 16"/>
          <p:cNvSpPr>
            <a:spLocks noChangeArrowheads="1"/>
          </p:cNvSpPr>
          <p:nvPr/>
        </p:nvSpPr>
        <p:spPr bwMode="auto">
          <a:xfrm>
            <a:off x="3306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4" name="Rectangle 16"/>
          <p:cNvSpPr>
            <a:spLocks noChangeArrowheads="1"/>
          </p:cNvSpPr>
          <p:nvPr/>
        </p:nvSpPr>
        <p:spPr bwMode="auto">
          <a:xfrm>
            <a:off x="3306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5" name="Rectangle 131"/>
          <p:cNvSpPr>
            <a:spLocks noChangeArrowheads="1"/>
          </p:cNvSpPr>
          <p:nvPr/>
        </p:nvSpPr>
        <p:spPr bwMode="auto">
          <a:xfrm>
            <a:off x="2697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6" name="Rectangle 3"/>
          <p:cNvSpPr>
            <a:spLocks noChangeArrowheads="1"/>
          </p:cNvSpPr>
          <p:nvPr/>
        </p:nvSpPr>
        <p:spPr bwMode="auto">
          <a:xfrm>
            <a:off x="2301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7" name="Rectangle 4"/>
          <p:cNvSpPr>
            <a:spLocks noChangeArrowheads="1"/>
          </p:cNvSpPr>
          <p:nvPr/>
        </p:nvSpPr>
        <p:spPr bwMode="auto">
          <a:xfrm>
            <a:off x="2911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8" name="Rectangle 5"/>
          <p:cNvSpPr>
            <a:spLocks noChangeArrowheads="1"/>
          </p:cNvSpPr>
          <p:nvPr/>
        </p:nvSpPr>
        <p:spPr bwMode="auto">
          <a:xfrm>
            <a:off x="3216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89" name="Rectangle 6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0" name="Rectangle 129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1" name="Rectangle 3"/>
          <p:cNvSpPr>
            <a:spLocks noChangeArrowheads="1"/>
          </p:cNvSpPr>
          <p:nvPr/>
        </p:nvSpPr>
        <p:spPr bwMode="auto">
          <a:xfrm>
            <a:off x="3540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2" name="Rectangle 4"/>
          <p:cNvSpPr>
            <a:spLocks noChangeArrowheads="1"/>
          </p:cNvSpPr>
          <p:nvPr/>
        </p:nvSpPr>
        <p:spPr bwMode="auto">
          <a:xfrm>
            <a:off x="4149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3" name="Rectangle 6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4" name="Rectangle 129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5" name="Rectangle 11"/>
          <p:cNvSpPr>
            <a:spLocks noChangeArrowheads="1"/>
          </p:cNvSpPr>
          <p:nvPr/>
        </p:nvSpPr>
        <p:spPr bwMode="auto">
          <a:xfrm>
            <a:off x="2606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6" name="Rectangle 7"/>
          <p:cNvSpPr>
            <a:spLocks noChangeArrowheads="1"/>
          </p:cNvSpPr>
          <p:nvPr/>
        </p:nvSpPr>
        <p:spPr bwMode="auto">
          <a:xfrm>
            <a:off x="4465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7" name="Rectangle 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8" name="Rectangle 9"/>
          <p:cNvSpPr>
            <a:spLocks noChangeArrowheads="1"/>
          </p:cNvSpPr>
          <p:nvPr/>
        </p:nvSpPr>
        <p:spPr bwMode="auto">
          <a:xfrm>
            <a:off x="5380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7999" name="Rectangle 10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0" name="Rectangle 127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1" name="Rectangle 12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2" name="Rectangle 7"/>
          <p:cNvSpPr>
            <a:spLocks noChangeArrowheads="1"/>
          </p:cNvSpPr>
          <p:nvPr/>
        </p:nvSpPr>
        <p:spPr bwMode="auto">
          <a:xfrm>
            <a:off x="5705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3" name="Rectangle 8"/>
          <p:cNvSpPr>
            <a:spLocks noChangeArrowheads="1"/>
          </p:cNvSpPr>
          <p:nvPr/>
        </p:nvSpPr>
        <p:spPr bwMode="auto">
          <a:xfrm>
            <a:off x="6315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4" name="Rectangle 10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5" name="Rectangle 127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6" name="Rectangle 11"/>
          <p:cNvSpPr>
            <a:spLocks noChangeArrowheads="1"/>
          </p:cNvSpPr>
          <p:nvPr/>
        </p:nvSpPr>
        <p:spPr bwMode="auto">
          <a:xfrm>
            <a:off x="4475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7" name="Rectangle 11"/>
          <p:cNvSpPr>
            <a:spLocks noChangeArrowheads="1"/>
          </p:cNvSpPr>
          <p:nvPr/>
        </p:nvSpPr>
        <p:spPr bwMode="auto">
          <a:xfrm>
            <a:off x="6645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8" name="Rectangle 12"/>
          <p:cNvSpPr>
            <a:spLocks noChangeArrowheads="1"/>
          </p:cNvSpPr>
          <p:nvPr/>
        </p:nvSpPr>
        <p:spPr bwMode="auto">
          <a:xfrm>
            <a:off x="7254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09" name="Rectangle 13"/>
          <p:cNvSpPr>
            <a:spLocks noChangeArrowheads="1"/>
          </p:cNvSpPr>
          <p:nvPr/>
        </p:nvSpPr>
        <p:spPr bwMode="auto">
          <a:xfrm>
            <a:off x="7559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0" name="Rectangle 14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1" name="Rectangle 130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2" name="Rectangle 11"/>
          <p:cNvSpPr>
            <a:spLocks noChangeArrowheads="1"/>
          </p:cNvSpPr>
          <p:nvPr/>
        </p:nvSpPr>
        <p:spPr bwMode="auto">
          <a:xfrm>
            <a:off x="7883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3" name="Rectangle 12"/>
          <p:cNvSpPr>
            <a:spLocks noChangeArrowheads="1"/>
          </p:cNvSpPr>
          <p:nvPr/>
        </p:nvSpPr>
        <p:spPr bwMode="auto">
          <a:xfrm>
            <a:off x="8493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4" name="Rectangle 14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5" name="Rectangle 130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6" name="Rectangle 15"/>
          <p:cNvSpPr>
            <a:spLocks noChangeArrowheads="1"/>
          </p:cNvSpPr>
          <p:nvPr/>
        </p:nvSpPr>
        <p:spPr bwMode="auto">
          <a:xfrm>
            <a:off x="8813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7" name="Rectangle 16"/>
          <p:cNvSpPr>
            <a:spLocks noChangeArrowheads="1"/>
          </p:cNvSpPr>
          <p:nvPr/>
        </p:nvSpPr>
        <p:spPr bwMode="auto">
          <a:xfrm>
            <a:off x="9423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8" name="Rectangle 17"/>
          <p:cNvSpPr>
            <a:spLocks noChangeArrowheads="1"/>
          </p:cNvSpPr>
          <p:nvPr/>
        </p:nvSpPr>
        <p:spPr bwMode="auto">
          <a:xfrm>
            <a:off x="9728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19" name="Rectangle 18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20" name="Rectangle 131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21" name="Rectangle 130"/>
          <p:cNvSpPr>
            <a:spLocks noChangeArrowheads="1"/>
          </p:cNvSpPr>
          <p:nvPr/>
        </p:nvSpPr>
        <p:spPr bwMode="auto">
          <a:xfrm>
            <a:off x="9432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022" name="TextBox 7"/>
          <p:cNvSpPr txBox="1">
            <a:spLocks noChangeArrowheads="1"/>
          </p:cNvSpPr>
          <p:nvPr/>
        </p:nvSpPr>
        <p:spPr bwMode="auto">
          <a:xfrm>
            <a:off x="10033000" y="1866900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…</a:t>
            </a:r>
          </a:p>
        </p:txBody>
      </p:sp>
      <p:sp>
        <p:nvSpPr>
          <p:cNvPr id="38023" name="TextBox 261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38024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sp>
        <p:nvSpPr>
          <p:cNvPr id="38025" name="TextBox 263"/>
          <p:cNvSpPr txBox="1">
            <a:spLocks noChangeArrowheads="1"/>
          </p:cNvSpPr>
          <p:nvPr/>
        </p:nvSpPr>
        <p:spPr bwMode="auto">
          <a:xfrm>
            <a:off x="2170113" y="1400175"/>
            <a:ext cx="596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 </a:t>
            </a:r>
            <a:r>
              <a:rPr lang="en-GB" altLang="en-US"/>
              <a:t>1                5                10                 15                20                25 </a:t>
            </a:r>
            <a:r>
              <a:rPr lang="en-GB" altLang="en-US" b="1"/>
              <a:t> …</a:t>
            </a:r>
          </a:p>
        </p:txBody>
      </p:sp>
      <p:cxnSp>
        <p:nvCxnSpPr>
          <p:cNvPr id="41" name="Straight Connector 40"/>
          <p:cNvCxnSpPr>
            <a:stCxn id="37986" idx="2"/>
            <a:endCxn id="4" idx="2"/>
          </p:cNvCxnSpPr>
          <p:nvPr/>
        </p:nvCxnSpPr>
        <p:spPr>
          <a:xfrm>
            <a:off x="2454276" y="2219326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2759076" y="2219326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073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3408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3733801" y="2260601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4008439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7992" idx="2"/>
            <a:endCxn id="4" idx="1"/>
          </p:cNvCxnSpPr>
          <p:nvPr/>
        </p:nvCxnSpPr>
        <p:spPr>
          <a:xfrm>
            <a:off x="4302125" y="2230439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7996" idx="2"/>
            <a:endCxn id="4" idx="1"/>
          </p:cNvCxnSpPr>
          <p:nvPr/>
        </p:nvCxnSpPr>
        <p:spPr>
          <a:xfrm>
            <a:off x="4618039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033964" y="2281239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216525" y="2290764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5502276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705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5705476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5859463" y="2311401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5859463" y="2281239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5964239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8008" idx="2"/>
          </p:cNvCxnSpPr>
          <p:nvPr/>
        </p:nvCxnSpPr>
        <p:spPr>
          <a:xfrm flipH="1">
            <a:off x="6010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5964239" y="2290764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8012" idx="2"/>
            <a:endCxn id="4" idx="6"/>
          </p:cNvCxnSpPr>
          <p:nvPr/>
        </p:nvCxnSpPr>
        <p:spPr>
          <a:xfrm flipH="1">
            <a:off x="5964239" y="2251076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5964239" y="2290764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5964238" y="2251076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5964238" y="2270126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5964238" y="2270126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5964238" y="2251076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8018" idx="2"/>
          </p:cNvCxnSpPr>
          <p:nvPr/>
        </p:nvCxnSpPr>
        <p:spPr>
          <a:xfrm flipH="1">
            <a:off x="6010276" y="2244726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6075363" y="2316164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7712076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37476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54" name="TextBox 310"/>
          <p:cNvSpPr txBox="1">
            <a:spLocks noChangeArrowheads="1"/>
          </p:cNvSpPr>
          <p:nvPr/>
        </p:nvSpPr>
        <p:spPr bwMode="auto">
          <a:xfrm>
            <a:off x="7737476" y="3967163"/>
            <a:ext cx="1853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+ve weight</a:t>
            </a:r>
          </a:p>
        </p:txBody>
      </p:sp>
      <p:sp>
        <p:nvSpPr>
          <p:cNvPr id="38055" name="TextBox 313"/>
          <p:cNvSpPr txBox="1">
            <a:spLocks noChangeArrowheads="1"/>
          </p:cNvSpPr>
          <p:nvPr/>
        </p:nvSpPr>
        <p:spPr bwMode="auto">
          <a:xfrm>
            <a:off x="7751764" y="4627563"/>
            <a:ext cx="1703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5608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What does this unit detect? </a:t>
            </a:r>
            <a:endParaRPr lang="en-GB" altLang="en-US" sz="3600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2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What does this unit detect? </a:t>
            </a:r>
            <a:endParaRPr lang="en-GB" altLang="en-US" sz="3600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3038" y="3584576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752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362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2667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1752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2667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1752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2362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8" name="Rectangle 15"/>
          <p:cNvSpPr>
            <a:spLocks noChangeArrowheads="1"/>
          </p:cNvSpPr>
          <p:nvPr/>
        </p:nvSpPr>
        <p:spPr bwMode="auto">
          <a:xfrm>
            <a:off x="1752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29" name="Rectangle 16"/>
          <p:cNvSpPr>
            <a:spLocks noChangeArrowheads="1"/>
          </p:cNvSpPr>
          <p:nvPr/>
        </p:nvSpPr>
        <p:spPr bwMode="auto">
          <a:xfrm>
            <a:off x="2362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0" name="Rectangle 17"/>
          <p:cNvSpPr>
            <a:spLocks noChangeArrowheads="1"/>
          </p:cNvSpPr>
          <p:nvPr/>
        </p:nvSpPr>
        <p:spPr bwMode="auto">
          <a:xfrm>
            <a:off x="2667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1" name="Rectangle 18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2" name="Rectangle 19"/>
          <p:cNvSpPr>
            <a:spLocks noChangeArrowheads="1"/>
          </p:cNvSpPr>
          <p:nvPr/>
        </p:nvSpPr>
        <p:spPr bwMode="auto">
          <a:xfrm>
            <a:off x="1752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2667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5" name="Rectangle 22"/>
          <p:cNvSpPr>
            <a:spLocks noChangeArrowheads="1"/>
          </p:cNvSpPr>
          <p:nvPr/>
        </p:nvSpPr>
        <p:spPr bwMode="auto">
          <a:xfrm>
            <a:off x="2057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6" name="Rectangle 127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7" name="Rectangle 12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8" name="Rectangle 129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39" name="Rectangle 130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0" name="Rectangle 131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1" name="Rectangle 132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2" name="Rectangle 3"/>
          <p:cNvSpPr>
            <a:spLocks noChangeArrowheads="1"/>
          </p:cNvSpPr>
          <p:nvPr/>
        </p:nvSpPr>
        <p:spPr bwMode="auto">
          <a:xfrm>
            <a:off x="2992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3" name="Rectangle 4"/>
          <p:cNvSpPr>
            <a:spLocks noChangeArrowheads="1"/>
          </p:cNvSpPr>
          <p:nvPr/>
        </p:nvSpPr>
        <p:spPr bwMode="auto">
          <a:xfrm>
            <a:off x="3602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4" name="Rectangle 6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5" name="Rectangle 7"/>
          <p:cNvSpPr>
            <a:spLocks noChangeArrowheads="1"/>
          </p:cNvSpPr>
          <p:nvPr/>
        </p:nvSpPr>
        <p:spPr bwMode="auto">
          <a:xfrm>
            <a:off x="2992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6" name="Rectangle 8"/>
          <p:cNvSpPr>
            <a:spLocks noChangeArrowheads="1"/>
          </p:cNvSpPr>
          <p:nvPr/>
        </p:nvSpPr>
        <p:spPr bwMode="auto">
          <a:xfrm>
            <a:off x="3602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7" name="Rectangle 10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8" name="Rectangle 11"/>
          <p:cNvSpPr>
            <a:spLocks noChangeArrowheads="1"/>
          </p:cNvSpPr>
          <p:nvPr/>
        </p:nvSpPr>
        <p:spPr bwMode="auto">
          <a:xfrm>
            <a:off x="2992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49" name="Rectangle 12"/>
          <p:cNvSpPr>
            <a:spLocks noChangeArrowheads="1"/>
          </p:cNvSpPr>
          <p:nvPr/>
        </p:nvSpPr>
        <p:spPr bwMode="auto">
          <a:xfrm>
            <a:off x="3602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0" name="Rectangle 14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1" name="Rectangle 15"/>
          <p:cNvSpPr>
            <a:spLocks noChangeArrowheads="1"/>
          </p:cNvSpPr>
          <p:nvPr/>
        </p:nvSpPr>
        <p:spPr bwMode="auto">
          <a:xfrm>
            <a:off x="2992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2" name="Rectangle 16"/>
          <p:cNvSpPr>
            <a:spLocks noChangeArrowheads="1"/>
          </p:cNvSpPr>
          <p:nvPr/>
        </p:nvSpPr>
        <p:spPr bwMode="auto">
          <a:xfrm>
            <a:off x="3602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3" name="Rectangle 18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4" name="Rectangle 19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5" name="Rectangle 20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6" name="Rectangle 22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7" name="Rectangle 127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8" name="Rectangle 128"/>
          <p:cNvSpPr>
            <a:spLocks noChangeArrowheads="1"/>
          </p:cNvSpPr>
          <p:nvPr/>
        </p:nvSpPr>
        <p:spPr bwMode="auto">
          <a:xfrm>
            <a:off x="3286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59" name="Rectangle 129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0" name="Rectangle 130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1" name="Rectangle 131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2" name="Rectangle 132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3" name="Rectangle 3"/>
          <p:cNvSpPr>
            <a:spLocks noChangeArrowheads="1"/>
          </p:cNvSpPr>
          <p:nvPr/>
        </p:nvSpPr>
        <p:spPr bwMode="auto">
          <a:xfrm>
            <a:off x="1773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4" name="Rectangle 4"/>
          <p:cNvSpPr>
            <a:spLocks noChangeArrowheads="1"/>
          </p:cNvSpPr>
          <p:nvPr/>
        </p:nvSpPr>
        <p:spPr bwMode="auto">
          <a:xfrm>
            <a:off x="2382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5" name="Rectangle 5"/>
          <p:cNvSpPr>
            <a:spLocks noChangeArrowheads="1"/>
          </p:cNvSpPr>
          <p:nvPr/>
        </p:nvSpPr>
        <p:spPr bwMode="auto">
          <a:xfrm>
            <a:off x="2687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6" name="Rectangle 6"/>
          <p:cNvSpPr>
            <a:spLocks noChangeArrowheads="1"/>
          </p:cNvSpPr>
          <p:nvPr/>
        </p:nvSpPr>
        <p:spPr bwMode="auto">
          <a:xfrm>
            <a:off x="2078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7" name="Rectangle 7"/>
          <p:cNvSpPr>
            <a:spLocks noChangeArrowheads="1"/>
          </p:cNvSpPr>
          <p:nvPr/>
        </p:nvSpPr>
        <p:spPr bwMode="auto">
          <a:xfrm>
            <a:off x="1773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8" name="Rectangle 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69" name="Rectangle 9"/>
          <p:cNvSpPr>
            <a:spLocks noChangeArrowheads="1"/>
          </p:cNvSpPr>
          <p:nvPr/>
        </p:nvSpPr>
        <p:spPr bwMode="auto">
          <a:xfrm>
            <a:off x="2687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0" name="Rectangle 10"/>
          <p:cNvSpPr>
            <a:spLocks noChangeArrowheads="1"/>
          </p:cNvSpPr>
          <p:nvPr/>
        </p:nvSpPr>
        <p:spPr bwMode="auto">
          <a:xfrm>
            <a:off x="2078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1" name="Rectangle 11"/>
          <p:cNvSpPr>
            <a:spLocks noChangeArrowheads="1"/>
          </p:cNvSpPr>
          <p:nvPr/>
        </p:nvSpPr>
        <p:spPr bwMode="auto">
          <a:xfrm>
            <a:off x="1773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2" name="Rectangle 12"/>
          <p:cNvSpPr>
            <a:spLocks noChangeArrowheads="1"/>
          </p:cNvSpPr>
          <p:nvPr/>
        </p:nvSpPr>
        <p:spPr bwMode="auto">
          <a:xfrm>
            <a:off x="2382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3" name="Rectangle 13"/>
          <p:cNvSpPr>
            <a:spLocks noChangeArrowheads="1"/>
          </p:cNvSpPr>
          <p:nvPr/>
        </p:nvSpPr>
        <p:spPr bwMode="auto">
          <a:xfrm>
            <a:off x="2687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4" name="Rectangle 14"/>
          <p:cNvSpPr>
            <a:spLocks noChangeArrowheads="1"/>
          </p:cNvSpPr>
          <p:nvPr/>
        </p:nvSpPr>
        <p:spPr bwMode="auto">
          <a:xfrm>
            <a:off x="2078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5" name="Rectangle 15"/>
          <p:cNvSpPr>
            <a:spLocks noChangeArrowheads="1"/>
          </p:cNvSpPr>
          <p:nvPr/>
        </p:nvSpPr>
        <p:spPr bwMode="auto">
          <a:xfrm>
            <a:off x="1773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6" name="Rectangle 16"/>
          <p:cNvSpPr>
            <a:spLocks noChangeArrowheads="1"/>
          </p:cNvSpPr>
          <p:nvPr/>
        </p:nvSpPr>
        <p:spPr bwMode="auto">
          <a:xfrm>
            <a:off x="2382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7" name="Rectangle 17"/>
          <p:cNvSpPr>
            <a:spLocks noChangeArrowheads="1"/>
          </p:cNvSpPr>
          <p:nvPr/>
        </p:nvSpPr>
        <p:spPr bwMode="auto">
          <a:xfrm>
            <a:off x="2687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8" name="Rectangle 18"/>
          <p:cNvSpPr>
            <a:spLocks noChangeArrowheads="1"/>
          </p:cNvSpPr>
          <p:nvPr/>
        </p:nvSpPr>
        <p:spPr bwMode="auto">
          <a:xfrm>
            <a:off x="2078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79" name="Rectangle 127"/>
          <p:cNvSpPr>
            <a:spLocks noChangeArrowheads="1"/>
          </p:cNvSpPr>
          <p:nvPr/>
        </p:nvSpPr>
        <p:spPr bwMode="auto">
          <a:xfrm>
            <a:off x="3022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0" name="Rectangle 12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1" name="Rectangle 129"/>
          <p:cNvSpPr>
            <a:spLocks noChangeArrowheads="1"/>
          </p:cNvSpPr>
          <p:nvPr/>
        </p:nvSpPr>
        <p:spPr bwMode="auto">
          <a:xfrm>
            <a:off x="2708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2" name="Rectangle 130"/>
          <p:cNvSpPr>
            <a:spLocks noChangeArrowheads="1"/>
          </p:cNvSpPr>
          <p:nvPr/>
        </p:nvSpPr>
        <p:spPr bwMode="auto">
          <a:xfrm>
            <a:off x="2371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3" name="Rectangle 131"/>
          <p:cNvSpPr>
            <a:spLocks noChangeArrowheads="1"/>
          </p:cNvSpPr>
          <p:nvPr/>
        </p:nvSpPr>
        <p:spPr bwMode="auto">
          <a:xfrm>
            <a:off x="2697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4" name="Rectangle 3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5" name="Rectangle 4"/>
          <p:cNvSpPr>
            <a:spLocks noChangeArrowheads="1"/>
          </p:cNvSpPr>
          <p:nvPr/>
        </p:nvSpPr>
        <p:spPr bwMode="auto">
          <a:xfrm>
            <a:off x="3590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6" name="Rectangle 6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7" name="Rectangle 7"/>
          <p:cNvSpPr>
            <a:spLocks noChangeArrowheads="1"/>
          </p:cNvSpPr>
          <p:nvPr/>
        </p:nvSpPr>
        <p:spPr bwMode="auto">
          <a:xfrm>
            <a:off x="3276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8" name="Rectangle 8"/>
          <p:cNvSpPr>
            <a:spLocks noChangeArrowheads="1"/>
          </p:cNvSpPr>
          <p:nvPr/>
        </p:nvSpPr>
        <p:spPr bwMode="auto">
          <a:xfrm>
            <a:off x="3590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89" name="Rectangle 10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0" name="Rectangle 11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1" name="Rectangle 12"/>
          <p:cNvSpPr>
            <a:spLocks noChangeArrowheads="1"/>
          </p:cNvSpPr>
          <p:nvPr/>
        </p:nvSpPr>
        <p:spPr bwMode="auto">
          <a:xfrm>
            <a:off x="3590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2" name="Rectangle 14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3" name="Rectangle 15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4" name="Rectangle 16"/>
          <p:cNvSpPr>
            <a:spLocks noChangeArrowheads="1"/>
          </p:cNvSpPr>
          <p:nvPr/>
        </p:nvSpPr>
        <p:spPr bwMode="auto">
          <a:xfrm>
            <a:off x="3590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5" name="Rectangle 18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6" name="Rectangle 127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7" name="Rectangle 128"/>
          <p:cNvSpPr>
            <a:spLocks noChangeArrowheads="1"/>
          </p:cNvSpPr>
          <p:nvPr/>
        </p:nvSpPr>
        <p:spPr bwMode="auto">
          <a:xfrm>
            <a:off x="2057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8" name="Rectangle 129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8999" name="Rectangle 130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0" name="Rectangle 131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1" name="Rectangle 11"/>
          <p:cNvSpPr>
            <a:spLocks noChangeArrowheads="1"/>
          </p:cNvSpPr>
          <p:nvPr/>
        </p:nvSpPr>
        <p:spPr bwMode="auto">
          <a:xfrm>
            <a:off x="1762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2" name="Rectangle 11"/>
          <p:cNvSpPr>
            <a:spLocks noChangeArrowheads="1"/>
          </p:cNvSpPr>
          <p:nvPr/>
        </p:nvSpPr>
        <p:spPr bwMode="auto">
          <a:xfrm>
            <a:off x="2057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3" name="Rectangle 22"/>
          <p:cNvSpPr>
            <a:spLocks noChangeArrowheads="1"/>
          </p:cNvSpPr>
          <p:nvPr/>
        </p:nvSpPr>
        <p:spPr bwMode="auto">
          <a:xfrm>
            <a:off x="1782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4" name="Rectangle 21"/>
          <p:cNvSpPr>
            <a:spLocks noChangeArrowheads="1"/>
          </p:cNvSpPr>
          <p:nvPr/>
        </p:nvSpPr>
        <p:spPr bwMode="auto">
          <a:xfrm>
            <a:off x="3602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5" name="Rectangle 21"/>
          <p:cNvSpPr>
            <a:spLocks noChangeArrowheads="1"/>
          </p:cNvSpPr>
          <p:nvPr/>
        </p:nvSpPr>
        <p:spPr bwMode="auto">
          <a:xfrm>
            <a:off x="2403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6" name="Rectangle 15"/>
          <p:cNvSpPr>
            <a:spLocks noChangeArrowheads="1"/>
          </p:cNvSpPr>
          <p:nvPr/>
        </p:nvSpPr>
        <p:spPr bwMode="auto">
          <a:xfrm>
            <a:off x="3286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7" name="Rectangle 16"/>
          <p:cNvSpPr>
            <a:spLocks noChangeArrowheads="1"/>
          </p:cNvSpPr>
          <p:nvPr/>
        </p:nvSpPr>
        <p:spPr bwMode="auto">
          <a:xfrm>
            <a:off x="3306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8" name="Rectangle 16"/>
          <p:cNvSpPr>
            <a:spLocks noChangeArrowheads="1"/>
          </p:cNvSpPr>
          <p:nvPr/>
        </p:nvSpPr>
        <p:spPr bwMode="auto">
          <a:xfrm>
            <a:off x="3306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09" name="Rectangle 131"/>
          <p:cNvSpPr>
            <a:spLocks noChangeArrowheads="1"/>
          </p:cNvSpPr>
          <p:nvPr/>
        </p:nvSpPr>
        <p:spPr bwMode="auto">
          <a:xfrm>
            <a:off x="2697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0" name="Rectangle 3"/>
          <p:cNvSpPr>
            <a:spLocks noChangeArrowheads="1"/>
          </p:cNvSpPr>
          <p:nvPr/>
        </p:nvSpPr>
        <p:spPr bwMode="auto">
          <a:xfrm>
            <a:off x="2301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1" name="Rectangle 4"/>
          <p:cNvSpPr>
            <a:spLocks noChangeArrowheads="1"/>
          </p:cNvSpPr>
          <p:nvPr/>
        </p:nvSpPr>
        <p:spPr bwMode="auto">
          <a:xfrm>
            <a:off x="2911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2" name="Rectangle 5"/>
          <p:cNvSpPr>
            <a:spLocks noChangeArrowheads="1"/>
          </p:cNvSpPr>
          <p:nvPr/>
        </p:nvSpPr>
        <p:spPr bwMode="auto">
          <a:xfrm>
            <a:off x="3216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3" name="Rectangle 6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4" name="Rectangle 129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5" name="Rectangle 3"/>
          <p:cNvSpPr>
            <a:spLocks noChangeArrowheads="1"/>
          </p:cNvSpPr>
          <p:nvPr/>
        </p:nvSpPr>
        <p:spPr bwMode="auto">
          <a:xfrm>
            <a:off x="3540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6" name="Rectangle 4"/>
          <p:cNvSpPr>
            <a:spLocks noChangeArrowheads="1"/>
          </p:cNvSpPr>
          <p:nvPr/>
        </p:nvSpPr>
        <p:spPr bwMode="auto">
          <a:xfrm>
            <a:off x="4149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7" name="Rectangle 6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8" name="Rectangle 129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19" name="Rectangle 11"/>
          <p:cNvSpPr>
            <a:spLocks noChangeArrowheads="1"/>
          </p:cNvSpPr>
          <p:nvPr/>
        </p:nvSpPr>
        <p:spPr bwMode="auto">
          <a:xfrm>
            <a:off x="2606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0" name="Rectangle 7"/>
          <p:cNvSpPr>
            <a:spLocks noChangeArrowheads="1"/>
          </p:cNvSpPr>
          <p:nvPr/>
        </p:nvSpPr>
        <p:spPr bwMode="auto">
          <a:xfrm>
            <a:off x="4465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1" name="Rectangle 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2" name="Rectangle 9"/>
          <p:cNvSpPr>
            <a:spLocks noChangeArrowheads="1"/>
          </p:cNvSpPr>
          <p:nvPr/>
        </p:nvSpPr>
        <p:spPr bwMode="auto">
          <a:xfrm>
            <a:off x="5380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3" name="Rectangle 10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4" name="Rectangle 127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5" name="Rectangle 12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6" name="Rectangle 7"/>
          <p:cNvSpPr>
            <a:spLocks noChangeArrowheads="1"/>
          </p:cNvSpPr>
          <p:nvPr/>
        </p:nvSpPr>
        <p:spPr bwMode="auto">
          <a:xfrm>
            <a:off x="5705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7" name="Rectangle 8"/>
          <p:cNvSpPr>
            <a:spLocks noChangeArrowheads="1"/>
          </p:cNvSpPr>
          <p:nvPr/>
        </p:nvSpPr>
        <p:spPr bwMode="auto">
          <a:xfrm>
            <a:off x="6315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8" name="Rectangle 10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29" name="Rectangle 127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0" name="Rectangle 11"/>
          <p:cNvSpPr>
            <a:spLocks noChangeArrowheads="1"/>
          </p:cNvSpPr>
          <p:nvPr/>
        </p:nvSpPr>
        <p:spPr bwMode="auto">
          <a:xfrm>
            <a:off x="4475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1" name="Rectangle 11"/>
          <p:cNvSpPr>
            <a:spLocks noChangeArrowheads="1"/>
          </p:cNvSpPr>
          <p:nvPr/>
        </p:nvSpPr>
        <p:spPr bwMode="auto">
          <a:xfrm>
            <a:off x="6645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2" name="Rectangle 12"/>
          <p:cNvSpPr>
            <a:spLocks noChangeArrowheads="1"/>
          </p:cNvSpPr>
          <p:nvPr/>
        </p:nvSpPr>
        <p:spPr bwMode="auto">
          <a:xfrm>
            <a:off x="7254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3" name="Rectangle 13"/>
          <p:cNvSpPr>
            <a:spLocks noChangeArrowheads="1"/>
          </p:cNvSpPr>
          <p:nvPr/>
        </p:nvSpPr>
        <p:spPr bwMode="auto">
          <a:xfrm>
            <a:off x="7559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4" name="Rectangle 14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5" name="Rectangle 130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6" name="Rectangle 11"/>
          <p:cNvSpPr>
            <a:spLocks noChangeArrowheads="1"/>
          </p:cNvSpPr>
          <p:nvPr/>
        </p:nvSpPr>
        <p:spPr bwMode="auto">
          <a:xfrm>
            <a:off x="7883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7" name="Rectangle 12"/>
          <p:cNvSpPr>
            <a:spLocks noChangeArrowheads="1"/>
          </p:cNvSpPr>
          <p:nvPr/>
        </p:nvSpPr>
        <p:spPr bwMode="auto">
          <a:xfrm>
            <a:off x="8493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8" name="Rectangle 14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39" name="Rectangle 130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0" name="Rectangle 15"/>
          <p:cNvSpPr>
            <a:spLocks noChangeArrowheads="1"/>
          </p:cNvSpPr>
          <p:nvPr/>
        </p:nvSpPr>
        <p:spPr bwMode="auto">
          <a:xfrm>
            <a:off x="8813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1" name="Rectangle 16"/>
          <p:cNvSpPr>
            <a:spLocks noChangeArrowheads="1"/>
          </p:cNvSpPr>
          <p:nvPr/>
        </p:nvSpPr>
        <p:spPr bwMode="auto">
          <a:xfrm>
            <a:off x="9423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2" name="Rectangle 17"/>
          <p:cNvSpPr>
            <a:spLocks noChangeArrowheads="1"/>
          </p:cNvSpPr>
          <p:nvPr/>
        </p:nvSpPr>
        <p:spPr bwMode="auto">
          <a:xfrm>
            <a:off x="9728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3" name="Rectangle 18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4" name="Rectangle 131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5" name="Rectangle 130"/>
          <p:cNvSpPr>
            <a:spLocks noChangeArrowheads="1"/>
          </p:cNvSpPr>
          <p:nvPr/>
        </p:nvSpPr>
        <p:spPr bwMode="auto">
          <a:xfrm>
            <a:off x="9432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046" name="TextBox 7"/>
          <p:cNvSpPr txBox="1">
            <a:spLocks noChangeArrowheads="1"/>
          </p:cNvSpPr>
          <p:nvPr/>
        </p:nvSpPr>
        <p:spPr bwMode="auto">
          <a:xfrm>
            <a:off x="10033000" y="1866900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…</a:t>
            </a:r>
          </a:p>
        </p:txBody>
      </p:sp>
      <p:sp>
        <p:nvSpPr>
          <p:cNvPr id="39047" name="TextBox 261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39048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sp>
        <p:nvSpPr>
          <p:cNvPr id="39049" name="TextBox 263"/>
          <p:cNvSpPr txBox="1">
            <a:spLocks noChangeArrowheads="1"/>
          </p:cNvSpPr>
          <p:nvPr/>
        </p:nvSpPr>
        <p:spPr bwMode="auto">
          <a:xfrm>
            <a:off x="2170113" y="1400175"/>
            <a:ext cx="596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 </a:t>
            </a:r>
            <a:r>
              <a:rPr lang="en-GB" altLang="en-US"/>
              <a:t>1                5                10                 15                20                25 </a:t>
            </a:r>
            <a:r>
              <a:rPr lang="en-GB" altLang="en-US" b="1"/>
              <a:t> …</a:t>
            </a:r>
          </a:p>
        </p:txBody>
      </p:sp>
      <p:cxnSp>
        <p:nvCxnSpPr>
          <p:cNvPr id="41" name="Straight Connector 40"/>
          <p:cNvCxnSpPr>
            <a:stCxn id="39010" idx="2"/>
            <a:endCxn id="4" idx="2"/>
          </p:cNvCxnSpPr>
          <p:nvPr/>
        </p:nvCxnSpPr>
        <p:spPr>
          <a:xfrm>
            <a:off x="2454276" y="2219326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2759076" y="2219326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073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3408363" y="2239963"/>
            <a:ext cx="1947862" cy="14525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3733801" y="2260601"/>
            <a:ext cx="1622425" cy="143192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4008439" y="2270125"/>
            <a:ext cx="1347787" cy="142240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39016" idx="2"/>
            <a:endCxn id="4" idx="1"/>
          </p:cNvCxnSpPr>
          <p:nvPr/>
        </p:nvCxnSpPr>
        <p:spPr>
          <a:xfrm>
            <a:off x="4302125" y="2230439"/>
            <a:ext cx="1054100" cy="1462087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39020" idx="2"/>
            <a:endCxn id="4" idx="1"/>
          </p:cNvCxnSpPr>
          <p:nvPr/>
        </p:nvCxnSpPr>
        <p:spPr>
          <a:xfrm>
            <a:off x="4618039" y="2239963"/>
            <a:ext cx="738187" cy="14525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5033964" y="2281239"/>
            <a:ext cx="369887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216525" y="2290764"/>
            <a:ext cx="369888" cy="130333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5502276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705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5705476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endCxn id="4" idx="7"/>
          </p:cNvCxnSpPr>
          <p:nvPr/>
        </p:nvCxnSpPr>
        <p:spPr>
          <a:xfrm flipH="1">
            <a:off x="5859463" y="2311401"/>
            <a:ext cx="658812" cy="138112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endCxn id="4" idx="7"/>
          </p:cNvCxnSpPr>
          <p:nvPr/>
        </p:nvCxnSpPr>
        <p:spPr>
          <a:xfrm flipH="1">
            <a:off x="5859463" y="2281239"/>
            <a:ext cx="931862" cy="141128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5964239" y="2290763"/>
            <a:ext cx="1152525" cy="14160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39032" idx="2"/>
          </p:cNvCxnSpPr>
          <p:nvPr/>
        </p:nvCxnSpPr>
        <p:spPr>
          <a:xfrm flipH="1">
            <a:off x="6010275" y="2239963"/>
            <a:ext cx="1397000" cy="154940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5964239" y="2290764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39036" idx="2"/>
            <a:endCxn id="4" idx="6"/>
          </p:cNvCxnSpPr>
          <p:nvPr/>
        </p:nvCxnSpPr>
        <p:spPr>
          <a:xfrm flipH="1">
            <a:off x="5964239" y="2251076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5964239" y="2290764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5964238" y="2251076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5964238" y="2270126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5964238" y="2270126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5964238" y="2251076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9042" idx="2"/>
          </p:cNvCxnSpPr>
          <p:nvPr/>
        </p:nvCxnSpPr>
        <p:spPr>
          <a:xfrm flipH="1">
            <a:off x="6010276" y="2244726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6075363" y="2316164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7712076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37476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78" name="TextBox 310"/>
          <p:cNvSpPr txBox="1">
            <a:spLocks noChangeArrowheads="1"/>
          </p:cNvSpPr>
          <p:nvPr/>
        </p:nvSpPr>
        <p:spPr bwMode="auto">
          <a:xfrm>
            <a:off x="7737476" y="3967163"/>
            <a:ext cx="1853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+ve weight</a:t>
            </a:r>
          </a:p>
        </p:txBody>
      </p:sp>
      <p:sp>
        <p:nvSpPr>
          <p:cNvPr id="39079" name="TextBox 313"/>
          <p:cNvSpPr txBox="1">
            <a:spLocks noChangeArrowheads="1"/>
          </p:cNvSpPr>
          <p:nvPr/>
        </p:nvSpPr>
        <p:spPr bwMode="auto">
          <a:xfrm>
            <a:off x="7751764" y="4627563"/>
            <a:ext cx="1703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5608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09739" y="3692526"/>
            <a:ext cx="2287587" cy="4937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082" name="TextBox 5"/>
          <p:cNvSpPr txBox="1">
            <a:spLocks noChangeArrowheads="1"/>
          </p:cNvSpPr>
          <p:nvPr/>
        </p:nvSpPr>
        <p:spPr bwMode="auto">
          <a:xfrm>
            <a:off x="4794250" y="5260976"/>
            <a:ext cx="4414414" cy="64633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it will send strong signal for a horizontal</a:t>
            </a:r>
          </a:p>
          <a:p>
            <a:r>
              <a:rPr lang="en-GB" altLang="en-US"/>
              <a:t>line in the top row, ignoring everywhere else </a:t>
            </a:r>
          </a:p>
        </p:txBody>
      </p:sp>
    </p:spTree>
    <p:extLst>
      <p:ext uri="{BB962C8B-B14F-4D97-AF65-F5344CB8AC3E}">
        <p14:creationId xmlns:p14="http://schemas.microsoft.com/office/powerpoint/2010/main" val="31651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3038" y="3584576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752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362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667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1752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2667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1752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2362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1752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2362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2667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1752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7" name="Rectangle 20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8" name="Rectangle 21"/>
          <p:cNvSpPr>
            <a:spLocks noChangeArrowheads="1"/>
          </p:cNvSpPr>
          <p:nvPr/>
        </p:nvSpPr>
        <p:spPr bwMode="auto">
          <a:xfrm>
            <a:off x="2667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59" name="Rectangle 22"/>
          <p:cNvSpPr>
            <a:spLocks noChangeArrowheads="1"/>
          </p:cNvSpPr>
          <p:nvPr/>
        </p:nvSpPr>
        <p:spPr bwMode="auto">
          <a:xfrm>
            <a:off x="2057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0" name="Rectangle 127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1" name="Rectangle 12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2" name="Rectangle 129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3" name="Rectangle 130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4" name="Rectangle 131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5" name="Rectangle 132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6" name="Rectangle 3"/>
          <p:cNvSpPr>
            <a:spLocks noChangeArrowheads="1"/>
          </p:cNvSpPr>
          <p:nvPr/>
        </p:nvSpPr>
        <p:spPr bwMode="auto">
          <a:xfrm>
            <a:off x="2992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7" name="Rectangle 4"/>
          <p:cNvSpPr>
            <a:spLocks noChangeArrowheads="1"/>
          </p:cNvSpPr>
          <p:nvPr/>
        </p:nvSpPr>
        <p:spPr bwMode="auto">
          <a:xfrm>
            <a:off x="3602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8" name="Rectangle 6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69" name="Rectangle 7"/>
          <p:cNvSpPr>
            <a:spLocks noChangeArrowheads="1"/>
          </p:cNvSpPr>
          <p:nvPr/>
        </p:nvSpPr>
        <p:spPr bwMode="auto">
          <a:xfrm>
            <a:off x="2992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0" name="Rectangle 8"/>
          <p:cNvSpPr>
            <a:spLocks noChangeArrowheads="1"/>
          </p:cNvSpPr>
          <p:nvPr/>
        </p:nvSpPr>
        <p:spPr bwMode="auto">
          <a:xfrm>
            <a:off x="3602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1" name="Rectangle 10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2" name="Rectangle 11"/>
          <p:cNvSpPr>
            <a:spLocks noChangeArrowheads="1"/>
          </p:cNvSpPr>
          <p:nvPr/>
        </p:nvSpPr>
        <p:spPr bwMode="auto">
          <a:xfrm>
            <a:off x="2992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3" name="Rectangle 12"/>
          <p:cNvSpPr>
            <a:spLocks noChangeArrowheads="1"/>
          </p:cNvSpPr>
          <p:nvPr/>
        </p:nvSpPr>
        <p:spPr bwMode="auto">
          <a:xfrm>
            <a:off x="3602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4" name="Rectangle 14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5" name="Rectangle 15"/>
          <p:cNvSpPr>
            <a:spLocks noChangeArrowheads="1"/>
          </p:cNvSpPr>
          <p:nvPr/>
        </p:nvSpPr>
        <p:spPr bwMode="auto">
          <a:xfrm>
            <a:off x="2992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6" name="Rectangle 16"/>
          <p:cNvSpPr>
            <a:spLocks noChangeArrowheads="1"/>
          </p:cNvSpPr>
          <p:nvPr/>
        </p:nvSpPr>
        <p:spPr bwMode="auto">
          <a:xfrm>
            <a:off x="3602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7" name="Rectangle 18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8" name="Rectangle 19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79" name="Rectangle 20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0" name="Rectangle 22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1" name="Rectangle 127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2" name="Rectangle 128"/>
          <p:cNvSpPr>
            <a:spLocks noChangeArrowheads="1"/>
          </p:cNvSpPr>
          <p:nvPr/>
        </p:nvSpPr>
        <p:spPr bwMode="auto">
          <a:xfrm>
            <a:off x="3286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3" name="Rectangle 129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4" name="Rectangle 130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5" name="Rectangle 131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6" name="Rectangle 132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7" name="Rectangle 3"/>
          <p:cNvSpPr>
            <a:spLocks noChangeArrowheads="1"/>
          </p:cNvSpPr>
          <p:nvPr/>
        </p:nvSpPr>
        <p:spPr bwMode="auto">
          <a:xfrm>
            <a:off x="1773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8" name="Rectangle 4"/>
          <p:cNvSpPr>
            <a:spLocks noChangeArrowheads="1"/>
          </p:cNvSpPr>
          <p:nvPr/>
        </p:nvSpPr>
        <p:spPr bwMode="auto">
          <a:xfrm>
            <a:off x="2382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89" name="Rectangle 5"/>
          <p:cNvSpPr>
            <a:spLocks noChangeArrowheads="1"/>
          </p:cNvSpPr>
          <p:nvPr/>
        </p:nvSpPr>
        <p:spPr bwMode="auto">
          <a:xfrm>
            <a:off x="2687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0" name="Rectangle 6"/>
          <p:cNvSpPr>
            <a:spLocks noChangeArrowheads="1"/>
          </p:cNvSpPr>
          <p:nvPr/>
        </p:nvSpPr>
        <p:spPr bwMode="auto">
          <a:xfrm>
            <a:off x="2078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1" name="Rectangle 7"/>
          <p:cNvSpPr>
            <a:spLocks noChangeArrowheads="1"/>
          </p:cNvSpPr>
          <p:nvPr/>
        </p:nvSpPr>
        <p:spPr bwMode="auto">
          <a:xfrm>
            <a:off x="1773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2" name="Rectangle 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3" name="Rectangle 9"/>
          <p:cNvSpPr>
            <a:spLocks noChangeArrowheads="1"/>
          </p:cNvSpPr>
          <p:nvPr/>
        </p:nvSpPr>
        <p:spPr bwMode="auto">
          <a:xfrm>
            <a:off x="2687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4" name="Rectangle 10"/>
          <p:cNvSpPr>
            <a:spLocks noChangeArrowheads="1"/>
          </p:cNvSpPr>
          <p:nvPr/>
        </p:nvSpPr>
        <p:spPr bwMode="auto">
          <a:xfrm>
            <a:off x="2078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5" name="Rectangle 11"/>
          <p:cNvSpPr>
            <a:spLocks noChangeArrowheads="1"/>
          </p:cNvSpPr>
          <p:nvPr/>
        </p:nvSpPr>
        <p:spPr bwMode="auto">
          <a:xfrm>
            <a:off x="1773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6" name="Rectangle 12"/>
          <p:cNvSpPr>
            <a:spLocks noChangeArrowheads="1"/>
          </p:cNvSpPr>
          <p:nvPr/>
        </p:nvSpPr>
        <p:spPr bwMode="auto">
          <a:xfrm>
            <a:off x="2382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7" name="Rectangle 13"/>
          <p:cNvSpPr>
            <a:spLocks noChangeArrowheads="1"/>
          </p:cNvSpPr>
          <p:nvPr/>
        </p:nvSpPr>
        <p:spPr bwMode="auto">
          <a:xfrm>
            <a:off x="2687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8" name="Rectangle 14"/>
          <p:cNvSpPr>
            <a:spLocks noChangeArrowheads="1"/>
          </p:cNvSpPr>
          <p:nvPr/>
        </p:nvSpPr>
        <p:spPr bwMode="auto">
          <a:xfrm>
            <a:off x="2078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39999" name="Rectangle 15"/>
          <p:cNvSpPr>
            <a:spLocks noChangeArrowheads="1"/>
          </p:cNvSpPr>
          <p:nvPr/>
        </p:nvSpPr>
        <p:spPr bwMode="auto">
          <a:xfrm>
            <a:off x="1773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0" name="Rectangle 16"/>
          <p:cNvSpPr>
            <a:spLocks noChangeArrowheads="1"/>
          </p:cNvSpPr>
          <p:nvPr/>
        </p:nvSpPr>
        <p:spPr bwMode="auto">
          <a:xfrm>
            <a:off x="2382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1" name="Rectangle 17"/>
          <p:cNvSpPr>
            <a:spLocks noChangeArrowheads="1"/>
          </p:cNvSpPr>
          <p:nvPr/>
        </p:nvSpPr>
        <p:spPr bwMode="auto">
          <a:xfrm>
            <a:off x="2687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2" name="Rectangle 18"/>
          <p:cNvSpPr>
            <a:spLocks noChangeArrowheads="1"/>
          </p:cNvSpPr>
          <p:nvPr/>
        </p:nvSpPr>
        <p:spPr bwMode="auto">
          <a:xfrm>
            <a:off x="2078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3" name="Rectangle 127"/>
          <p:cNvSpPr>
            <a:spLocks noChangeArrowheads="1"/>
          </p:cNvSpPr>
          <p:nvPr/>
        </p:nvSpPr>
        <p:spPr bwMode="auto">
          <a:xfrm>
            <a:off x="3022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4" name="Rectangle 12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5" name="Rectangle 129"/>
          <p:cNvSpPr>
            <a:spLocks noChangeArrowheads="1"/>
          </p:cNvSpPr>
          <p:nvPr/>
        </p:nvSpPr>
        <p:spPr bwMode="auto">
          <a:xfrm>
            <a:off x="2708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6" name="Rectangle 130"/>
          <p:cNvSpPr>
            <a:spLocks noChangeArrowheads="1"/>
          </p:cNvSpPr>
          <p:nvPr/>
        </p:nvSpPr>
        <p:spPr bwMode="auto">
          <a:xfrm>
            <a:off x="2371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7" name="Rectangle 131"/>
          <p:cNvSpPr>
            <a:spLocks noChangeArrowheads="1"/>
          </p:cNvSpPr>
          <p:nvPr/>
        </p:nvSpPr>
        <p:spPr bwMode="auto">
          <a:xfrm>
            <a:off x="2697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8" name="Rectangle 3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09" name="Rectangle 4"/>
          <p:cNvSpPr>
            <a:spLocks noChangeArrowheads="1"/>
          </p:cNvSpPr>
          <p:nvPr/>
        </p:nvSpPr>
        <p:spPr bwMode="auto">
          <a:xfrm>
            <a:off x="3590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0" name="Rectangle 6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1" name="Rectangle 7"/>
          <p:cNvSpPr>
            <a:spLocks noChangeArrowheads="1"/>
          </p:cNvSpPr>
          <p:nvPr/>
        </p:nvSpPr>
        <p:spPr bwMode="auto">
          <a:xfrm>
            <a:off x="3276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2" name="Rectangle 8"/>
          <p:cNvSpPr>
            <a:spLocks noChangeArrowheads="1"/>
          </p:cNvSpPr>
          <p:nvPr/>
        </p:nvSpPr>
        <p:spPr bwMode="auto">
          <a:xfrm>
            <a:off x="3590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3" name="Rectangle 10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4" name="Rectangle 11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5" name="Rectangle 12"/>
          <p:cNvSpPr>
            <a:spLocks noChangeArrowheads="1"/>
          </p:cNvSpPr>
          <p:nvPr/>
        </p:nvSpPr>
        <p:spPr bwMode="auto">
          <a:xfrm>
            <a:off x="3590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6" name="Rectangle 14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7" name="Rectangle 15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8" name="Rectangle 16"/>
          <p:cNvSpPr>
            <a:spLocks noChangeArrowheads="1"/>
          </p:cNvSpPr>
          <p:nvPr/>
        </p:nvSpPr>
        <p:spPr bwMode="auto">
          <a:xfrm>
            <a:off x="3590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19" name="Rectangle 18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0" name="Rectangle 127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1" name="Rectangle 128"/>
          <p:cNvSpPr>
            <a:spLocks noChangeArrowheads="1"/>
          </p:cNvSpPr>
          <p:nvPr/>
        </p:nvSpPr>
        <p:spPr bwMode="auto">
          <a:xfrm>
            <a:off x="2057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2" name="Rectangle 129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3" name="Rectangle 130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4" name="Rectangle 131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5" name="Rectangle 11"/>
          <p:cNvSpPr>
            <a:spLocks noChangeArrowheads="1"/>
          </p:cNvSpPr>
          <p:nvPr/>
        </p:nvSpPr>
        <p:spPr bwMode="auto">
          <a:xfrm>
            <a:off x="1762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6" name="Rectangle 11"/>
          <p:cNvSpPr>
            <a:spLocks noChangeArrowheads="1"/>
          </p:cNvSpPr>
          <p:nvPr/>
        </p:nvSpPr>
        <p:spPr bwMode="auto">
          <a:xfrm>
            <a:off x="2057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7" name="Rectangle 22"/>
          <p:cNvSpPr>
            <a:spLocks noChangeArrowheads="1"/>
          </p:cNvSpPr>
          <p:nvPr/>
        </p:nvSpPr>
        <p:spPr bwMode="auto">
          <a:xfrm>
            <a:off x="1782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8" name="Rectangle 21"/>
          <p:cNvSpPr>
            <a:spLocks noChangeArrowheads="1"/>
          </p:cNvSpPr>
          <p:nvPr/>
        </p:nvSpPr>
        <p:spPr bwMode="auto">
          <a:xfrm>
            <a:off x="3602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29" name="Rectangle 21"/>
          <p:cNvSpPr>
            <a:spLocks noChangeArrowheads="1"/>
          </p:cNvSpPr>
          <p:nvPr/>
        </p:nvSpPr>
        <p:spPr bwMode="auto">
          <a:xfrm>
            <a:off x="2403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0" name="Rectangle 15"/>
          <p:cNvSpPr>
            <a:spLocks noChangeArrowheads="1"/>
          </p:cNvSpPr>
          <p:nvPr/>
        </p:nvSpPr>
        <p:spPr bwMode="auto">
          <a:xfrm>
            <a:off x="3286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1" name="Rectangle 16"/>
          <p:cNvSpPr>
            <a:spLocks noChangeArrowheads="1"/>
          </p:cNvSpPr>
          <p:nvPr/>
        </p:nvSpPr>
        <p:spPr bwMode="auto">
          <a:xfrm>
            <a:off x="3306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2" name="Rectangle 16"/>
          <p:cNvSpPr>
            <a:spLocks noChangeArrowheads="1"/>
          </p:cNvSpPr>
          <p:nvPr/>
        </p:nvSpPr>
        <p:spPr bwMode="auto">
          <a:xfrm>
            <a:off x="3306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3" name="Rectangle 131"/>
          <p:cNvSpPr>
            <a:spLocks noChangeArrowheads="1"/>
          </p:cNvSpPr>
          <p:nvPr/>
        </p:nvSpPr>
        <p:spPr bwMode="auto">
          <a:xfrm>
            <a:off x="2697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4" name="Rectangle 3"/>
          <p:cNvSpPr>
            <a:spLocks noChangeArrowheads="1"/>
          </p:cNvSpPr>
          <p:nvPr/>
        </p:nvSpPr>
        <p:spPr bwMode="auto">
          <a:xfrm>
            <a:off x="2301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5" name="Rectangle 4"/>
          <p:cNvSpPr>
            <a:spLocks noChangeArrowheads="1"/>
          </p:cNvSpPr>
          <p:nvPr/>
        </p:nvSpPr>
        <p:spPr bwMode="auto">
          <a:xfrm>
            <a:off x="2911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6" name="Rectangle 5"/>
          <p:cNvSpPr>
            <a:spLocks noChangeArrowheads="1"/>
          </p:cNvSpPr>
          <p:nvPr/>
        </p:nvSpPr>
        <p:spPr bwMode="auto">
          <a:xfrm>
            <a:off x="3216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7" name="Rectangle 6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8" name="Rectangle 129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39" name="Rectangle 3"/>
          <p:cNvSpPr>
            <a:spLocks noChangeArrowheads="1"/>
          </p:cNvSpPr>
          <p:nvPr/>
        </p:nvSpPr>
        <p:spPr bwMode="auto">
          <a:xfrm>
            <a:off x="3540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0" name="Rectangle 4"/>
          <p:cNvSpPr>
            <a:spLocks noChangeArrowheads="1"/>
          </p:cNvSpPr>
          <p:nvPr/>
        </p:nvSpPr>
        <p:spPr bwMode="auto">
          <a:xfrm>
            <a:off x="4149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1" name="Rectangle 6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2" name="Rectangle 129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3" name="Rectangle 11"/>
          <p:cNvSpPr>
            <a:spLocks noChangeArrowheads="1"/>
          </p:cNvSpPr>
          <p:nvPr/>
        </p:nvSpPr>
        <p:spPr bwMode="auto">
          <a:xfrm>
            <a:off x="2606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4" name="Rectangle 7"/>
          <p:cNvSpPr>
            <a:spLocks noChangeArrowheads="1"/>
          </p:cNvSpPr>
          <p:nvPr/>
        </p:nvSpPr>
        <p:spPr bwMode="auto">
          <a:xfrm>
            <a:off x="4465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5" name="Rectangle 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6" name="Rectangle 9"/>
          <p:cNvSpPr>
            <a:spLocks noChangeArrowheads="1"/>
          </p:cNvSpPr>
          <p:nvPr/>
        </p:nvSpPr>
        <p:spPr bwMode="auto">
          <a:xfrm>
            <a:off x="5380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7" name="Rectangle 10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8" name="Rectangle 127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49" name="Rectangle 12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0" name="Rectangle 7"/>
          <p:cNvSpPr>
            <a:spLocks noChangeArrowheads="1"/>
          </p:cNvSpPr>
          <p:nvPr/>
        </p:nvSpPr>
        <p:spPr bwMode="auto">
          <a:xfrm>
            <a:off x="5705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1" name="Rectangle 8"/>
          <p:cNvSpPr>
            <a:spLocks noChangeArrowheads="1"/>
          </p:cNvSpPr>
          <p:nvPr/>
        </p:nvSpPr>
        <p:spPr bwMode="auto">
          <a:xfrm>
            <a:off x="6315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2" name="Rectangle 10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3" name="Rectangle 127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4" name="Rectangle 11"/>
          <p:cNvSpPr>
            <a:spLocks noChangeArrowheads="1"/>
          </p:cNvSpPr>
          <p:nvPr/>
        </p:nvSpPr>
        <p:spPr bwMode="auto">
          <a:xfrm>
            <a:off x="4475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5" name="Rectangle 11"/>
          <p:cNvSpPr>
            <a:spLocks noChangeArrowheads="1"/>
          </p:cNvSpPr>
          <p:nvPr/>
        </p:nvSpPr>
        <p:spPr bwMode="auto">
          <a:xfrm>
            <a:off x="6645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6" name="Rectangle 12"/>
          <p:cNvSpPr>
            <a:spLocks noChangeArrowheads="1"/>
          </p:cNvSpPr>
          <p:nvPr/>
        </p:nvSpPr>
        <p:spPr bwMode="auto">
          <a:xfrm>
            <a:off x="7254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7" name="Rectangle 13"/>
          <p:cNvSpPr>
            <a:spLocks noChangeArrowheads="1"/>
          </p:cNvSpPr>
          <p:nvPr/>
        </p:nvSpPr>
        <p:spPr bwMode="auto">
          <a:xfrm>
            <a:off x="7559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8" name="Rectangle 14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59" name="Rectangle 130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0" name="Rectangle 11"/>
          <p:cNvSpPr>
            <a:spLocks noChangeArrowheads="1"/>
          </p:cNvSpPr>
          <p:nvPr/>
        </p:nvSpPr>
        <p:spPr bwMode="auto">
          <a:xfrm>
            <a:off x="7883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1" name="Rectangle 12"/>
          <p:cNvSpPr>
            <a:spLocks noChangeArrowheads="1"/>
          </p:cNvSpPr>
          <p:nvPr/>
        </p:nvSpPr>
        <p:spPr bwMode="auto">
          <a:xfrm>
            <a:off x="8493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2" name="Rectangle 14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3" name="Rectangle 130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4" name="Rectangle 15"/>
          <p:cNvSpPr>
            <a:spLocks noChangeArrowheads="1"/>
          </p:cNvSpPr>
          <p:nvPr/>
        </p:nvSpPr>
        <p:spPr bwMode="auto">
          <a:xfrm>
            <a:off x="8813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5" name="Rectangle 16"/>
          <p:cNvSpPr>
            <a:spLocks noChangeArrowheads="1"/>
          </p:cNvSpPr>
          <p:nvPr/>
        </p:nvSpPr>
        <p:spPr bwMode="auto">
          <a:xfrm>
            <a:off x="9423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6" name="Rectangle 17"/>
          <p:cNvSpPr>
            <a:spLocks noChangeArrowheads="1"/>
          </p:cNvSpPr>
          <p:nvPr/>
        </p:nvSpPr>
        <p:spPr bwMode="auto">
          <a:xfrm>
            <a:off x="9728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7" name="Rectangle 18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8" name="Rectangle 131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69" name="Rectangle 130"/>
          <p:cNvSpPr>
            <a:spLocks noChangeArrowheads="1"/>
          </p:cNvSpPr>
          <p:nvPr/>
        </p:nvSpPr>
        <p:spPr bwMode="auto">
          <a:xfrm>
            <a:off x="9432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070" name="TextBox 7"/>
          <p:cNvSpPr txBox="1">
            <a:spLocks noChangeArrowheads="1"/>
          </p:cNvSpPr>
          <p:nvPr/>
        </p:nvSpPr>
        <p:spPr bwMode="auto">
          <a:xfrm>
            <a:off x="10033000" y="1866900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…</a:t>
            </a:r>
          </a:p>
        </p:txBody>
      </p:sp>
      <p:sp>
        <p:nvSpPr>
          <p:cNvPr id="40071" name="TextBox 261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0072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sp>
        <p:nvSpPr>
          <p:cNvPr id="40073" name="TextBox 263"/>
          <p:cNvSpPr txBox="1">
            <a:spLocks noChangeArrowheads="1"/>
          </p:cNvSpPr>
          <p:nvPr/>
        </p:nvSpPr>
        <p:spPr bwMode="auto">
          <a:xfrm>
            <a:off x="2170113" y="1400175"/>
            <a:ext cx="596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 </a:t>
            </a:r>
            <a:r>
              <a:rPr lang="en-GB" altLang="en-US"/>
              <a:t>1                5                10                 15                20                25 </a:t>
            </a:r>
            <a:r>
              <a:rPr lang="en-GB" altLang="en-US" b="1"/>
              <a:t> …</a:t>
            </a:r>
          </a:p>
        </p:txBody>
      </p:sp>
      <p:cxnSp>
        <p:nvCxnSpPr>
          <p:cNvPr id="41" name="Straight Connector 40"/>
          <p:cNvCxnSpPr>
            <a:stCxn id="40034" idx="2"/>
            <a:endCxn id="4" idx="2"/>
          </p:cNvCxnSpPr>
          <p:nvPr/>
        </p:nvCxnSpPr>
        <p:spPr>
          <a:xfrm>
            <a:off x="2454276" y="2219326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2759076" y="2219326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073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3408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3733801" y="2260601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4008439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40040" idx="2"/>
            <a:endCxn id="4" idx="1"/>
          </p:cNvCxnSpPr>
          <p:nvPr/>
        </p:nvCxnSpPr>
        <p:spPr>
          <a:xfrm>
            <a:off x="4302125" y="2230439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40044" idx="2"/>
            <a:endCxn id="4" idx="1"/>
          </p:cNvCxnSpPr>
          <p:nvPr/>
        </p:nvCxnSpPr>
        <p:spPr>
          <a:xfrm>
            <a:off x="4618039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5502276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705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5705476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5964239" y="2290764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40060" idx="2"/>
            <a:endCxn id="4" idx="6"/>
          </p:cNvCxnSpPr>
          <p:nvPr/>
        </p:nvCxnSpPr>
        <p:spPr>
          <a:xfrm flipH="1">
            <a:off x="5964239" y="2251076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5964239" y="2290764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5964238" y="2251076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5964238" y="2270126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5964238" y="2270126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5964238" y="2251076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40066" idx="2"/>
          </p:cNvCxnSpPr>
          <p:nvPr/>
        </p:nvCxnSpPr>
        <p:spPr>
          <a:xfrm flipH="1">
            <a:off x="6010276" y="2244726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6075363" y="2316164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7712076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37476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96" name="TextBox 310"/>
          <p:cNvSpPr txBox="1">
            <a:spLocks noChangeArrowheads="1"/>
          </p:cNvSpPr>
          <p:nvPr/>
        </p:nvSpPr>
        <p:spPr bwMode="auto">
          <a:xfrm>
            <a:off x="7737476" y="3967163"/>
            <a:ext cx="1853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+ve weight</a:t>
            </a:r>
          </a:p>
        </p:txBody>
      </p:sp>
      <p:sp>
        <p:nvSpPr>
          <p:cNvPr id="40097" name="TextBox 313"/>
          <p:cNvSpPr txBox="1">
            <a:spLocks noChangeArrowheads="1"/>
          </p:cNvSpPr>
          <p:nvPr/>
        </p:nvSpPr>
        <p:spPr bwMode="auto">
          <a:xfrm>
            <a:off x="7751764" y="4627563"/>
            <a:ext cx="1703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5608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09739" y="3692526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4932363" y="2260601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176839" y="2281239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5859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40058" idx="2"/>
            <a:endCxn id="4" idx="7"/>
          </p:cNvCxnSpPr>
          <p:nvPr/>
        </p:nvCxnSpPr>
        <p:spPr>
          <a:xfrm flipH="1">
            <a:off x="5859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5859464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5859464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What does this unit detect? </a:t>
            </a:r>
            <a:endParaRPr lang="en-GB" altLang="en-US" sz="3600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3038" y="3584576"/>
            <a:ext cx="711200" cy="746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7526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3622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667000" y="37941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17526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2667000" y="40989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17526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23622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17526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7" name="Rectangle 16"/>
          <p:cNvSpPr>
            <a:spLocks noChangeArrowheads="1"/>
          </p:cNvSpPr>
          <p:nvPr/>
        </p:nvSpPr>
        <p:spPr bwMode="auto">
          <a:xfrm>
            <a:off x="23622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8" name="Rectangle 17"/>
          <p:cNvSpPr>
            <a:spLocks noChangeArrowheads="1"/>
          </p:cNvSpPr>
          <p:nvPr/>
        </p:nvSpPr>
        <p:spPr bwMode="auto">
          <a:xfrm>
            <a:off x="26670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79" name="Rectangle 18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17526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26670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3" name="Rectangle 22"/>
          <p:cNvSpPr>
            <a:spLocks noChangeArrowheads="1"/>
          </p:cNvSpPr>
          <p:nvPr/>
        </p:nvSpPr>
        <p:spPr bwMode="auto">
          <a:xfrm>
            <a:off x="2057400" y="50133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4" name="Rectangle 127"/>
          <p:cNvSpPr>
            <a:spLocks noChangeArrowheads="1"/>
          </p:cNvSpPr>
          <p:nvPr/>
        </p:nvSpPr>
        <p:spPr bwMode="auto">
          <a:xfrm>
            <a:off x="20574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5" name="Rectangle 128"/>
          <p:cNvSpPr>
            <a:spLocks noChangeArrowheads="1"/>
          </p:cNvSpPr>
          <p:nvPr/>
        </p:nvSpPr>
        <p:spPr bwMode="auto">
          <a:xfrm>
            <a:off x="2362200" y="4098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6" name="Rectangle 129"/>
          <p:cNvSpPr>
            <a:spLocks noChangeArrowheads="1"/>
          </p:cNvSpPr>
          <p:nvPr/>
        </p:nvSpPr>
        <p:spPr bwMode="auto">
          <a:xfrm>
            <a:off x="2057400" y="37941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7" name="Rectangle 130"/>
          <p:cNvSpPr>
            <a:spLocks noChangeArrowheads="1"/>
          </p:cNvSpPr>
          <p:nvPr/>
        </p:nvSpPr>
        <p:spPr bwMode="auto">
          <a:xfrm>
            <a:off x="2057400" y="44037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8" name="Rectangle 131"/>
          <p:cNvSpPr>
            <a:spLocks noChangeArrowheads="1"/>
          </p:cNvSpPr>
          <p:nvPr/>
        </p:nvSpPr>
        <p:spPr bwMode="auto">
          <a:xfrm>
            <a:off x="2057400" y="4708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89" name="Rectangle 132"/>
          <p:cNvSpPr>
            <a:spLocks noChangeArrowheads="1"/>
          </p:cNvSpPr>
          <p:nvPr/>
        </p:nvSpPr>
        <p:spPr bwMode="auto">
          <a:xfrm>
            <a:off x="2362200" y="50133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0" name="Rectangle 3"/>
          <p:cNvSpPr>
            <a:spLocks noChangeArrowheads="1"/>
          </p:cNvSpPr>
          <p:nvPr/>
        </p:nvSpPr>
        <p:spPr bwMode="auto">
          <a:xfrm>
            <a:off x="2992438" y="38052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1" name="Rectangle 4"/>
          <p:cNvSpPr>
            <a:spLocks noChangeArrowheads="1"/>
          </p:cNvSpPr>
          <p:nvPr/>
        </p:nvSpPr>
        <p:spPr bwMode="auto">
          <a:xfrm>
            <a:off x="36020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2" name="Rectangle 6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3" name="Rectangle 7"/>
          <p:cNvSpPr>
            <a:spLocks noChangeArrowheads="1"/>
          </p:cNvSpPr>
          <p:nvPr/>
        </p:nvSpPr>
        <p:spPr bwMode="auto">
          <a:xfrm>
            <a:off x="29924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4" name="Rectangle 8"/>
          <p:cNvSpPr>
            <a:spLocks noChangeArrowheads="1"/>
          </p:cNvSpPr>
          <p:nvPr/>
        </p:nvSpPr>
        <p:spPr bwMode="auto">
          <a:xfrm>
            <a:off x="36020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5" name="Rectangle 10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6" name="Rectangle 11"/>
          <p:cNvSpPr>
            <a:spLocks noChangeArrowheads="1"/>
          </p:cNvSpPr>
          <p:nvPr/>
        </p:nvSpPr>
        <p:spPr bwMode="auto">
          <a:xfrm>
            <a:off x="29924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7" name="Rectangle 12"/>
          <p:cNvSpPr>
            <a:spLocks noChangeArrowheads="1"/>
          </p:cNvSpPr>
          <p:nvPr/>
        </p:nvSpPr>
        <p:spPr bwMode="auto">
          <a:xfrm>
            <a:off x="36020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8" name="Rectangle 14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0999" name="Rectangle 15"/>
          <p:cNvSpPr>
            <a:spLocks noChangeArrowheads="1"/>
          </p:cNvSpPr>
          <p:nvPr/>
        </p:nvSpPr>
        <p:spPr bwMode="auto">
          <a:xfrm>
            <a:off x="29924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0" name="Rectangle 16"/>
          <p:cNvSpPr>
            <a:spLocks noChangeArrowheads="1"/>
          </p:cNvSpPr>
          <p:nvPr/>
        </p:nvSpPr>
        <p:spPr bwMode="auto">
          <a:xfrm>
            <a:off x="36020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1" name="Rectangle 18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2" name="Rectangle 19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3" name="Rectangle 20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4" name="Rectangle 22"/>
          <p:cNvSpPr>
            <a:spLocks noChangeArrowheads="1"/>
          </p:cNvSpPr>
          <p:nvPr/>
        </p:nvSpPr>
        <p:spPr bwMode="auto">
          <a:xfrm>
            <a:off x="2992438" y="50244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5" name="Rectangle 127"/>
          <p:cNvSpPr>
            <a:spLocks noChangeArrowheads="1"/>
          </p:cNvSpPr>
          <p:nvPr/>
        </p:nvSpPr>
        <p:spPr bwMode="auto">
          <a:xfrm>
            <a:off x="3297238" y="4110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6" name="Rectangle 128"/>
          <p:cNvSpPr>
            <a:spLocks noChangeArrowheads="1"/>
          </p:cNvSpPr>
          <p:nvPr/>
        </p:nvSpPr>
        <p:spPr bwMode="auto">
          <a:xfrm>
            <a:off x="32861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7" name="Rectangle 129"/>
          <p:cNvSpPr>
            <a:spLocks noChangeArrowheads="1"/>
          </p:cNvSpPr>
          <p:nvPr/>
        </p:nvSpPr>
        <p:spPr bwMode="auto">
          <a:xfrm>
            <a:off x="3297238" y="38052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8" name="Rectangle 130"/>
          <p:cNvSpPr>
            <a:spLocks noChangeArrowheads="1"/>
          </p:cNvSpPr>
          <p:nvPr/>
        </p:nvSpPr>
        <p:spPr bwMode="auto">
          <a:xfrm>
            <a:off x="3297238" y="4414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09" name="Rectangle 131"/>
          <p:cNvSpPr>
            <a:spLocks noChangeArrowheads="1"/>
          </p:cNvSpPr>
          <p:nvPr/>
        </p:nvSpPr>
        <p:spPr bwMode="auto">
          <a:xfrm>
            <a:off x="3297238" y="4719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0" name="Rectangle 132"/>
          <p:cNvSpPr>
            <a:spLocks noChangeArrowheads="1"/>
          </p:cNvSpPr>
          <p:nvPr/>
        </p:nvSpPr>
        <p:spPr bwMode="auto">
          <a:xfrm>
            <a:off x="3602038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1" name="Rectangle 3"/>
          <p:cNvSpPr>
            <a:spLocks noChangeArrowheads="1"/>
          </p:cNvSpPr>
          <p:nvPr/>
        </p:nvSpPr>
        <p:spPr bwMode="auto">
          <a:xfrm>
            <a:off x="17732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2" name="Rectangle 4"/>
          <p:cNvSpPr>
            <a:spLocks noChangeArrowheads="1"/>
          </p:cNvSpPr>
          <p:nvPr/>
        </p:nvSpPr>
        <p:spPr bwMode="auto">
          <a:xfrm>
            <a:off x="23828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3" name="Rectangle 5"/>
          <p:cNvSpPr>
            <a:spLocks noChangeArrowheads="1"/>
          </p:cNvSpPr>
          <p:nvPr/>
        </p:nvSpPr>
        <p:spPr bwMode="auto">
          <a:xfrm>
            <a:off x="26876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4" name="Rectangle 6"/>
          <p:cNvSpPr>
            <a:spLocks noChangeArrowheads="1"/>
          </p:cNvSpPr>
          <p:nvPr/>
        </p:nvSpPr>
        <p:spPr bwMode="auto">
          <a:xfrm>
            <a:off x="2078038" y="53292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5" name="Rectangle 7"/>
          <p:cNvSpPr>
            <a:spLocks noChangeArrowheads="1"/>
          </p:cNvSpPr>
          <p:nvPr/>
        </p:nvSpPr>
        <p:spPr bwMode="auto">
          <a:xfrm>
            <a:off x="17732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6" name="Rectangle 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7" name="Rectangle 9"/>
          <p:cNvSpPr>
            <a:spLocks noChangeArrowheads="1"/>
          </p:cNvSpPr>
          <p:nvPr/>
        </p:nvSpPr>
        <p:spPr bwMode="auto">
          <a:xfrm>
            <a:off x="26876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8" name="Rectangle 10"/>
          <p:cNvSpPr>
            <a:spLocks noChangeArrowheads="1"/>
          </p:cNvSpPr>
          <p:nvPr/>
        </p:nvSpPr>
        <p:spPr bwMode="auto">
          <a:xfrm>
            <a:off x="2078038" y="56340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19" name="Rectangle 11"/>
          <p:cNvSpPr>
            <a:spLocks noChangeArrowheads="1"/>
          </p:cNvSpPr>
          <p:nvPr/>
        </p:nvSpPr>
        <p:spPr bwMode="auto">
          <a:xfrm>
            <a:off x="17732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0" name="Rectangle 12"/>
          <p:cNvSpPr>
            <a:spLocks noChangeArrowheads="1"/>
          </p:cNvSpPr>
          <p:nvPr/>
        </p:nvSpPr>
        <p:spPr bwMode="auto">
          <a:xfrm>
            <a:off x="23828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1" name="Rectangle 13"/>
          <p:cNvSpPr>
            <a:spLocks noChangeArrowheads="1"/>
          </p:cNvSpPr>
          <p:nvPr/>
        </p:nvSpPr>
        <p:spPr bwMode="auto">
          <a:xfrm>
            <a:off x="26876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2" name="Rectangle 14"/>
          <p:cNvSpPr>
            <a:spLocks noChangeArrowheads="1"/>
          </p:cNvSpPr>
          <p:nvPr/>
        </p:nvSpPr>
        <p:spPr bwMode="auto">
          <a:xfrm>
            <a:off x="2078038" y="59388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3" name="Rectangle 15"/>
          <p:cNvSpPr>
            <a:spLocks noChangeArrowheads="1"/>
          </p:cNvSpPr>
          <p:nvPr/>
        </p:nvSpPr>
        <p:spPr bwMode="auto">
          <a:xfrm>
            <a:off x="17732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4" name="Rectangle 16"/>
          <p:cNvSpPr>
            <a:spLocks noChangeArrowheads="1"/>
          </p:cNvSpPr>
          <p:nvPr/>
        </p:nvSpPr>
        <p:spPr bwMode="auto">
          <a:xfrm>
            <a:off x="23828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5" name="Rectangle 17"/>
          <p:cNvSpPr>
            <a:spLocks noChangeArrowheads="1"/>
          </p:cNvSpPr>
          <p:nvPr/>
        </p:nvSpPr>
        <p:spPr bwMode="auto">
          <a:xfrm>
            <a:off x="26876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6" name="Rectangle 18"/>
          <p:cNvSpPr>
            <a:spLocks noChangeArrowheads="1"/>
          </p:cNvSpPr>
          <p:nvPr/>
        </p:nvSpPr>
        <p:spPr bwMode="auto">
          <a:xfrm>
            <a:off x="2078038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7" name="Rectangle 127"/>
          <p:cNvSpPr>
            <a:spLocks noChangeArrowheads="1"/>
          </p:cNvSpPr>
          <p:nvPr/>
        </p:nvSpPr>
        <p:spPr bwMode="auto">
          <a:xfrm>
            <a:off x="3022600" y="4994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8" name="Rectangle 128"/>
          <p:cNvSpPr>
            <a:spLocks noChangeArrowheads="1"/>
          </p:cNvSpPr>
          <p:nvPr/>
        </p:nvSpPr>
        <p:spPr bwMode="auto">
          <a:xfrm>
            <a:off x="2382838" y="56340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29" name="Rectangle 129"/>
          <p:cNvSpPr>
            <a:spLocks noChangeArrowheads="1"/>
          </p:cNvSpPr>
          <p:nvPr/>
        </p:nvSpPr>
        <p:spPr bwMode="auto">
          <a:xfrm>
            <a:off x="2708275" y="59388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0" name="Rectangle 130"/>
          <p:cNvSpPr>
            <a:spLocks noChangeArrowheads="1"/>
          </p:cNvSpPr>
          <p:nvPr/>
        </p:nvSpPr>
        <p:spPr bwMode="auto">
          <a:xfrm>
            <a:off x="2371725" y="46990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1" name="Rectangle 131"/>
          <p:cNvSpPr>
            <a:spLocks noChangeArrowheads="1"/>
          </p:cNvSpPr>
          <p:nvPr/>
        </p:nvSpPr>
        <p:spPr bwMode="auto">
          <a:xfrm>
            <a:off x="2697163" y="5003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2" name="Rectangle 3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3" name="Rectangle 4"/>
          <p:cNvSpPr>
            <a:spLocks noChangeArrowheads="1"/>
          </p:cNvSpPr>
          <p:nvPr/>
        </p:nvSpPr>
        <p:spPr bwMode="auto">
          <a:xfrm>
            <a:off x="35909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4" name="Rectangle 6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5" name="Rectangle 7"/>
          <p:cNvSpPr>
            <a:spLocks noChangeArrowheads="1"/>
          </p:cNvSpPr>
          <p:nvPr/>
        </p:nvSpPr>
        <p:spPr bwMode="auto">
          <a:xfrm>
            <a:off x="3276600" y="50244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6" name="Rectangle 8"/>
          <p:cNvSpPr>
            <a:spLocks noChangeArrowheads="1"/>
          </p:cNvSpPr>
          <p:nvPr/>
        </p:nvSpPr>
        <p:spPr bwMode="auto">
          <a:xfrm>
            <a:off x="35909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7" name="Rectangle 10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8" name="Rectangle 11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39" name="Rectangle 12"/>
          <p:cNvSpPr>
            <a:spLocks noChangeArrowheads="1"/>
          </p:cNvSpPr>
          <p:nvPr/>
        </p:nvSpPr>
        <p:spPr bwMode="auto">
          <a:xfrm>
            <a:off x="35909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0" name="Rectangle 14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1" name="Rectangle 15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2" name="Rectangle 16"/>
          <p:cNvSpPr>
            <a:spLocks noChangeArrowheads="1"/>
          </p:cNvSpPr>
          <p:nvPr/>
        </p:nvSpPr>
        <p:spPr bwMode="auto">
          <a:xfrm>
            <a:off x="35909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3" name="Rectangle 18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4" name="Rectangle 127"/>
          <p:cNvSpPr>
            <a:spLocks noChangeArrowheads="1"/>
          </p:cNvSpPr>
          <p:nvPr/>
        </p:nvSpPr>
        <p:spPr bwMode="auto">
          <a:xfrm>
            <a:off x="2981325" y="56435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5" name="Rectangle 128"/>
          <p:cNvSpPr>
            <a:spLocks noChangeArrowheads="1"/>
          </p:cNvSpPr>
          <p:nvPr/>
        </p:nvSpPr>
        <p:spPr bwMode="auto">
          <a:xfrm>
            <a:off x="2057400" y="50339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6" name="Rectangle 129"/>
          <p:cNvSpPr>
            <a:spLocks noChangeArrowheads="1"/>
          </p:cNvSpPr>
          <p:nvPr/>
        </p:nvSpPr>
        <p:spPr bwMode="auto">
          <a:xfrm>
            <a:off x="2981325" y="53387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7" name="Rectangle 130"/>
          <p:cNvSpPr>
            <a:spLocks noChangeArrowheads="1"/>
          </p:cNvSpPr>
          <p:nvPr/>
        </p:nvSpPr>
        <p:spPr bwMode="auto">
          <a:xfrm>
            <a:off x="2981325" y="59483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8" name="Rectangle 131"/>
          <p:cNvSpPr>
            <a:spLocks noChangeArrowheads="1"/>
          </p:cNvSpPr>
          <p:nvPr/>
        </p:nvSpPr>
        <p:spPr bwMode="auto">
          <a:xfrm>
            <a:off x="2981325" y="6253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49" name="Rectangle 11"/>
          <p:cNvSpPr>
            <a:spLocks noChangeArrowheads="1"/>
          </p:cNvSpPr>
          <p:nvPr/>
        </p:nvSpPr>
        <p:spPr bwMode="auto">
          <a:xfrm>
            <a:off x="1762125" y="4098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0" name="Rectangle 11"/>
          <p:cNvSpPr>
            <a:spLocks noChangeArrowheads="1"/>
          </p:cNvSpPr>
          <p:nvPr/>
        </p:nvSpPr>
        <p:spPr bwMode="auto">
          <a:xfrm>
            <a:off x="2057400" y="3784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1" name="Rectangle 22"/>
          <p:cNvSpPr>
            <a:spLocks noChangeArrowheads="1"/>
          </p:cNvSpPr>
          <p:nvPr/>
        </p:nvSpPr>
        <p:spPr bwMode="auto">
          <a:xfrm>
            <a:off x="1782763" y="561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2" name="Rectangle 21"/>
          <p:cNvSpPr>
            <a:spLocks noChangeArrowheads="1"/>
          </p:cNvSpPr>
          <p:nvPr/>
        </p:nvSpPr>
        <p:spPr bwMode="auto">
          <a:xfrm>
            <a:off x="3602038" y="50339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3" name="Rectangle 21"/>
          <p:cNvSpPr>
            <a:spLocks noChangeArrowheads="1"/>
          </p:cNvSpPr>
          <p:nvPr/>
        </p:nvSpPr>
        <p:spPr bwMode="auto">
          <a:xfrm>
            <a:off x="240347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4" name="Rectangle 15"/>
          <p:cNvSpPr>
            <a:spLocks noChangeArrowheads="1"/>
          </p:cNvSpPr>
          <p:nvPr/>
        </p:nvSpPr>
        <p:spPr bwMode="auto">
          <a:xfrm>
            <a:off x="3286125" y="5622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5" name="Rectangle 16"/>
          <p:cNvSpPr>
            <a:spLocks noChangeArrowheads="1"/>
          </p:cNvSpPr>
          <p:nvPr/>
        </p:nvSpPr>
        <p:spPr bwMode="auto">
          <a:xfrm>
            <a:off x="3306763" y="6243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6" name="Rectangle 16"/>
          <p:cNvSpPr>
            <a:spLocks noChangeArrowheads="1"/>
          </p:cNvSpPr>
          <p:nvPr/>
        </p:nvSpPr>
        <p:spPr bwMode="auto">
          <a:xfrm>
            <a:off x="3306763" y="59277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7" name="Rectangle 131"/>
          <p:cNvSpPr>
            <a:spLocks noChangeArrowheads="1"/>
          </p:cNvSpPr>
          <p:nvPr/>
        </p:nvSpPr>
        <p:spPr bwMode="auto">
          <a:xfrm>
            <a:off x="2697163" y="6232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8" name="Rectangle 3"/>
          <p:cNvSpPr>
            <a:spLocks noChangeArrowheads="1"/>
          </p:cNvSpPr>
          <p:nvPr/>
        </p:nvSpPr>
        <p:spPr bwMode="auto">
          <a:xfrm>
            <a:off x="23018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59" name="Rectangle 4"/>
          <p:cNvSpPr>
            <a:spLocks noChangeArrowheads="1"/>
          </p:cNvSpPr>
          <p:nvPr/>
        </p:nvSpPr>
        <p:spPr bwMode="auto">
          <a:xfrm>
            <a:off x="29114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0" name="Rectangle 5"/>
          <p:cNvSpPr>
            <a:spLocks noChangeArrowheads="1"/>
          </p:cNvSpPr>
          <p:nvPr/>
        </p:nvSpPr>
        <p:spPr bwMode="auto">
          <a:xfrm>
            <a:off x="3216275" y="1914525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1" name="Rectangle 6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2" name="Rectangle 129"/>
          <p:cNvSpPr>
            <a:spLocks noChangeArrowheads="1"/>
          </p:cNvSpPr>
          <p:nvPr/>
        </p:nvSpPr>
        <p:spPr bwMode="auto">
          <a:xfrm>
            <a:off x="2606675" y="19145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3" name="Rectangle 3"/>
          <p:cNvSpPr>
            <a:spLocks noChangeArrowheads="1"/>
          </p:cNvSpPr>
          <p:nvPr/>
        </p:nvSpPr>
        <p:spPr bwMode="auto">
          <a:xfrm>
            <a:off x="3540125" y="1925638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4" name="Rectangle 4"/>
          <p:cNvSpPr>
            <a:spLocks noChangeArrowheads="1"/>
          </p:cNvSpPr>
          <p:nvPr/>
        </p:nvSpPr>
        <p:spPr bwMode="auto">
          <a:xfrm>
            <a:off x="41497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5" name="Rectangle 6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6" name="Rectangle 129"/>
          <p:cNvSpPr>
            <a:spLocks noChangeArrowheads="1"/>
          </p:cNvSpPr>
          <p:nvPr/>
        </p:nvSpPr>
        <p:spPr bwMode="auto">
          <a:xfrm>
            <a:off x="3844925" y="1925638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7" name="Rectangle 11"/>
          <p:cNvSpPr>
            <a:spLocks noChangeArrowheads="1"/>
          </p:cNvSpPr>
          <p:nvPr/>
        </p:nvSpPr>
        <p:spPr bwMode="auto">
          <a:xfrm>
            <a:off x="2606675" y="1905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8" name="Rectangle 7"/>
          <p:cNvSpPr>
            <a:spLocks noChangeArrowheads="1"/>
          </p:cNvSpPr>
          <p:nvPr/>
        </p:nvSpPr>
        <p:spPr bwMode="auto">
          <a:xfrm>
            <a:off x="44656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69" name="Rectangle 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0" name="Rectangle 9"/>
          <p:cNvSpPr>
            <a:spLocks noChangeArrowheads="1"/>
          </p:cNvSpPr>
          <p:nvPr/>
        </p:nvSpPr>
        <p:spPr bwMode="auto">
          <a:xfrm>
            <a:off x="5380038" y="1935163"/>
            <a:ext cx="3048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1" name="Rectangle 10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2" name="Rectangle 127"/>
          <p:cNvSpPr>
            <a:spLocks noChangeArrowheads="1"/>
          </p:cNvSpPr>
          <p:nvPr/>
        </p:nvSpPr>
        <p:spPr bwMode="auto">
          <a:xfrm>
            <a:off x="47704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3" name="Rectangle 128"/>
          <p:cNvSpPr>
            <a:spLocks noChangeArrowheads="1"/>
          </p:cNvSpPr>
          <p:nvPr/>
        </p:nvSpPr>
        <p:spPr bwMode="auto">
          <a:xfrm>
            <a:off x="5075238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4" name="Rectangle 7"/>
          <p:cNvSpPr>
            <a:spLocks noChangeArrowheads="1"/>
          </p:cNvSpPr>
          <p:nvPr/>
        </p:nvSpPr>
        <p:spPr bwMode="auto">
          <a:xfrm>
            <a:off x="57054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5" name="Rectangle 8"/>
          <p:cNvSpPr>
            <a:spLocks noChangeArrowheads="1"/>
          </p:cNvSpPr>
          <p:nvPr/>
        </p:nvSpPr>
        <p:spPr bwMode="auto">
          <a:xfrm>
            <a:off x="63150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6" name="Rectangle 10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7" name="Rectangle 127"/>
          <p:cNvSpPr>
            <a:spLocks noChangeArrowheads="1"/>
          </p:cNvSpPr>
          <p:nvPr/>
        </p:nvSpPr>
        <p:spPr bwMode="auto">
          <a:xfrm>
            <a:off x="601027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8" name="Rectangle 11"/>
          <p:cNvSpPr>
            <a:spLocks noChangeArrowheads="1"/>
          </p:cNvSpPr>
          <p:nvPr/>
        </p:nvSpPr>
        <p:spPr bwMode="auto">
          <a:xfrm>
            <a:off x="4475163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79" name="Rectangle 11"/>
          <p:cNvSpPr>
            <a:spLocks noChangeArrowheads="1"/>
          </p:cNvSpPr>
          <p:nvPr/>
        </p:nvSpPr>
        <p:spPr bwMode="auto">
          <a:xfrm>
            <a:off x="66452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0" name="Rectangle 12"/>
          <p:cNvSpPr>
            <a:spLocks noChangeArrowheads="1"/>
          </p:cNvSpPr>
          <p:nvPr/>
        </p:nvSpPr>
        <p:spPr bwMode="auto">
          <a:xfrm>
            <a:off x="72548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1" name="Rectangle 13"/>
          <p:cNvSpPr>
            <a:spLocks noChangeArrowheads="1"/>
          </p:cNvSpPr>
          <p:nvPr/>
        </p:nvSpPr>
        <p:spPr bwMode="auto">
          <a:xfrm>
            <a:off x="75596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2" name="Rectangle 14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3" name="Rectangle 130"/>
          <p:cNvSpPr>
            <a:spLocks noChangeArrowheads="1"/>
          </p:cNvSpPr>
          <p:nvPr/>
        </p:nvSpPr>
        <p:spPr bwMode="auto">
          <a:xfrm>
            <a:off x="6950075" y="1935163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4" name="Rectangle 11"/>
          <p:cNvSpPr>
            <a:spLocks noChangeArrowheads="1"/>
          </p:cNvSpPr>
          <p:nvPr/>
        </p:nvSpPr>
        <p:spPr bwMode="auto">
          <a:xfrm>
            <a:off x="78835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5" name="Rectangle 12"/>
          <p:cNvSpPr>
            <a:spLocks noChangeArrowheads="1"/>
          </p:cNvSpPr>
          <p:nvPr/>
        </p:nvSpPr>
        <p:spPr bwMode="auto">
          <a:xfrm>
            <a:off x="84931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6" name="Rectangle 14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7" name="Rectangle 130"/>
          <p:cNvSpPr>
            <a:spLocks noChangeArrowheads="1"/>
          </p:cNvSpPr>
          <p:nvPr/>
        </p:nvSpPr>
        <p:spPr bwMode="auto">
          <a:xfrm>
            <a:off x="8188325" y="194627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8" name="Rectangle 15"/>
          <p:cNvSpPr>
            <a:spLocks noChangeArrowheads="1"/>
          </p:cNvSpPr>
          <p:nvPr/>
        </p:nvSpPr>
        <p:spPr bwMode="auto">
          <a:xfrm>
            <a:off x="88138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89" name="Rectangle 16"/>
          <p:cNvSpPr>
            <a:spLocks noChangeArrowheads="1"/>
          </p:cNvSpPr>
          <p:nvPr/>
        </p:nvSpPr>
        <p:spPr bwMode="auto">
          <a:xfrm>
            <a:off x="94234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90" name="Rectangle 17"/>
          <p:cNvSpPr>
            <a:spLocks noChangeArrowheads="1"/>
          </p:cNvSpPr>
          <p:nvPr/>
        </p:nvSpPr>
        <p:spPr bwMode="auto">
          <a:xfrm>
            <a:off x="97282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91" name="Rectangle 18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92" name="Rectangle 131"/>
          <p:cNvSpPr>
            <a:spLocks noChangeArrowheads="1"/>
          </p:cNvSpPr>
          <p:nvPr/>
        </p:nvSpPr>
        <p:spPr bwMode="auto">
          <a:xfrm>
            <a:off x="9118600" y="1939925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93" name="Rectangle 130"/>
          <p:cNvSpPr>
            <a:spLocks noChangeArrowheads="1"/>
          </p:cNvSpPr>
          <p:nvPr/>
        </p:nvSpPr>
        <p:spPr bwMode="auto">
          <a:xfrm>
            <a:off x="9432925" y="1930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41094" name="TextBox 7"/>
          <p:cNvSpPr txBox="1">
            <a:spLocks noChangeArrowheads="1"/>
          </p:cNvSpPr>
          <p:nvPr/>
        </p:nvSpPr>
        <p:spPr bwMode="auto">
          <a:xfrm>
            <a:off x="10033000" y="1866900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…</a:t>
            </a:r>
          </a:p>
        </p:txBody>
      </p:sp>
      <p:sp>
        <p:nvSpPr>
          <p:cNvPr id="41095" name="TextBox 261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1096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sp>
        <p:nvSpPr>
          <p:cNvPr id="41097" name="TextBox 263"/>
          <p:cNvSpPr txBox="1">
            <a:spLocks noChangeArrowheads="1"/>
          </p:cNvSpPr>
          <p:nvPr/>
        </p:nvSpPr>
        <p:spPr bwMode="auto">
          <a:xfrm>
            <a:off x="2170113" y="1400175"/>
            <a:ext cx="596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 </a:t>
            </a:r>
            <a:r>
              <a:rPr lang="en-GB" altLang="en-US"/>
              <a:t>1                5                10                 15                20                25 </a:t>
            </a:r>
            <a:r>
              <a:rPr lang="en-GB" altLang="en-US" b="1"/>
              <a:t> …</a:t>
            </a:r>
          </a:p>
        </p:txBody>
      </p:sp>
      <p:cxnSp>
        <p:nvCxnSpPr>
          <p:cNvPr id="41" name="Straight Connector 40"/>
          <p:cNvCxnSpPr>
            <a:stCxn id="41058" idx="2"/>
            <a:endCxn id="4" idx="2"/>
          </p:cNvCxnSpPr>
          <p:nvPr/>
        </p:nvCxnSpPr>
        <p:spPr>
          <a:xfrm>
            <a:off x="2454276" y="2219326"/>
            <a:ext cx="27987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4" idx="2"/>
          </p:cNvCxnSpPr>
          <p:nvPr/>
        </p:nvCxnSpPr>
        <p:spPr>
          <a:xfrm>
            <a:off x="2759076" y="2219326"/>
            <a:ext cx="2493963" cy="1738313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073400" y="2230438"/>
            <a:ext cx="2179638" cy="1554162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4" idx="1"/>
          </p:cNvCxnSpPr>
          <p:nvPr/>
        </p:nvCxnSpPr>
        <p:spPr>
          <a:xfrm>
            <a:off x="3408363" y="2239963"/>
            <a:ext cx="1947862" cy="1452562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4" idx="1"/>
          </p:cNvCxnSpPr>
          <p:nvPr/>
        </p:nvCxnSpPr>
        <p:spPr>
          <a:xfrm>
            <a:off x="3733801" y="2260601"/>
            <a:ext cx="1622425" cy="1431925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4" idx="1"/>
          </p:cNvCxnSpPr>
          <p:nvPr/>
        </p:nvCxnSpPr>
        <p:spPr>
          <a:xfrm>
            <a:off x="4008439" y="2270125"/>
            <a:ext cx="1347787" cy="1422400"/>
          </a:xfrm>
          <a:prstGeom prst="line">
            <a:avLst/>
          </a:prstGeom>
          <a:ln w="317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41064" idx="2"/>
            <a:endCxn id="4" idx="1"/>
          </p:cNvCxnSpPr>
          <p:nvPr/>
        </p:nvCxnSpPr>
        <p:spPr>
          <a:xfrm>
            <a:off x="4302125" y="2230439"/>
            <a:ext cx="1054100" cy="1462087"/>
          </a:xfrm>
          <a:prstGeom prst="line">
            <a:avLst/>
          </a:prstGeom>
          <a:ln w="9525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41068" idx="2"/>
            <a:endCxn id="4" idx="1"/>
          </p:cNvCxnSpPr>
          <p:nvPr/>
        </p:nvCxnSpPr>
        <p:spPr>
          <a:xfrm>
            <a:off x="4618039" y="2239963"/>
            <a:ext cx="738187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endCxn id="4" idx="0"/>
          </p:cNvCxnSpPr>
          <p:nvPr/>
        </p:nvCxnSpPr>
        <p:spPr>
          <a:xfrm>
            <a:off x="5502276" y="2320925"/>
            <a:ext cx="106363" cy="12636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5705475" y="2301875"/>
            <a:ext cx="203200" cy="130175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5705476" y="2290763"/>
            <a:ext cx="436563" cy="129381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endCxn id="4" idx="6"/>
          </p:cNvCxnSpPr>
          <p:nvPr/>
        </p:nvCxnSpPr>
        <p:spPr>
          <a:xfrm flipH="1">
            <a:off x="5964239" y="2290764"/>
            <a:ext cx="177323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41084" idx="2"/>
            <a:endCxn id="4" idx="6"/>
          </p:cNvCxnSpPr>
          <p:nvPr/>
        </p:nvCxnSpPr>
        <p:spPr>
          <a:xfrm flipH="1">
            <a:off x="5964239" y="2251076"/>
            <a:ext cx="2071687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4" idx="6"/>
          </p:cNvCxnSpPr>
          <p:nvPr/>
        </p:nvCxnSpPr>
        <p:spPr>
          <a:xfrm flipH="1">
            <a:off x="5964239" y="2290764"/>
            <a:ext cx="2325687" cy="16668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endCxn id="4" idx="6"/>
          </p:cNvCxnSpPr>
          <p:nvPr/>
        </p:nvCxnSpPr>
        <p:spPr>
          <a:xfrm flipH="1">
            <a:off x="5964238" y="2251076"/>
            <a:ext cx="26717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endCxn id="4" idx="6"/>
          </p:cNvCxnSpPr>
          <p:nvPr/>
        </p:nvCxnSpPr>
        <p:spPr>
          <a:xfrm flipH="1">
            <a:off x="5964238" y="2270126"/>
            <a:ext cx="2976562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endCxn id="4" idx="6"/>
          </p:cNvCxnSpPr>
          <p:nvPr/>
        </p:nvCxnSpPr>
        <p:spPr>
          <a:xfrm flipH="1">
            <a:off x="5964238" y="2270126"/>
            <a:ext cx="3352800" cy="16875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4" idx="6"/>
          </p:cNvCxnSpPr>
          <p:nvPr/>
        </p:nvCxnSpPr>
        <p:spPr>
          <a:xfrm flipH="1">
            <a:off x="5964238" y="2251076"/>
            <a:ext cx="3636962" cy="170656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41090" idx="2"/>
          </p:cNvCxnSpPr>
          <p:nvPr/>
        </p:nvCxnSpPr>
        <p:spPr>
          <a:xfrm flipH="1">
            <a:off x="6010276" y="2244726"/>
            <a:ext cx="3870325" cy="1712913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H="1">
            <a:off x="6075363" y="2316164"/>
            <a:ext cx="4449762" cy="1641475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7712076" y="4414838"/>
            <a:ext cx="2265363" cy="0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7737476" y="5156200"/>
            <a:ext cx="2143125" cy="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0" name="TextBox 310"/>
          <p:cNvSpPr txBox="1">
            <a:spLocks noChangeArrowheads="1"/>
          </p:cNvSpPr>
          <p:nvPr/>
        </p:nvSpPr>
        <p:spPr bwMode="auto">
          <a:xfrm>
            <a:off x="7737476" y="3967163"/>
            <a:ext cx="1853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+ve weight</a:t>
            </a:r>
          </a:p>
        </p:txBody>
      </p:sp>
      <p:sp>
        <p:nvSpPr>
          <p:cNvPr id="41121" name="TextBox 313"/>
          <p:cNvSpPr txBox="1">
            <a:spLocks noChangeArrowheads="1"/>
          </p:cNvSpPr>
          <p:nvPr/>
        </p:nvSpPr>
        <p:spPr bwMode="auto">
          <a:xfrm>
            <a:off x="7751764" y="4627563"/>
            <a:ext cx="17031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low/zero weight</a:t>
            </a:r>
          </a:p>
        </p:txBody>
      </p:sp>
      <p:cxnSp>
        <p:nvCxnSpPr>
          <p:cNvPr id="5" name="Straight Arrow Connector 4"/>
          <p:cNvCxnSpPr>
            <a:stCxn id="4" idx="4"/>
          </p:cNvCxnSpPr>
          <p:nvPr/>
        </p:nvCxnSpPr>
        <p:spPr>
          <a:xfrm>
            <a:off x="5608638" y="4330700"/>
            <a:ext cx="0" cy="388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709739" y="3692526"/>
            <a:ext cx="992187" cy="1158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124" name="TextBox 5"/>
          <p:cNvSpPr txBox="1">
            <a:spLocks noChangeArrowheads="1"/>
          </p:cNvSpPr>
          <p:nvPr/>
        </p:nvSpPr>
        <p:spPr bwMode="auto">
          <a:xfrm>
            <a:off x="4794251" y="5260976"/>
            <a:ext cx="4139403" cy="64633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Strong signal for a dark area in the top left</a:t>
            </a:r>
          </a:p>
          <a:p>
            <a:r>
              <a:rPr lang="en-GB" altLang="en-US"/>
              <a:t>corner 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4932363" y="2260601"/>
            <a:ext cx="569912" cy="1323975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5176839" y="2281239"/>
            <a:ext cx="325437" cy="1303337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4" idx="7"/>
          </p:cNvCxnSpPr>
          <p:nvPr/>
        </p:nvCxnSpPr>
        <p:spPr>
          <a:xfrm flipH="1">
            <a:off x="5859463" y="2270125"/>
            <a:ext cx="901700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41082" idx="2"/>
            <a:endCxn id="4" idx="7"/>
          </p:cNvCxnSpPr>
          <p:nvPr/>
        </p:nvCxnSpPr>
        <p:spPr>
          <a:xfrm flipH="1">
            <a:off x="5859463" y="2239963"/>
            <a:ext cx="1243012" cy="1452562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endCxn id="4" idx="7"/>
          </p:cNvCxnSpPr>
          <p:nvPr/>
        </p:nvCxnSpPr>
        <p:spPr>
          <a:xfrm flipH="1">
            <a:off x="5859464" y="2270125"/>
            <a:ext cx="1506537" cy="1422400"/>
          </a:xfrm>
          <a:prstGeom prst="line">
            <a:avLst/>
          </a:prstGeom>
          <a:ln w="4445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endCxn id="4" idx="7"/>
          </p:cNvCxnSpPr>
          <p:nvPr/>
        </p:nvCxnSpPr>
        <p:spPr>
          <a:xfrm flipH="1">
            <a:off x="5859464" y="2290763"/>
            <a:ext cx="587375" cy="1401762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GB" alt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What does this unit detect? </a:t>
            </a:r>
            <a:endParaRPr lang="en-GB" altLang="en-US" sz="3600" i="1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5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/>
          <a:lstStyle/>
          <a:p>
            <a:r>
              <a:rPr lang="en-GB" altLang="en-US" smtClean="0">
                <a:solidFill>
                  <a:srgbClr val="FF3300"/>
                </a:solidFill>
              </a:rPr>
              <a:t> </a:t>
            </a:r>
            <a:endParaRPr lang="en-GB" altLang="en-US" i="1" smtClean="0">
              <a:solidFill>
                <a:srgbClr val="FF3300"/>
              </a:solidFill>
            </a:endParaRPr>
          </a:p>
        </p:txBody>
      </p:sp>
      <p:sp>
        <p:nvSpPr>
          <p:cNvPr id="41987" name="TextBox 5"/>
          <p:cNvSpPr txBox="1">
            <a:spLocks noChangeArrowheads="1"/>
          </p:cNvSpPr>
          <p:nvPr/>
        </p:nvSpPr>
        <p:spPr bwMode="auto">
          <a:xfrm>
            <a:off x="2965451" y="4741864"/>
            <a:ext cx="4230197" cy="64633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/>
              <a:t>What features might you expect a good NN</a:t>
            </a:r>
          </a:p>
          <a:p>
            <a:r>
              <a:rPr lang="en-GB" altLang="en-US"/>
              <a:t>to learn, when trained with data like this?</a:t>
            </a:r>
          </a:p>
        </p:txBody>
      </p:sp>
      <p:pic>
        <p:nvPicPr>
          <p:cNvPr id="41988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4" y="111126"/>
            <a:ext cx="562292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6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/>
          <a:lstStyle/>
          <a:p>
            <a:r>
              <a:rPr lang="en-GB" altLang="en-US" smtClean="0">
                <a:solidFill>
                  <a:srgbClr val="FF3300"/>
                </a:solidFill>
              </a:rPr>
              <a:t> </a:t>
            </a:r>
            <a:endParaRPr lang="en-GB" altLang="en-US" i="1" smtClean="0">
              <a:solidFill>
                <a:srgbClr val="FF3300"/>
              </a:solidFill>
            </a:endParaRPr>
          </a:p>
        </p:txBody>
      </p:sp>
      <p:sp>
        <p:nvSpPr>
          <p:cNvPr id="43011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pic>
        <p:nvPicPr>
          <p:cNvPr id="43012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4" y="101600"/>
            <a:ext cx="8518525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Box 100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3014" name="TextBox 2"/>
          <p:cNvSpPr txBox="1">
            <a:spLocks noChangeArrowheads="1"/>
          </p:cNvSpPr>
          <p:nvPr/>
        </p:nvSpPr>
        <p:spPr bwMode="auto">
          <a:xfrm>
            <a:off x="6735764" y="1482726"/>
            <a:ext cx="2822575" cy="7080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000"/>
              <a:t>vertical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332163" y="771526"/>
            <a:ext cx="3403600" cy="106521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5719763" y="2190750"/>
            <a:ext cx="1016000" cy="17462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843838" y="2112963"/>
            <a:ext cx="2032000" cy="147320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/>
          <a:lstStyle/>
          <a:p>
            <a:r>
              <a:rPr lang="en-GB" altLang="en-US" smtClean="0">
                <a:solidFill>
                  <a:srgbClr val="FF3300"/>
                </a:solidFill>
              </a:rPr>
              <a:t> </a:t>
            </a:r>
            <a:endParaRPr lang="en-GB" altLang="en-US" i="1" smtClean="0">
              <a:solidFill>
                <a:srgbClr val="FF3300"/>
              </a:solidFill>
            </a:endParaRPr>
          </a:p>
        </p:txBody>
      </p:sp>
      <p:sp>
        <p:nvSpPr>
          <p:cNvPr id="44035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pic>
        <p:nvPicPr>
          <p:cNvPr id="44036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4" y="101600"/>
            <a:ext cx="8518525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Box 100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4038" name="TextBox 2"/>
          <p:cNvSpPr txBox="1">
            <a:spLocks noChangeArrowheads="1"/>
          </p:cNvSpPr>
          <p:nvPr/>
        </p:nvSpPr>
        <p:spPr bwMode="auto">
          <a:xfrm>
            <a:off x="6735763" y="1482726"/>
            <a:ext cx="3478212" cy="7080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000"/>
              <a:t>Horizontal lines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428875" y="965200"/>
            <a:ext cx="4306888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017963" y="2190751"/>
            <a:ext cx="2717800" cy="1516063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843838" y="2112964"/>
            <a:ext cx="152400" cy="24288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811823" y="1448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Our Group: </a:t>
            </a:r>
            <a: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IN" sz="36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Postdoc and </a:t>
            </a:r>
            <a:r>
              <a:rPr lang="en-US" sz="3600" dirty="0" smtClean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PhD </a:t>
            </a:r>
            <a:r>
              <a:rPr lang="en-US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endParaRPr lang="en-IN" sz="36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01061" y="1876358"/>
            <a:ext cx="232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err="1" smtClean="0">
                <a:latin typeface="Arial" pitchFamily="34" charset="0"/>
                <a:cs typeface="Arial" pitchFamily="34" charset="0"/>
              </a:rPr>
              <a:t>Sampriti</a:t>
            </a:r>
            <a:r>
              <a:rPr lang="en-IN" sz="1200" b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200" b="1" u="sng" dirty="0" err="1" smtClean="0">
                <a:latin typeface="Arial" pitchFamily="34" charset="0"/>
                <a:cs typeface="Arial" pitchFamily="34" charset="0"/>
              </a:rPr>
              <a:t>Soor</a:t>
            </a:r>
            <a:endParaRPr lang="en-IN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 pitchFamily="34" charset="0"/>
                <a:cs typeface="Arial" pitchFamily="34" charset="0"/>
              </a:rPr>
              <a:t>Research Area: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Generative AI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IPDF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Sandipan_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05029" y="1657818"/>
            <a:ext cx="1255252" cy="13175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/>
          <p:cNvSpPr txBox="1"/>
          <p:nvPr/>
        </p:nvSpPr>
        <p:spPr>
          <a:xfrm>
            <a:off x="5565861" y="1697839"/>
            <a:ext cx="1598951" cy="138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u="sng" dirty="0" err="1">
                <a:latin typeface="Arial" pitchFamily="34" charset="0"/>
                <a:cs typeface="Arial" pitchFamily="34" charset="0"/>
              </a:rPr>
              <a:t>Sandipan</a:t>
            </a:r>
            <a:r>
              <a:rPr lang="en-US" sz="1200" b="1" u="sng" dirty="0">
                <a:latin typeface="Arial" pitchFamily="34" charset="0"/>
                <a:cs typeface="Arial" pitchFamily="34" charset="0"/>
              </a:rPr>
              <a:t> Sharma</a:t>
            </a:r>
            <a:endParaRPr lang="en-US" sz="1200" i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 pitchFamily="34" charset="0"/>
                <a:cs typeface="Arial" pitchFamily="34" charset="0"/>
              </a:rPr>
              <a:t>Research Area: </a:t>
            </a:r>
          </a:p>
          <a:p>
            <a:pPr algn="just"/>
            <a:r>
              <a:rPr lang="en-US" sz="1200" dirty="0">
                <a:latin typeface="Arial" pitchFamily="34" charset="0"/>
                <a:cs typeface="Arial" pitchFamily="34" charset="0"/>
              </a:rPr>
              <a:t>Zero Shot Learning</a:t>
            </a:r>
          </a:p>
          <a:p>
            <a:pPr algn="just"/>
            <a:endParaRPr lang="en-US" sz="13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6DD7B5-52C8-4423-9D7E-41C989DE6B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82" b="10882"/>
          <a:stretch/>
        </p:blipFill>
        <p:spPr>
          <a:xfrm>
            <a:off x="7790215" y="3341775"/>
            <a:ext cx="1249215" cy="13537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F0C324-41C3-4E5C-905A-8E8F4FAFDA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201880" y="3380916"/>
            <a:ext cx="1355755" cy="13537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86E8F8-01B4-493A-B2CB-B4344FB52D26}"/>
              </a:ext>
            </a:extLst>
          </p:cNvPr>
          <p:cNvSpPr txBox="1"/>
          <p:nvPr/>
        </p:nvSpPr>
        <p:spPr>
          <a:xfrm>
            <a:off x="5614152" y="3484688"/>
            <a:ext cx="1873127" cy="133604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>
                <a:latin typeface="Arial"/>
                <a:cs typeface="Arial"/>
              </a:rPr>
              <a:t>Ashok </a:t>
            </a:r>
            <a:r>
              <a:rPr lang="en-US" sz="1200" b="1" u="sng" dirty="0" err="1">
                <a:latin typeface="Arial"/>
                <a:cs typeface="Arial"/>
              </a:rPr>
              <a:t>Bandyopadhyay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>
                <a:latin typeface="Arial"/>
                <a:cs typeface="Arial"/>
              </a:rPr>
              <a:t>Visual SLAM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(Part Time : ISRO)</a:t>
            </a:r>
          </a:p>
          <a:p>
            <a:pPr algn="just"/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AD289-55F9-4E25-8D40-B0450F7B9486}"/>
              </a:ext>
            </a:extLst>
          </p:cNvPr>
          <p:cNvSpPr txBox="1"/>
          <p:nvPr/>
        </p:nvSpPr>
        <p:spPr>
          <a:xfrm>
            <a:off x="9057492" y="3482983"/>
            <a:ext cx="1482812" cy="70731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 err="1">
                <a:latin typeface="Arial"/>
                <a:cs typeface="Arial"/>
              </a:rPr>
              <a:t>Akashy</a:t>
            </a:r>
            <a:r>
              <a:rPr lang="en-US" sz="1200" b="1" u="sng" dirty="0">
                <a:latin typeface="Arial"/>
                <a:cs typeface="Arial"/>
              </a:rPr>
              <a:t> </a:t>
            </a:r>
            <a:r>
              <a:rPr lang="en-US" sz="1200" b="1" u="sng" dirty="0" err="1">
                <a:latin typeface="Arial"/>
                <a:cs typeface="Arial"/>
              </a:rPr>
              <a:t>Daydar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>
                <a:latin typeface="Arial"/>
                <a:cs typeface="Arial"/>
              </a:rPr>
              <a:t>Medical Imaging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889FFD-AB97-4BB9-9548-62B716B547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30" b="7930"/>
          <a:stretch/>
        </p:blipFill>
        <p:spPr>
          <a:xfrm>
            <a:off x="4201880" y="5211617"/>
            <a:ext cx="1313567" cy="14235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DCF518-53CD-42E3-B5CE-6C86827D88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184179">
            <a:off x="963924" y="3473798"/>
            <a:ext cx="1355755" cy="13537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883B2E-B4B2-478C-B525-D3ED900C7480}"/>
              </a:ext>
            </a:extLst>
          </p:cNvPr>
          <p:cNvSpPr txBox="1"/>
          <p:nvPr/>
        </p:nvSpPr>
        <p:spPr>
          <a:xfrm rot="4179">
            <a:off x="2316398" y="3641188"/>
            <a:ext cx="1868652" cy="70731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 err="1">
                <a:latin typeface="Arial"/>
                <a:cs typeface="Arial"/>
              </a:rPr>
              <a:t>Sonal</a:t>
            </a:r>
            <a:r>
              <a:rPr lang="en-US" sz="1200" b="1" u="sng" dirty="0">
                <a:latin typeface="Arial"/>
                <a:cs typeface="Arial"/>
              </a:rPr>
              <a:t> Kumar </a:t>
            </a:r>
            <a:r>
              <a:rPr lang="en-US" sz="1200" b="1" u="sng" dirty="0" err="1">
                <a:latin typeface="Arial"/>
                <a:cs typeface="Arial"/>
              </a:rPr>
              <a:t>Jha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>
                <a:latin typeface="Arial"/>
                <a:cs typeface="Arial"/>
              </a:rPr>
              <a:t>Semi Supervised Learning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703278-CB7F-4498-A2D7-28307FAE5FCA}"/>
              </a:ext>
            </a:extLst>
          </p:cNvPr>
          <p:cNvSpPr txBox="1"/>
          <p:nvPr/>
        </p:nvSpPr>
        <p:spPr>
          <a:xfrm>
            <a:off x="5451096" y="5414283"/>
            <a:ext cx="1524925" cy="70731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 err="1">
                <a:latin typeface="Arial"/>
                <a:cs typeface="Arial"/>
              </a:rPr>
              <a:t>Udit</a:t>
            </a:r>
            <a:r>
              <a:rPr lang="en-US" sz="1200" b="1" u="sng" dirty="0">
                <a:latin typeface="Arial"/>
                <a:cs typeface="Arial"/>
              </a:rPr>
              <a:t> Sharma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>
                <a:latin typeface="Arial"/>
                <a:cs typeface="Arial"/>
              </a:rPr>
              <a:t>Robotic Vision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0DDB63-BDB8-4F8F-A801-A7B2EBA7BE0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928648" y="1623677"/>
            <a:ext cx="1355755" cy="13537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F15F3B-73B8-412F-B849-00E1694F1E1D}"/>
              </a:ext>
            </a:extLst>
          </p:cNvPr>
          <p:cNvSpPr txBox="1"/>
          <p:nvPr/>
        </p:nvSpPr>
        <p:spPr>
          <a:xfrm>
            <a:off x="2224394" y="1876358"/>
            <a:ext cx="1826532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 err="1">
                <a:latin typeface="Arial"/>
                <a:cs typeface="Arial"/>
              </a:rPr>
              <a:t>Alik</a:t>
            </a:r>
            <a:r>
              <a:rPr lang="en-US" sz="1200" b="1" u="sng" dirty="0">
                <a:latin typeface="Arial"/>
                <a:cs typeface="Arial"/>
              </a:rPr>
              <a:t> </a:t>
            </a:r>
            <a:r>
              <a:rPr lang="en-US" sz="1200" b="1" u="sng" dirty="0" err="1">
                <a:latin typeface="Arial"/>
                <a:cs typeface="Arial"/>
              </a:rPr>
              <a:t>Pramanick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 smtClean="0">
                <a:latin typeface="Arial"/>
                <a:cs typeface="Arial"/>
              </a:rPr>
              <a:t>Image Restoration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7492" y="5265639"/>
            <a:ext cx="234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Suklav</a:t>
            </a:r>
            <a:r>
              <a:rPr lang="en-IN" sz="1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Ghosh</a:t>
            </a: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Area: Computer Vison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7153" y="5264321"/>
            <a:ext cx="900663" cy="117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7497" y="5211617"/>
            <a:ext cx="1012504" cy="13381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F15F3B-73B8-412F-B849-00E1694F1E1D}"/>
              </a:ext>
            </a:extLst>
          </p:cNvPr>
          <p:cNvSpPr txBox="1"/>
          <p:nvPr/>
        </p:nvSpPr>
        <p:spPr>
          <a:xfrm>
            <a:off x="2110139" y="5527038"/>
            <a:ext cx="1826532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just"/>
            <a:r>
              <a:rPr lang="en-US" sz="1200" b="1" u="sng" dirty="0" err="1" smtClean="0">
                <a:latin typeface="Arial"/>
                <a:cs typeface="Arial"/>
              </a:rPr>
              <a:t>Utkarsh</a:t>
            </a:r>
            <a:r>
              <a:rPr lang="en-US" sz="1200" b="1" u="sng" dirty="0" smtClean="0">
                <a:latin typeface="Arial"/>
                <a:cs typeface="Arial"/>
              </a:rPr>
              <a:t> Srivastava</a:t>
            </a:r>
            <a:endParaRPr lang="en-US" sz="1200" b="1" u="sng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200" b="1" dirty="0">
                <a:latin typeface="Arial"/>
                <a:cs typeface="Arial"/>
              </a:rPr>
              <a:t>Research Area: </a:t>
            </a:r>
            <a:r>
              <a:rPr lang="en-US" sz="1200" dirty="0">
                <a:latin typeface="Arial"/>
                <a:cs typeface="Arial"/>
              </a:rPr>
              <a:t>Underwater 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53" y="1657818"/>
            <a:ext cx="1154365" cy="11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/>
          <a:lstStyle/>
          <a:p>
            <a:r>
              <a:rPr lang="en-GB" altLang="en-US" smtClean="0">
                <a:solidFill>
                  <a:srgbClr val="FF3300"/>
                </a:solidFill>
              </a:rPr>
              <a:t> </a:t>
            </a:r>
            <a:endParaRPr lang="en-GB" altLang="en-US" i="1" smtClean="0">
              <a:solidFill>
                <a:srgbClr val="FF3300"/>
              </a:solidFill>
            </a:endParaRPr>
          </a:p>
        </p:txBody>
      </p:sp>
      <p:sp>
        <p:nvSpPr>
          <p:cNvPr id="45059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pic>
        <p:nvPicPr>
          <p:cNvPr id="45060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4" y="101600"/>
            <a:ext cx="8518525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Box 100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5062" name="TextBox 2"/>
          <p:cNvSpPr txBox="1">
            <a:spLocks noChangeArrowheads="1"/>
          </p:cNvSpPr>
          <p:nvPr/>
        </p:nvSpPr>
        <p:spPr bwMode="auto">
          <a:xfrm>
            <a:off x="6735764" y="1482725"/>
            <a:ext cx="2719527" cy="70788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000"/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17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223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843839" y="2112964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098675" y="296863"/>
            <a:ext cx="7772400" cy="1143000"/>
          </a:xfrm>
        </p:spPr>
        <p:txBody>
          <a:bodyPr/>
          <a:lstStyle/>
          <a:p>
            <a:r>
              <a:rPr lang="en-GB" altLang="en-US" smtClean="0">
                <a:solidFill>
                  <a:srgbClr val="FF3300"/>
                </a:solidFill>
              </a:rPr>
              <a:t> </a:t>
            </a:r>
            <a:endParaRPr lang="en-GB" altLang="en-US" i="1" smtClean="0">
              <a:solidFill>
                <a:srgbClr val="FF3300"/>
              </a:solidFill>
            </a:endParaRPr>
          </a:p>
        </p:txBody>
      </p:sp>
      <p:sp>
        <p:nvSpPr>
          <p:cNvPr id="46083" name="TextBox 262"/>
          <p:cNvSpPr txBox="1">
            <a:spLocks noChangeArrowheads="1"/>
          </p:cNvSpPr>
          <p:nvPr/>
        </p:nvSpPr>
        <p:spPr bwMode="auto">
          <a:xfrm>
            <a:off x="3771900" y="6421438"/>
            <a:ext cx="418704" cy="369332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63</a:t>
            </a:r>
          </a:p>
        </p:txBody>
      </p:sp>
      <p:pic>
        <p:nvPicPr>
          <p:cNvPr id="46084" name="Picture 4" descr="https://onlinecourses.science.psu.edu/stat857/sites/onlinecourses.science.psu.edu.stat857/files/image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664" y="101600"/>
            <a:ext cx="8518525" cy="67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100"/>
          <p:cNvSpPr txBox="1">
            <a:spLocks noChangeArrowheads="1"/>
          </p:cNvSpPr>
          <p:nvPr/>
        </p:nvSpPr>
        <p:spPr bwMode="auto">
          <a:xfrm>
            <a:off x="1506537" y="347503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1</a:t>
            </a:r>
          </a:p>
        </p:txBody>
      </p:sp>
      <p:sp>
        <p:nvSpPr>
          <p:cNvPr id="46086" name="TextBox 2"/>
          <p:cNvSpPr txBox="1">
            <a:spLocks noChangeArrowheads="1"/>
          </p:cNvSpPr>
          <p:nvPr/>
        </p:nvSpPr>
        <p:spPr bwMode="auto">
          <a:xfrm>
            <a:off x="6735763" y="1482726"/>
            <a:ext cx="2851150" cy="7080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circles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17963" y="965200"/>
            <a:ext cx="2717800" cy="871538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223125" y="2190750"/>
            <a:ext cx="101600" cy="202565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843839" y="2112964"/>
            <a:ext cx="1900237" cy="803275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1763714" y="4776789"/>
            <a:ext cx="8435975" cy="193833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about position invariance  ???</a:t>
            </a:r>
          </a:p>
          <a:p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example unit detectors were tied to </a:t>
            </a:r>
          </a:p>
          <a:p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parts of the image  </a:t>
            </a:r>
          </a:p>
        </p:txBody>
      </p:sp>
    </p:spTree>
    <p:extLst>
      <p:ext uri="{BB962C8B-B14F-4D97-AF65-F5344CB8AC3E}">
        <p14:creationId xmlns:p14="http://schemas.microsoft.com/office/powerpoint/2010/main" val="30119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812925" y="161926"/>
            <a:ext cx="7772400" cy="722313"/>
          </a:xfrm>
          <a:solidFill>
            <a:srgbClr val="FFFF00"/>
          </a:solidFill>
        </p:spPr>
        <p:txBody>
          <a:bodyPr/>
          <a:lstStyle/>
          <a:p>
            <a:r>
              <a:rPr lang="en-GB" altLang="en-US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uccessive layers can learn higher-level features …</a:t>
            </a:r>
          </a:p>
        </p:txBody>
      </p:sp>
      <p:pic>
        <p:nvPicPr>
          <p:cNvPr id="47107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850901"/>
            <a:ext cx="8596312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749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09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413" y="2759075"/>
            <a:ext cx="684212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3860801" y="2759076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283201" y="2682876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2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8938" y="2770188"/>
            <a:ext cx="6858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5394325" y="2871789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6918326" y="2747964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15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2835276"/>
            <a:ext cx="6858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Rounded Rectangle 68"/>
          <p:cNvSpPr/>
          <p:nvPr/>
        </p:nvSpPr>
        <p:spPr>
          <a:xfrm>
            <a:off x="7026276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17" name="TextBox 3"/>
          <p:cNvSpPr txBox="1">
            <a:spLocks noChangeArrowheads="1"/>
          </p:cNvSpPr>
          <p:nvPr/>
        </p:nvSpPr>
        <p:spPr bwMode="auto">
          <a:xfrm>
            <a:off x="8575676" y="2916239"/>
            <a:ext cx="1194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/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2330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2279650" y="1757364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2259014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2270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22" name="TextBox 60"/>
          <p:cNvSpPr txBox="1">
            <a:spLocks noChangeArrowheads="1"/>
          </p:cNvSpPr>
          <p:nvPr/>
        </p:nvSpPr>
        <p:spPr bwMode="auto">
          <a:xfrm>
            <a:off x="1858964" y="3027364"/>
            <a:ext cx="16541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detect lines in</a:t>
            </a:r>
          </a:p>
          <a:p>
            <a:r>
              <a:rPr lang="en-GB" sz="1600"/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4135439" y="4429126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24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700" y="4516438"/>
            <a:ext cx="6858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Rounded Rectangle 77"/>
          <p:cNvSpPr/>
          <p:nvPr/>
        </p:nvSpPr>
        <p:spPr>
          <a:xfrm>
            <a:off x="4257676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4267201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4267201" y="4791076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4267201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287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/>
          <p:cNvSpPr/>
          <p:nvPr/>
        </p:nvSpPr>
        <p:spPr>
          <a:xfrm>
            <a:off x="4257676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4246563" y="5208589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4276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4816476" y="3759201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016501" y="3824289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5100638" y="3613151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83300" y="4413251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37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8563" y="4500563"/>
            <a:ext cx="6858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Rounded Rectangle 111"/>
          <p:cNvSpPr/>
          <p:nvPr/>
        </p:nvSpPr>
        <p:spPr>
          <a:xfrm>
            <a:off x="6543675" y="4554539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6707188" y="4584701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7835900" y="4395789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7141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1638" y="4483101"/>
            <a:ext cx="6842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4" name="Oval 47113"/>
          <p:cNvSpPr/>
          <p:nvPr/>
        </p:nvSpPr>
        <p:spPr>
          <a:xfrm>
            <a:off x="8021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8299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8235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145" name="TextBox 126"/>
          <p:cNvSpPr txBox="1">
            <a:spLocks noChangeArrowheads="1"/>
          </p:cNvSpPr>
          <p:nvPr/>
        </p:nvSpPr>
        <p:spPr bwMode="auto">
          <a:xfrm>
            <a:off x="1647825" y="4410076"/>
            <a:ext cx="191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Higher level detetors</a:t>
            </a:r>
          </a:p>
          <a:p>
            <a:r>
              <a:rPr lang="en-GB" sz="1600"/>
              <a:t>( horizontal line, </a:t>
            </a:r>
          </a:p>
          <a:p>
            <a:r>
              <a:rPr lang="en-GB" sz="1600"/>
              <a:t>“RHS vertical lune”</a:t>
            </a:r>
          </a:p>
          <a:p>
            <a:r>
              <a:rPr lang="en-GB" sz="1600"/>
              <a:t>“upper loop”, etc…</a:t>
            </a:r>
          </a:p>
        </p:txBody>
      </p:sp>
      <p:sp>
        <p:nvSpPr>
          <p:cNvPr id="47146" name="TextBox 127"/>
          <p:cNvSpPr txBox="1">
            <a:spLocks noChangeArrowheads="1"/>
          </p:cNvSpPr>
          <p:nvPr/>
        </p:nvSpPr>
        <p:spPr bwMode="auto">
          <a:xfrm>
            <a:off x="9237664" y="4664076"/>
            <a:ext cx="1194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22281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812925" y="161926"/>
            <a:ext cx="7772400" cy="722313"/>
          </a:xfrm>
          <a:solidFill>
            <a:srgbClr val="FFFF00"/>
          </a:solidFill>
        </p:spPr>
        <p:txBody>
          <a:bodyPr/>
          <a:lstStyle/>
          <a:p>
            <a:r>
              <a:rPr lang="en-GB" altLang="en-US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2800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uccessive layers can learn higher-level features …</a:t>
            </a:r>
          </a:p>
        </p:txBody>
      </p:sp>
      <p:pic>
        <p:nvPicPr>
          <p:cNvPr id="48131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850901"/>
            <a:ext cx="8596312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/>
          <p:cNvSpPr/>
          <p:nvPr/>
        </p:nvSpPr>
        <p:spPr>
          <a:xfrm>
            <a:off x="3749675" y="2671763"/>
            <a:ext cx="1055688" cy="10779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3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413" y="2759075"/>
            <a:ext cx="684212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ounded Rectangle 2"/>
          <p:cNvSpPr/>
          <p:nvPr/>
        </p:nvSpPr>
        <p:spPr>
          <a:xfrm>
            <a:off x="3860801" y="2759076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283201" y="2682876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6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8938" y="2770188"/>
            <a:ext cx="6858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Rounded Rectangle 65"/>
          <p:cNvSpPr/>
          <p:nvPr/>
        </p:nvSpPr>
        <p:spPr>
          <a:xfrm>
            <a:off x="5394325" y="2871789"/>
            <a:ext cx="844550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6918326" y="2747964"/>
            <a:ext cx="1057275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39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4063" y="2835276"/>
            <a:ext cx="685800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Rounded Rectangle 68"/>
          <p:cNvSpPr/>
          <p:nvPr/>
        </p:nvSpPr>
        <p:spPr>
          <a:xfrm>
            <a:off x="7026276" y="307816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1" name="TextBox 3"/>
          <p:cNvSpPr txBox="1">
            <a:spLocks noChangeArrowheads="1"/>
          </p:cNvSpPr>
          <p:nvPr/>
        </p:nvSpPr>
        <p:spPr bwMode="auto">
          <a:xfrm>
            <a:off x="8575676" y="2916239"/>
            <a:ext cx="1194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/>
              <a:t>etc …</a:t>
            </a:r>
          </a:p>
        </p:txBody>
      </p:sp>
      <p:sp>
        <p:nvSpPr>
          <p:cNvPr id="60" name="Isosceles Triangle 59"/>
          <p:cNvSpPr/>
          <p:nvPr/>
        </p:nvSpPr>
        <p:spPr>
          <a:xfrm rot="10800000">
            <a:off x="2330450" y="1778000"/>
            <a:ext cx="7570788" cy="985838"/>
          </a:xfrm>
          <a:prstGeom prst="triangle">
            <a:avLst>
              <a:gd name="adj" fmla="val 75231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2279650" y="1757364"/>
            <a:ext cx="7570788" cy="985837"/>
          </a:xfrm>
          <a:prstGeom prst="triangle">
            <a:avLst>
              <a:gd name="adj" fmla="val 52952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Isosceles Triangle 72"/>
          <p:cNvSpPr/>
          <p:nvPr/>
        </p:nvSpPr>
        <p:spPr>
          <a:xfrm rot="10800000">
            <a:off x="2259014" y="1778000"/>
            <a:ext cx="7570787" cy="985838"/>
          </a:xfrm>
          <a:prstGeom prst="triangle">
            <a:avLst>
              <a:gd name="adj" fmla="val 31076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2270125" y="1768475"/>
            <a:ext cx="7569200" cy="984250"/>
          </a:xfrm>
          <a:prstGeom prst="triangle">
            <a:avLst>
              <a:gd name="adj" fmla="val 7858"/>
            </a:avLst>
          </a:prstGeom>
          <a:solidFill>
            <a:srgbClr val="FFC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46" name="TextBox 60"/>
          <p:cNvSpPr txBox="1">
            <a:spLocks noChangeArrowheads="1"/>
          </p:cNvSpPr>
          <p:nvPr/>
        </p:nvSpPr>
        <p:spPr bwMode="auto">
          <a:xfrm>
            <a:off x="1858964" y="3027364"/>
            <a:ext cx="165417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detect lines in</a:t>
            </a:r>
          </a:p>
          <a:p>
            <a:r>
              <a:rPr lang="en-GB" sz="1600"/>
              <a:t>Specific positions</a:t>
            </a:r>
          </a:p>
        </p:txBody>
      </p:sp>
      <p:sp>
        <p:nvSpPr>
          <p:cNvPr id="76" name="Oval 75"/>
          <p:cNvSpPr/>
          <p:nvPr/>
        </p:nvSpPr>
        <p:spPr>
          <a:xfrm>
            <a:off x="4135439" y="4429126"/>
            <a:ext cx="1055687" cy="10779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48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700" y="4516438"/>
            <a:ext cx="6858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Rounded Rectangle 77"/>
          <p:cNvSpPr/>
          <p:nvPr/>
        </p:nvSpPr>
        <p:spPr>
          <a:xfrm>
            <a:off x="4257676" y="45164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4267201" y="4659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" name="Rounded Rectangle 80"/>
          <p:cNvSpPr/>
          <p:nvPr/>
        </p:nvSpPr>
        <p:spPr>
          <a:xfrm>
            <a:off x="4267201" y="4791076"/>
            <a:ext cx="842963" cy="1571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2" name="Rounded Rectangle 81"/>
          <p:cNvSpPr/>
          <p:nvPr/>
        </p:nvSpPr>
        <p:spPr>
          <a:xfrm>
            <a:off x="4267201" y="4913313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dirty="0"/>
              <a:t>v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287838" y="5014913"/>
            <a:ext cx="842962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4" name="Rounded Rectangle 83"/>
          <p:cNvSpPr/>
          <p:nvPr/>
        </p:nvSpPr>
        <p:spPr>
          <a:xfrm>
            <a:off x="4257676" y="4668838"/>
            <a:ext cx="842963" cy="1571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Rounded Rectangle 86"/>
          <p:cNvSpPr/>
          <p:nvPr/>
        </p:nvSpPr>
        <p:spPr>
          <a:xfrm>
            <a:off x="4246563" y="5208589"/>
            <a:ext cx="842962" cy="1555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3" name="Straight Arrow Connector 62"/>
          <p:cNvCxnSpPr>
            <a:stCxn id="2" idx="4"/>
            <a:endCxn id="76" idx="0"/>
          </p:cNvCxnSpPr>
          <p:nvPr/>
        </p:nvCxnSpPr>
        <p:spPr>
          <a:xfrm>
            <a:off x="4276725" y="3749675"/>
            <a:ext cx="387350" cy="6794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4" idx="4"/>
          </p:cNvCxnSpPr>
          <p:nvPr/>
        </p:nvCxnSpPr>
        <p:spPr>
          <a:xfrm flipH="1">
            <a:off x="4816476" y="3759201"/>
            <a:ext cx="995363" cy="66992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016501" y="3824289"/>
            <a:ext cx="2257425" cy="6048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78" idx="3"/>
          </p:cNvCxnSpPr>
          <p:nvPr/>
        </p:nvCxnSpPr>
        <p:spPr>
          <a:xfrm flipH="1">
            <a:off x="5100638" y="3613151"/>
            <a:ext cx="4572000" cy="9826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83300" y="4413251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1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8563" y="4500563"/>
            <a:ext cx="6858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" name="Rounded Rectangle 111"/>
          <p:cNvSpPr/>
          <p:nvPr/>
        </p:nvSpPr>
        <p:spPr>
          <a:xfrm>
            <a:off x="6543675" y="4554539"/>
            <a:ext cx="120650" cy="803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3" name="Rounded Rectangle 112"/>
          <p:cNvSpPr/>
          <p:nvPr/>
        </p:nvSpPr>
        <p:spPr>
          <a:xfrm>
            <a:off x="6707188" y="4584701"/>
            <a:ext cx="119062" cy="8048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7835900" y="4395789"/>
            <a:ext cx="1055688" cy="107632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pic>
        <p:nvPicPr>
          <p:cNvPr id="48165" name="Picture 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1638" y="4483101"/>
            <a:ext cx="684212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14" name="Oval 47113"/>
          <p:cNvSpPr/>
          <p:nvPr/>
        </p:nvSpPr>
        <p:spPr>
          <a:xfrm>
            <a:off x="8021638" y="4500563"/>
            <a:ext cx="430212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" name="Oval 122"/>
          <p:cNvSpPr/>
          <p:nvPr/>
        </p:nvSpPr>
        <p:spPr>
          <a:xfrm>
            <a:off x="8299450" y="4457700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6" name="Oval 125"/>
          <p:cNvSpPr/>
          <p:nvPr/>
        </p:nvSpPr>
        <p:spPr>
          <a:xfrm>
            <a:off x="8235950" y="4576763"/>
            <a:ext cx="431800" cy="43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169" name="TextBox 126"/>
          <p:cNvSpPr txBox="1">
            <a:spLocks noChangeArrowheads="1"/>
          </p:cNvSpPr>
          <p:nvPr/>
        </p:nvSpPr>
        <p:spPr bwMode="auto">
          <a:xfrm>
            <a:off x="1647825" y="4410076"/>
            <a:ext cx="19113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Higher level detetors</a:t>
            </a:r>
          </a:p>
          <a:p>
            <a:r>
              <a:rPr lang="en-GB" sz="1600"/>
              <a:t>( horizontal line, </a:t>
            </a:r>
          </a:p>
          <a:p>
            <a:r>
              <a:rPr lang="en-GB" sz="1600"/>
              <a:t>“RHS vertical lune”</a:t>
            </a:r>
          </a:p>
          <a:p>
            <a:r>
              <a:rPr lang="en-GB" sz="1600"/>
              <a:t>“upper loop”, etc…</a:t>
            </a:r>
          </a:p>
        </p:txBody>
      </p:sp>
      <p:sp>
        <p:nvSpPr>
          <p:cNvPr id="48170" name="TextBox 127"/>
          <p:cNvSpPr txBox="1">
            <a:spLocks noChangeArrowheads="1"/>
          </p:cNvSpPr>
          <p:nvPr/>
        </p:nvSpPr>
        <p:spPr bwMode="auto">
          <a:xfrm>
            <a:off x="9237664" y="4664076"/>
            <a:ext cx="11949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/>
              <a:t>etc …</a:t>
            </a:r>
          </a:p>
        </p:txBody>
      </p:sp>
      <p:sp>
        <p:nvSpPr>
          <p:cNvPr id="44" name="Oval 43"/>
          <p:cNvSpPr/>
          <p:nvPr/>
        </p:nvSpPr>
        <p:spPr>
          <a:xfrm>
            <a:off x="6137275" y="5888038"/>
            <a:ext cx="966788" cy="87471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600" dirty="0"/>
              <a:t> </a:t>
            </a:r>
          </a:p>
          <a:p>
            <a:pPr algn="ctr">
              <a:defRPr/>
            </a:pPr>
            <a:r>
              <a:rPr lang="en-GB" sz="1600" dirty="0"/>
              <a:t>  </a:t>
            </a:r>
          </a:p>
        </p:txBody>
      </p:sp>
      <p:cxnSp>
        <p:nvCxnSpPr>
          <p:cNvPr id="47" name="Straight Arrow Connector 46"/>
          <p:cNvCxnSpPr>
            <a:stCxn id="101" idx="4"/>
            <a:endCxn id="44" idx="0"/>
          </p:cNvCxnSpPr>
          <p:nvPr/>
        </p:nvCxnSpPr>
        <p:spPr>
          <a:xfrm>
            <a:off x="6611939" y="5489576"/>
            <a:ext cx="9525" cy="3984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7"/>
          </p:cNvCxnSpPr>
          <p:nvPr/>
        </p:nvCxnSpPr>
        <p:spPr>
          <a:xfrm flipH="1">
            <a:off x="6962775" y="5502275"/>
            <a:ext cx="1384300" cy="5143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4" idx="1"/>
          </p:cNvCxnSpPr>
          <p:nvPr/>
        </p:nvCxnSpPr>
        <p:spPr>
          <a:xfrm>
            <a:off x="4789489" y="5467351"/>
            <a:ext cx="1489075" cy="549275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138989" y="5399088"/>
            <a:ext cx="3030537" cy="774700"/>
          </a:xfrm>
          <a:prstGeom prst="straightConnector1">
            <a:avLst/>
          </a:prstGeom>
          <a:ln w="3175">
            <a:solidFill>
              <a:srgbClr val="FFCC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76" name="TextBox 14"/>
          <p:cNvSpPr txBox="1">
            <a:spLocks noChangeArrowheads="1"/>
          </p:cNvSpPr>
          <p:nvPr/>
        </p:nvSpPr>
        <p:spPr bwMode="auto">
          <a:xfrm>
            <a:off x="2603501" y="6178550"/>
            <a:ext cx="27805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What does this unit detect?</a:t>
            </a:r>
          </a:p>
        </p:txBody>
      </p:sp>
    </p:spTree>
    <p:extLst>
      <p:ext uri="{BB962C8B-B14F-4D97-AF65-F5344CB8AC3E}">
        <p14:creationId xmlns:p14="http://schemas.microsoft.com/office/powerpoint/2010/main" val="757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812925" y="161925"/>
            <a:ext cx="7772400" cy="11430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GB" altLang="en-US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So: multiple layers make sense </a:t>
            </a:r>
          </a:p>
        </p:txBody>
      </p:sp>
      <p:sp>
        <p:nvSpPr>
          <p:cNvPr id="5" name="Oval 4"/>
          <p:cNvSpPr/>
          <p:nvPr/>
        </p:nvSpPr>
        <p:spPr>
          <a:xfrm>
            <a:off x="3514725" y="33829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514725" y="3932238"/>
            <a:ext cx="387350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525838" y="4491038"/>
            <a:ext cx="385762" cy="3857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92638" y="3403601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592638" y="3952876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602163" y="4511676"/>
            <a:ext cx="385762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1" name="Straight Arrow Connector 10"/>
          <p:cNvCxnSpPr>
            <a:stCxn id="5" idx="6"/>
            <a:endCxn id="8" idx="2"/>
          </p:cNvCxnSpPr>
          <p:nvPr/>
        </p:nvCxnSpPr>
        <p:spPr>
          <a:xfrm>
            <a:off x="3902076" y="3576639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>
            <a:off x="3902076" y="3576639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10" idx="2"/>
          </p:cNvCxnSpPr>
          <p:nvPr/>
        </p:nvCxnSpPr>
        <p:spPr>
          <a:xfrm>
            <a:off x="3902075" y="3576639"/>
            <a:ext cx="700088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 flipV="1">
            <a:off x="3902076" y="3597275"/>
            <a:ext cx="690563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9" idx="2"/>
          </p:cNvCxnSpPr>
          <p:nvPr/>
        </p:nvCxnSpPr>
        <p:spPr>
          <a:xfrm>
            <a:off x="3902076" y="41259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10" idx="2"/>
          </p:cNvCxnSpPr>
          <p:nvPr/>
        </p:nvCxnSpPr>
        <p:spPr>
          <a:xfrm>
            <a:off x="3902075" y="4125913"/>
            <a:ext cx="700088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 flipV="1">
            <a:off x="3911600" y="3597275"/>
            <a:ext cx="681038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9" idx="2"/>
          </p:cNvCxnSpPr>
          <p:nvPr/>
        </p:nvCxnSpPr>
        <p:spPr>
          <a:xfrm flipV="1">
            <a:off x="3911600" y="4144963"/>
            <a:ext cx="681038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0" idx="2"/>
          </p:cNvCxnSpPr>
          <p:nvPr/>
        </p:nvCxnSpPr>
        <p:spPr>
          <a:xfrm>
            <a:off x="3911601" y="4684713"/>
            <a:ext cx="690563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848725" y="3992563"/>
            <a:ext cx="387350" cy="3873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8321675" y="3627439"/>
            <a:ext cx="584200" cy="42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8321675" y="4176714"/>
            <a:ext cx="5270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3"/>
          </p:cNvCxnSpPr>
          <p:nvPr/>
        </p:nvCxnSpPr>
        <p:spPr>
          <a:xfrm flipV="1">
            <a:off x="8274051" y="4322764"/>
            <a:ext cx="631825" cy="54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689601" y="3444876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5689601" y="3992563"/>
            <a:ext cx="385763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5699125" y="4551363"/>
            <a:ext cx="387350" cy="387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7" name="Straight Arrow Connector 26"/>
          <p:cNvCxnSpPr>
            <a:endCxn id="24" idx="2"/>
          </p:cNvCxnSpPr>
          <p:nvPr/>
        </p:nvCxnSpPr>
        <p:spPr>
          <a:xfrm>
            <a:off x="4999038" y="36179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4999038" y="3617914"/>
            <a:ext cx="690562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2"/>
          </p:cNvCxnSpPr>
          <p:nvPr/>
        </p:nvCxnSpPr>
        <p:spPr>
          <a:xfrm>
            <a:off x="4999039" y="3617914"/>
            <a:ext cx="700087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2"/>
          </p:cNvCxnSpPr>
          <p:nvPr/>
        </p:nvCxnSpPr>
        <p:spPr>
          <a:xfrm flipV="1">
            <a:off x="4999038" y="3636964"/>
            <a:ext cx="690562" cy="528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5" idx="2"/>
          </p:cNvCxnSpPr>
          <p:nvPr/>
        </p:nvCxnSpPr>
        <p:spPr>
          <a:xfrm>
            <a:off x="4999038" y="41656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6" idx="2"/>
          </p:cNvCxnSpPr>
          <p:nvPr/>
        </p:nvCxnSpPr>
        <p:spPr>
          <a:xfrm>
            <a:off x="4999039" y="4165600"/>
            <a:ext cx="700087" cy="579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2"/>
          </p:cNvCxnSpPr>
          <p:nvPr/>
        </p:nvCxnSpPr>
        <p:spPr>
          <a:xfrm flipV="1">
            <a:off x="5008564" y="3636964"/>
            <a:ext cx="681037" cy="1087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2"/>
          </p:cNvCxnSpPr>
          <p:nvPr/>
        </p:nvCxnSpPr>
        <p:spPr>
          <a:xfrm flipV="1">
            <a:off x="5008564" y="4186238"/>
            <a:ext cx="681037" cy="53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2"/>
          </p:cNvCxnSpPr>
          <p:nvPr/>
        </p:nvCxnSpPr>
        <p:spPr>
          <a:xfrm>
            <a:off x="5008563" y="4724400"/>
            <a:ext cx="690562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797676" y="3454401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797676" y="4003676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807201" y="4562476"/>
            <a:ext cx="385763" cy="385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9" name="Straight Arrow Connector 38"/>
          <p:cNvCxnSpPr>
            <a:endCxn id="36" idx="2"/>
          </p:cNvCxnSpPr>
          <p:nvPr/>
        </p:nvCxnSpPr>
        <p:spPr>
          <a:xfrm>
            <a:off x="6105525" y="3627439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2"/>
          </p:cNvCxnSpPr>
          <p:nvPr/>
        </p:nvCxnSpPr>
        <p:spPr>
          <a:xfrm>
            <a:off x="6105525" y="3627439"/>
            <a:ext cx="692150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2"/>
          </p:cNvCxnSpPr>
          <p:nvPr/>
        </p:nvCxnSpPr>
        <p:spPr>
          <a:xfrm>
            <a:off x="6105526" y="3627439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2"/>
          </p:cNvCxnSpPr>
          <p:nvPr/>
        </p:nvCxnSpPr>
        <p:spPr>
          <a:xfrm flipV="1">
            <a:off x="6105525" y="3648075"/>
            <a:ext cx="692150" cy="52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2"/>
          </p:cNvCxnSpPr>
          <p:nvPr/>
        </p:nvCxnSpPr>
        <p:spPr>
          <a:xfrm>
            <a:off x="6105525" y="4176713"/>
            <a:ext cx="69215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8" idx="2"/>
          </p:cNvCxnSpPr>
          <p:nvPr/>
        </p:nvCxnSpPr>
        <p:spPr>
          <a:xfrm>
            <a:off x="6105526" y="4176713"/>
            <a:ext cx="701675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6" idx="2"/>
          </p:cNvCxnSpPr>
          <p:nvPr/>
        </p:nvCxnSpPr>
        <p:spPr>
          <a:xfrm flipV="1">
            <a:off x="6116639" y="3648075"/>
            <a:ext cx="681037" cy="1087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7" idx="2"/>
          </p:cNvCxnSpPr>
          <p:nvPr/>
        </p:nvCxnSpPr>
        <p:spPr>
          <a:xfrm flipV="1">
            <a:off x="6116639" y="4195763"/>
            <a:ext cx="681037" cy="539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8" idx="2"/>
          </p:cNvCxnSpPr>
          <p:nvPr/>
        </p:nvCxnSpPr>
        <p:spPr>
          <a:xfrm>
            <a:off x="6116638" y="4735513"/>
            <a:ext cx="690562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04163" y="3475038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7904163" y="4024313"/>
            <a:ext cx="385762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7915276" y="4583113"/>
            <a:ext cx="385763" cy="38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1" name="Straight Arrow Connector 50"/>
          <p:cNvCxnSpPr>
            <a:endCxn id="48" idx="2"/>
          </p:cNvCxnSpPr>
          <p:nvPr/>
        </p:nvCxnSpPr>
        <p:spPr>
          <a:xfrm>
            <a:off x="7213601" y="3648075"/>
            <a:ext cx="690563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9" idx="2"/>
          </p:cNvCxnSpPr>
          <p:nvPr/>
        </p:nvCxnSpPr>
        <p:spPr>
          <a:xfrm>
            <a:off x="7213601" y="3648076"/>
            <a:ext cx="690563" cy="56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7213601" y="3648076"/>
            <a:ext cx="70167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8" idx="2"/>
          </p:cNvCxnSpPr>
          <p:nvPr/>
        </p:nvCxnSpPr>
        <p:spPr>
          <a:xfrm flipV="1">
            <a:off x="7213601" y="3668713"/>
            <a:ext cx="690563" cy="527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9" idx="2"/>
          </p:cNvCxnSpPr>
          <p:nvPr/>
        </p:nvCxnSpPr>
        <p:spPr>
          <a:xfrm>
            <a:off x="7213601" y="4195764"/>
            <a:ext cx="690563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2"/>
          </p:cNvCxnSpPr>
          <p:nvPr/>
        </p:nvCxnSpPr>
        <p:spPr>
          <a:xfrm>
            <a:off x="7213601" y="4195764"/>
            <a:ext cx="701675" cy="57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8" idx="2"/>
          </p:cNvCxnSpPr>
          <p:nvPr/>
        </p:nvCxnSpPr>
        <p:spPr>
          <a:xfrm flipV="1">
            <a:off x="7223125" y="3668713"/>
            <a:ext cx="681038" cy="1085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2"/>
          </p:cNvCxnSpPr>
          <p:nvPr/>
        </p:nvCxnSpPr>
        <p:spPr>
          <a:xfrm flipV="1">
            <a:off x="7223125" y="4216401"/>
            <a:ext cx="681038" cy="53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0" idx="2"/>
          </p:cNvCxnSpPr>
          <p:nvPr/>
        </p:nvCxnSpPr>
        <p:spPr>
          <a:xfrm>
            <a:off x="7223125" y="4754564"/>
            <a:ext cx="692150" cy="20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672" y="3140968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History of Neural Network</a:t>
            </a:r>
            <a:endParaRPr lang="en-IN" sz="40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568" y="1047013"/>
            <a:ext cx="8686501" cy="430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38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812925" y="161925"/>
            <a:ext cx="8021638" cy="1544638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en-GB" altLang="en-US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But, until very recently, our  weight-learning algorithms simply did not work on multi-layer architectures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3051" y="1903414"/>
            <a:ext cx="6805613" cy="190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2576" y="3883026"/>
            <a:ext cx="4005263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reeform 1"/>
          <p:cNvSpPr/>
          <p:nvPr/>
        </p:nvSpPr>
        <p:spPr>
          <a:xfrm>
            <a:off x="3941763" y="4195763"/>
            <a:ext cx="5059362" cy="2214562"/>
          </a:xfrm>
          <a:custGeom>
            <a:avLst/>
            <a:gdLst>
              <a:gd name="connsiteX0" fmla="*/ 0 w 5059680"/>
              <a:gd name="connsiteY0" fmla="*/ 548806 h 2215046"/>
              <a:gd name="connsiteX1" fmla="*/ 243840 w 5059680"/>
              <a:gd name="connsiteY1" fmla="*/ 528486 h 2215046"/>
              <a:gd name="connsiteX2" fmla="*/ 1330960 w 5059680"/>
              <a:gd name="connsiteY2" fmla="*/ 548806 h 2215046"/>
              <a:gd name="connsiteX3" fmla="*/ 1290320 w 5059680"/>
              <a:gd name="connsiteY3" fmla="*/ 558966 h 2215046"/>
              <a:gd name="connsiteX4" fmla="*/ 1280160 w 5059680"/>
              <a:gd name="connsiteY4" fmla="*/ 589446 h 2215046"/>
              <a:gd name="connsiteX5" fmla="*/ 1239520 w 5059680"/>
              <a:gd name="connsiteY5" fmla="*/ 609766 h 2215046"/>
              <a:gd name="connsiteX6" fmla="*/ 1209040 w 5059680"/>
              <a:gd name="connsiteY6" fmla="*/ 619926 h 2215046"/>
              <a:gd name="connsiteX7" fmla="*/ 1026160 w 5059680"/>
              <a:gd name="connsiteY7" fmla="*/ 660566 h 2215046"/>
              <a:gd name="connsiteX8" fmla="*/ 812800 w 5059680"/>
              <a:gd name="connsiteY8" fmla="*/ 772326 h 2215046"/>
              <a:gd name="connsiteX9" fmla="*/ 833120 w 5059680"/>
              <a:gd name="connsiteY9" fmla="*/ 884086 h 2215046"/>
              <a:gd name="connsiteX10" fmla="*/ 670560 w 5059680"/>
              <a:gd name="connsiteY10" fmla="*/ 965366 h 2215046"/>
              <a:gd name="connsiteX11" fmla="*/ 528320 w 5059680"/>
              <a:gd name="connsiteY11" fmla="*/ 975526 h 2215046"/>
              <a:gd name="connsiteX12" fmla="*/ 254000 w 5059680"/>
              <a:gd name="connsiteY12" fmla="*/ 1006006 h 2215046"/>
              <a:gd name="connsiteX13" fmla="*/ 121920 w 5059680"/>
              <a:gd name="connsiteY13" fmla="*/ 1016166 h 2215046"/>
              <a:gd name="connsiteX14" fmla="*/ 101600 w 5059680"/>
              <a:gd name="connsiteY14" fmla="*/ 1087286 h 2215046"/>
              <a:gd name="connsiteX15" fmla="*/ 111760 w 5059680"/>
              <a:gd name="connsiteY15" fmla="*/ 1127926 h 2215046"/>
              <a:gd name="connsiteX16" fmla="*/ 152400 w 5059680"/>
              <a:gd name="connsiteY16" fmla="*/ 1199046 h 2215046"/>
              <a:gd name="connsiteX17" fmla="*/ 132080 w 5059680"/>
              <a:gd name="connsiteY17" fmla="*/ 1229526 h 2215046"/>
              <a:gd name="connsiteX18" fmla="*/ 213360 w 5059680"/>
              <a:gd name="connsiteY18" fmla="*/ 1239686 h 2215046"/>
              <a:gd name="connsiteX19" fmla="*/ 325120 w 5059680"/>
              <a:gd name="connsiteY19" fmla="*/ 1249846 h 2215046"/>
              <a:gd name="connsiteX20" fmla="*/ 396240 w 5059680"/>
              <a:gd name="connsiteY20" fmla="*/ 1300646 h 2215046"/>
              <a:gd name="connsiteX21" fmla="*/ 426720 w 5059680"/>
              <a:gd name="connsiteY21" fmla="*/ 1331126 h 2215046"/>
              <a:gd name="connsiteX22" fmla="*/ 508000 w 5059680"/>
              <a:gd name="connsiteY22" fmla="*/ 1381926 h 2215046"/>
              <a:gd name="connsiteX23" fmla="*/ 568960 w 5059680"/>
              <a:gd name="connsiteY23" fmla="*/ 1442886 h 2215046"/>
              <a:gd name="connsiteX24" fmla="*/ 640080 w 5059680"/>
              <a:gd name="connsiteY24" fmla="*/ 1503846 h 2215046"/>
              <a:gd name="connsiteX25" fmla="*/ 701040 w 5059680"/>
              <a:gd name="connsiteY25" fmla="*/ 1544486 h 2215046"/>
              <a:gd name="connsiteX26" fmla="*/ 680720 w 5059680"/>
              <a:gd name="connsiteY26" fmla="*/ 1595286 h 2215046"/>
              <a:gd name="connsiteX27" fmla="*/ 741680 w 5059680"/>
              <a:gd name="connsiteY27" fmla="*/ 1605446 h 2215046"/>
              <a:gd name="connsiteX28" fmla="*/ 833120 w 5059680"/>
              <a:gd name="connsiteY28" fmla="*/ 1615606 h 2215046"/>
              <a:gd name="connsiteX29" fmla="*/ 904240 w 5059680"/>
              <a:gd name="connsiteY29" fmla="*/ 1625766 h 2215046"/>
              <a:gd name="connsiteX30" fmla="*/ 1046480 w 5059680"/>
              <a:gd name="connsiteY30" fmla="*/ 1635926 h 2215046"/>
              <a:gd name="connsiteX31" fmla="*/ 1209040 w 5059680"/>
              <a:gd name="connsiteY31" fmla="*/ 1666406 h 2215046"/>
              <a:gd name="connsiteX32" fmla="*/ 1239520 w 5059680"/>
              <a:gd name="connsiteY32" fmla="*/ 1676566 h 2215046"/>
              <a:gd name="connsiteX33" fmla="*/ 1300480 w 5059680"/>
              <a:gd name="connsiteY33" fmla="*/ 1686726 h 2215046"/>
              <a:gd name="connsiteX34" fmla="*/ 1330960 w 5059680"/>
              <a:gd name="connsiteY34" fmla="*/ 1696886 h 2215046"/>
              <a:gd name="connsiteX35" fmla="*/ 1402080 w 5059680"/>
              <a:gd name="connsiteY35" fmla="*/ 1717206 h 2215046"/>
              <a:gd name="connsiteX36" fmla="*/ 1432560 w 5059680"/>
              <a:gd name="connsiteY36" fmla="*/ 1768006 h 2215046"/>
              <a:gd name="connsiteX37" fmla="*/ 1452880 w 5059680"/>
              <a:gd name="connsiteY37" fmla="*/ 1808646 h 2215046"/>
              <a:gd name="connsiteX38" fmla="*/ 1473200 w 5059680"/>
              <a:gd name="connsiteY38" fmla="*/ 1839126 h 2215046"/>
              <a:gd name="connsiteX39" fmla="*/ 1544320 w 5059680"/>
              <a:gd name="connsiteY39" fmla="*/ 1849286 h 2215046"/>
              <a:gd name="connsiteX40" fmla="*/ 1574800 w 5059680"/>
              <a:gd name="connsiteY40" fmla="*/ 1859446 h 2215046"/>
              <a:gd name="connsiteX41" fmla="*/ 1656080 w 5059680"/>
              <a:gd name="connsiteY41" fmla="*/ 1879766 h 2215046"/>
              <a:gd name="connsiteX42" fmla="*/ 1696720 w 5059680"/>
              <a:gd name="connsiteY42" fmla="*/ 1889926 h 2215046"/>
              <a:gd name="connsiteX43" fmla="*/ 1727200 w 5059680"/>
              <a:gd name="connsiteY43" fmla="*/ 1900086 h 2215046"/>
              <a:gd name="connsiteX44" fmla="*/ 1930400 w 5059680"/>
              <a:gd name="connsiteY44" fmla="*/ 1849286 h 2215046"/>
              <a:gd name="connsiteX45" fmla="*/ 1940560 w 5059680"/>
              <a:gd name="connsiteY45" fmla="*/ 1818806 h 2215046"/>
              <a:gd name="connsiteX46" fmla="*/ 1930400 w 5059680"/>
              <a:gd name="connsiteY46" fmla="*/ 1646086 h 2215046"/>
              <a:gd name="connsiteX47" fmla="*/ 1910080 w 5059680"/>
              <a:gd name="connsiteY47" fmla="*/ 1605446 h 2215046"/>
              <a:gd name="connsiteX48" fmla="*/ 1828800 w 5059680"/>
              <a:gd name="connsiteY48" fmla="*/ 1493686 h 2215046"/>
              <a:gd name="connsiteX49" fmla="*/ 1818640 w 5059680"/>
              <a:gd name="connsiteY49" fmla="*/ 1453046 h 2215046"/>
              <a:gd name="connsiteX50" fmla="*/ 1788160 w 5059680"/>
              <a:gd name="connsiteY50" fmla="*/ 1412406 h 2215046"/>
              <a:gd name="connsiteX51" fmla="*/ 1747520 w 5059680"/>
              <a:gd name="connsiteY51" fmla="*/ 1351446 h 2215046"/>
              <a:gd name="connsiteX52" fmla="*/ 1706880 w 5059680"/>
              <a:gd name="connsiteY52" fmla="*/ 1300646 h 2215046"/>
              <a:gd name="connsiteX53" fmla="*/ 1676400 w 5059680"/>
              <a:gd name="connsiteY53" fmla="*/ 1249846 h 2215046"/>
              <a:gd name="connsiteX54" fmla="*/ 1645920 w 5059680"/>
              <a:gd name="connsiteY54" fmla="*/ 1209206 h 2215046"/>
              <a:gd name="connsiteX55" fmla="*/ 1635760 w 5059680"/>
              <a:gd name="connsiteY55" fmla="*/ 1178726 h 2215046"/>
              <a:gd name="connsiteX56" fmla="*/ 1645920 w 5059680"/>
              <a:gd name="connsiteY56" fmla="*/ 1148246 h 2215046"/>
              <a:gd name="connsiteX57" fmla="*/ 1686560 w 5059680"/>
              <a:gd name="connsiteY57" fmla="*/ 1066966 h 2215046"/>
              <a:gd name="connsiteX58" fmla="*/ 1696720 w 5059680"/>
              <a:gd name="connsiteY58" fmla="*/ 1036486 h 2215046"/>
              <a:gd name="connsiteX59" fmla="*/ 1727200 w 5059680"/>
              <a:gd name="connsiteY59" fmla="*/ 1026326 h 2215046"/>
              <a:gd name="connsiteX60" fmla="*/ 1818640 w 5059680"/>
              <a:gd name="connsiteY60" fmla="*/ 1097446 h 2215046"/>
              <a:gd name="connsiteX61" fmla="*/ 1849120 w 5059680"/>
              <a:gd name="connsiteY61" fmla="*/ 1117766 h 2215046"/>
              <a:gd name="connsiteX62" fmla="*/ 1940560 w 5059680"/>
              <a:gd name="connsiteY62" fmla="*/ 1209206 h 2215046"/>
              <a:gd name="connsiteX63" fmla="*/ 1991360 w 5059680"/>
              <a:gd name="connsiteY63" fmla="*/ 1239686 h 2215046"/>
              <a:gd name="connsiteX64" fmla="*/ 2052320 w 5059680"/>
              <a:gd name="connsiteY64" fmla="*/ 1310806 h 2215046"/>
              <a:gd name="connsiteX65" fmla="*/ 2062480 w 5059680"/>
              <a:gd name="connsiteY65" fmla="*/ 1341286 h 2215046"/>
              <a:gd name="connsiteX66" fmla="*/ 2092960 w 5059680"/>
              <a:gd name="connsiteY66" fmla="*/ 1371766 h 2215046"/>
              <a:gd name="connsiteX67" fmla="*/ 2113280 w 5059680"/>
              <a:gd name="connsiteY67" fmla="*/ 1402246 h 2215046"/>
              <a:gd name="connsiteX68" fmla="*/ 2113280 w 5059680"/>
              <a:gd name="connsiteY68" fmla="*/ 1635926 h 2215046"/>
              <a:gd name="connsiteX69" fmla="*/ 2103120 w 5059680"/>
              <a:gd name="connsiteY69" fmla="*/ 1666406 h 2215046"/>
              <a:gd name="connsiteX70" fmla="*/ 2092960 w 5059680"/>
              <a:gd name="connsiteY70" fmla="*/ 1717206 h 2215046"/>
              <a:gd name="connsiteX71" fmla="*/ 2123440 w 5059680"/>
              <a:gd name="connsiteY71" fmla="*/ 1981366 h 2215046"/>
              <a:gd name="connsiteX72" fmla="*/ 2153920 w 5059680"/>
              <a:gd name="connsiteY72" fmla="*/ 2011846 h 2215046"/>
              <a:gd name="connsiteX73" fmla="*/ 2214880 w 5059680"/>
              <a:gd name="connsiteY73" fmla="*/ 2082966 h 2215046"/>
              <a:gd name="connsiteX74" fmla="*/ 2265680 w 5059680"/>
              <a:gd name="connsiteY74" fmla="*/ 2103286 h 2215046"/>
              <a:gd name="connsiteX75" fmla="*/ 2296160 w 5059680"/>
              <a:gd name="connsiteY75" fmla="*/ 2123606 h 2215046"/>
              <a:gd name="connsiteX76" fmla="*/ 2418080 w 5059680"/>
              <a:gd name="connsiteY76" fmla="*/ 2133766 h 2215046"/>
              <a:gd name="connsiteX77" fmla="*/ 2468880 w 5059680"/>
              <a:gd name="connsiteY77" fmla="*/ 2154086 h 2215046"/>
              <a:gd name="connsiteX78" fmla="*/ 2540000 w 5059680"/>
              <a:gd name="connsiteY78" fmla="*/ 2174406 h 2215046"/>
              <a:gd name="connsiteX79" fmla="*/ 2570480 w 5059680"/>
              <a:gd name="connsiteY79" fmla="*/ 2194726 h 2215046"/>
              <a:gd name="connsiteX80" fmla="*/ 2631440 w 5059680"/>
              <a:gd name="connsiteY80" fmla="*/ 2204886 h 2215046"/>
              <a:gd name="connsiteX81" fmla="*/ 2672080 w 5059680"/>
              <a:gd name="connsiteY81" fmla="*/ 2215046 h 2215046"/>
              <a:gd name="connsiteX82" fmla="*/ 2794000 w 5059680"/>
              <a:gd name="connsiteY82" fmla="*/ 2204886 h 2215046"/>
              <a:gd name="connsiteX83" fmla="*/ 2834640 w 5059680"/>
              <a:gd name="connsiteY83" fmla="*/ 2174406 h 2215046"/>
              <a:gd name="connsiteX84" fmla="*/ 2905760 w 5059680"/>
              <a:gd name="connsiteY84" fmla="*/ 2103286 h 2215046"/>
              <a:gd name="connsiteX85" fmla="*/ 2936240 w 5059680"/>
              <a:gd name="connsiteY85" fmla="*/ 2062646 h 2215046"/>
              <a:gd name="connsiteX86" fmla="*/ 2997200 w 5059680"/>
              <a:gd name="connsiteY86" fmla="*/ 1971206 h 2215046"/>
              <a:gd name="connsiteX87" fmla="*/ 3048000 w 5059680"/>
              <a:gd name="connsiteY87" fmla="*/ 1920406 h 2215046"/>
              <a:gd name="connsiteX88" fmla="*/ 3068320 w 5059680"/>
              <a:gd name="connsiteY88" fmla="*/ 1889926 h 2215046"/>
              <a:gd name="connsiteX89" fmla="*/ 3078480 w 5059680"/>
              <a:gd name="connsiteY89" fmla="*/ 1859446 h 2215046"/>
              <a:gd name="connsiteX90" fmla="*/ 3108960 w 5059680"/>
              <a:gd name="connsiteY90" fmla="*/ 1839126 h 2215046"/>
              <a:gd name="connsiteX91" fmla="*/ 3088640 w 5059680"/>
              <a:gd name="connsiteY91" fmla="*/ 1686726 h 2215046"/>
              <a:gd name="connsiteX92" fmla="*/ 3048000 w 5059680"/>
              <a:gd name="connsiteY92" fmla="*/ 1595286 h 2215046"/>
              <a:gd name="connsiteX93" fmla="*/ 3007360 w 5059680"/>
              <a:gd name="connsiteY93" fmla="*/ 1524166 h 2215046"/>
              <a:gd name="connsiteX94" fmla="*/ 2987040 w 5059680"/>
              <a:gd name="connsiteY94" fmla="*/ 1493686 h 2215046"/>
              <a:gd name="connsiteX95" fmla="*/ 2844800 w 5059680"/>
              <a:gd name="connsiteY95" fmla="*/ 1331126 h 2215046"/>
              <a:gd name="connsiteX96" fmla="*/ 2814320 w 5059680"/>
              <a:gd name="connsiteY96" fmla="*/ 1310806 h 2215046"/>
              <a:gd name="connsiteX97" fmla="*/ 2753360 w 5059680"/>
              <a:gd name="connsiteY97" fmla="*/ 1260006 h 2215046"/>
              <a:gd name="connsiteX98" fmla="*/ 2682240 w 5059680"/>
              <a:gd name="connsiteY98" fmla="*/ 1168566 h 2215046"/>
              <a:gd name="connsiteX99" fmla="*/ 2651760 w 5059680"/>
              <a:gd name="connsiteY99" fmla="*/ 1127926 h 2215046"/>
              <a:gd name="connsiteX100" fmla="*/ 2611120 w 5059680"/>
              <a:gd name="connsiteY100" fmla="*/ 1087286 h 2215046"/>
              <a:gd name="connsiteX101" fmla="*/ 2550160 w 5059680"/>
              <a:gd name="connsiteY101" fmla="*/ 1006006 h 2215046"/>
              <a:gd name="connsiteX102" fmla="*/ 2529840 w 5059680"/>
              <a:gd name="connsiteY102" fmla="*/ 965366 h 2215046"/>
              <a:gd name="connsiteX103" fmla="*/ 2509520 w 5059680"/>
              <a:gd name="connsiteY103" fmla="*/ 934886 h 2215046"/>
              <a:gd name="connsiteX104" fmla="*/ 2489200 w 5059680"/>
              <a:gd name="connsiteY104" fmla="*/ 894246 h 2215046"/>
              <a:gd name="connsiteX105" fmla="*/ 2468880 w 5059680"/>
              <a:gd name="connsiteY105" fmla="*/ 863766 h 2215046"/>
              <a:gd name="connsiteX106" fmla="*/ 2458720 w 5059680"/>
              <a:gd name="connsiteY106" fmla="*/ 833286 h 2215046"/>
              <a:gd name="connsiteX107" fmla="*/ 2418080 w 5059680"/>
              <a:gd name="connsiteY107" fmla="*/ 772326 h 2215046"/>
              <a:gd name="connsiteX108" fmla="*/ 2397760 w 5059680"/>
              <a:gd name="connsiteY108" fmla="*/ 741846 h 2215046"/>
              <a:gd name="connsiteX109" fmla="*/ 2367280 w 5059680"/>
              <a:gd name="connsiteY109" fmla="*/ 711366 h 2215046"/>
              <a:gd name="connsiteX110" fmla="*/ 2357120 w 5059680"/>
              <a:gd name="connsiteY110" fmla="*/ 599606 h 2215046"/>
              <a:gd name="connsiteX111" fmla="*/ 2529840 w 5059680"/>
              <a:gd name="connsiteY111" fmla="*/ 609766 h 2215046"/>
              <a:gd name="connsiteX112" fmla="*/ 2570480 w 5059680"/>
              <a:gd name="connsiteY112" fmla="*/ 630086 h 2215046"/>
              <a:gd name="connsiteX113" fmla="*/ 2641600 w 5059680"/>
              <a:gd name="connsiteY113" fmla="*/ 650406 h 2215046"/>
              <a:gd name="connsiteX114" fmla="*/ 2733040 w 5059680"/>
              <a:gd name="connsiteY114" fmla="*/ 691046 h 2215046"/>
              <a:gd name="connsiteX115" fmla="*/ 2824480 w 5059680"/>
              <a:gd name="connsiteY115" fmla="*/ 721526 h 2215046"/>
              <a:gd name="connsiteX116" fmla="*/ 2915920 w 5059680"/>
              <a:gd name="connsiteY116" fmla="*/ 772326 h 2215046"/>
              <a:gd name="connsiteX117" fmla="*/ 2966720 w 5059680"/>
              <a:gd name="connsiteY117" fmla="*/ 812966 h 2215046"/>
              <a:gd name="connsiteX118" fmla="*/ 3017520 w 5059680"/>
              <a:gd name="connsiteY118" fmla="*/ 843446 h 2215046"/>
              <a:gd name="connsiteX119" fmla="*/ 3078480 w 5059680"/>
              <a:gd name="connsiteY119" fmla="*/ 934886 h 2215046"/>
              <a:gd name="connsiteX120" fmla="*/ 3119120 w 5059680"/>
              <a:gd name="connsiteY120" fmla="*/ 965366 h 2215046"/>
              <a:gd name="connsiteX121" fmla="*/ 3169920 w 5059680"/>
              <a:gd name="connsiteY121" fmla="*/ 1026326 h 2215046"/>
              <a:gd name="connsiteX122" fmla="*/ 3190240 w 5059680"/>
              <a:gd name="connsiteY122" fmla="*/ 1066966 h 2215046"/>
              <a:gd name="connsiteX123" fmla="*/ 3230880 w 5059680"/>
              <a:gd name="connsiteY123" fmla="*/ 1107606 h 2215046"/>
              <a:gd name="connsiteX124" fmla="*/ 3291840 w 5059680"/>
              <a:gd name="connsiteY124" fmla="*/ 1168566 h 2215046"/>
              <a:gd name="connsiteX125" fmla="*/ 3393440 w 5059680"/>
              <a:gd name="connsiteY125" fmla="*/ 1158406 h 2215046"/>
              <a:gd name="connsiteX126" fmla="*/ 3423920 w 5059680"/>
              <a:gd name="connsiteY126" fmla="*/ 1138086 h 2215046"/>
              <a:gd name="connsiteX127" fmla="*/ 3464560 w 5059680"/>
              <a:gd name="connsiteY127" fmla="*/ 1077126 h 2215046"/>
              <a:gd name="connsiteX128" fmla="*/ 3505200 w 5059680"/>
              <a:gd name="connsiteY128" fmla="*/ 965366 h 2215046"/>
              <a:gd name="connsiteX129" fmla="*/ 3515360 w 5059680"/>
              <a:gd name="connsiteY129" fmla="*/ 873926 h 2215046"/>
              <a:gd name="connsiteX130" fmla="*/ 3505200 w 5059680"/>
              <a:gd name="connsiteY130" fmla="*/ 701206 h 2215046"/>
              <a:gd name="connsiteX131" fmla="*/ 3495040 w 5059680"/>
              <a:gd name="connsiteY131" fmla="*/ 670726 h 2215046"/>
              <a:gd name="connsiteX132" fmla="*/ 3444240 w 5059680"/>
              <a:gd name="connsiteY132" fmla="*/ 569126 h 2215046"/>
              <a:gd name="connsiteX133" fmla="*/ 3413760 w 5059680"/>
              <a:gd name="connsiteY133" fmla="*/ 548806 h 2215046"/>
              <a:gd name="connsiteX134" fmla="*/ 3342640 w 5059680"/>
              <a:gd name="connsiteY134" fmla="*/ 528486 h 2215046"/>
              <a:gd name="connsiteX135" fmla="*/ 3230880 w 5059680"/>
              <a:gd name="connsiteY135" fmla="*/ 498006 h 2215046"/>
              <a:gd name="connsiteX136" fmla="*/ 3068320 w 5059680"/>
              <a:gd name="connsiteY136" fmla="*/ 467526 h 2215046"/>
              <a:gd name="connsiteX137" fmla="*/ 3027680 w 5059680"/>
              <a:gd name="connsiteY137" fmla="*/ 447206 h 2215046"/>
              <a:gd name="connsiteX138" fmla="*/ 2966720 w 5059680"/>
              <a:gd name="connsiteY138" fmla="*/ 437046 h 2215046"/>
              <a:gd name="connsiteX139" fmla="*/ 2915920 w 5059680"/>
              <a:gd name="connsiteY139" fmla="*/ 426886 h 2215046"/>
              <a:gd name="connsiteX140" fmla="*/ 2814320 w 5059680"/>
              <a:gd name="connsiteY140" fmla="*/ 396406 h 2215046"/>
              <a:gd name="connsiteX141" fmla="*/ 2763520 w 5059680"/>
              <a:gd name="connsiteY141" fmla="*/ 376086 h 2215046"/>
              <a:gd name="connsiteX142" fmla="*/ 2560320 w 5059680"/>
              <a:gd name="connsiteY142" fmla="*/ 345606 h 2215046"/>
              <a:gd name="connsiteX143" fmla="*/ 2458720 w 5059680"/>
              <a:gd name="connsiteY143" fmla="*/ 304966 h 2215046"/>
              <a:gd name="connsiteX144" fmla="*/ 2428240 w 5059680"/>
              <a:gd name="connsiteY144" fmla="*/ 294806 h 2215046"/>
              <a:gd name="connsiteX145" fmla="*/ 2326640 w 5059680"/>
              <a:gd name="connsiteY145" fmla="*/ 274486 h 2215046"/>
              <a:gd name="connsiteX146" fmla="*/ 2275840 w 5059680"/>
              <a:gd name="connsiteY146" fmla="*/ 254166 h 2215046"/>
              <a:gd name="connsiteX147" fmla="*/ 2184400 w 5059680"/>
              <a:gd name="connsiteY147" fmla="*/ 213526 h 2215046"/>
              <a:gd name="connsiteX148" fmla="*/ 2042160 w 5059680"/>
              <a:gd name="connsiteY148" fmla="*/ 162726 h 2215046"/>
              <a:gd name="connsiteX149" fmla="*/ 1960880 w 5059680"/>
              <a:gd name="connsiteY149" fmla="*/ 132246 h 2215046"/>
              <a:gd name="connsiteX150" fmla="*/ 1991360 w 5059680"/>
              <a:gd name="connsiteY150" fmla="*/ 50966 h 2215046"/>
              <a:gd name="connsiteX151" fmla="*/ 2072640 w 5059680"/>
              <a:gd name="connsiteY151" fmla="*/ 30646 h 2215046"/>
              <a:gd name="connsiteX152" fmla="*/ 2357120 w 5059680"/>
              <a:gd name="connsiteY152" fmla="*/ 10326 h 2215046"/>
              <a:gd name="connsiteX153" fmla="*/ 2407920 w 5059680"/>
              <a:gd name="connsiteY153" fmla="*/ 166 h 2215046"/>
              <a:gd name="connsiteX154" fmla="*/ 2519680 w 5059680"/>
              <a:gd name="connsiteY154" fmla="*/ 40806 h 2215046"/>
              <a:gd name="connsiteX155" fmla="*/ 2540000 w 5059680"/>
              <a:gd name="connsiteY155" fmla="*/ 71286 h 2215046"/>
              <a:gd name="connsiteX156" fmla="*/ 2428240 w 5059680"/>
              <a:gd name="connsiteY156" fmla="*/ 61126 h 2215046"/>
              <a:gd name="connsiteX157" fmla="*/ 2489200 w 5059680"/>
              <a:gd name="connsiteY157" fmla="*/ 20486 h 2215046"/>
              <a:gd name="connsiteX158" fmla="*/ 3017520 w 5059680"/>
              <a:gd name="connsiteY158" fmla="*/ 30646 h 2215046"/>
              <a:gd name="connsiteX159" fmla="*/ 3129280 w 5059680"/>
              <a:gd name="connsiteY159" fmla="*/ 61126 h 2215046"/>
              <a:gd name="connsiteX160" fmla="*/ 3241040 w 5059680"/>
              <a:gd name="connsiteY160" fmla="*/ 71286 h 2215046"/>
              <a:gd name="connsiteX161" fmla="*/ 3403600 w 5059680"/>
              <a:gd name="connsiteY161" fmla="*/ 101766 h 2215046"/>
              <a:gd name="connsiteX162" fmla="*/ 3515360 w 5059680"/>
              <a:gd name="connsiteY162" fmla="*/ 152566 h 2215046"/>
              <a:gd name="connsiteX163" fmla="*/ 3627120 w 5059680"/>
              <a:gd name="connsiteY163" fmla="*/ 172886 h 2215046"/>
              <a:gd name="connsiteX164" fmla="*/ 3728720 w 5059680"/>
              <a:gd name="connsiteY164" fmla="*/ 203366 h 2215046"/>
              <a:gd name="connsiteX165" fmla="*/ 3840480 w 5059680"/>
              <a:gd name="connsiteY165" fmla="*/ 244006 h 2215046"/>
              <a:gd name="connsiteX166" fmla="*/ 3972560 w 5059680"/>
              <a:gd name="connsiteY166" fmla="*/ 284646 h 2215046"/>
              <a:gd name="connsiteX167" fmla="*/ 4267200 w 5059680"/>
              <a:gd name="connsiteY167" fmla="*/ 426886 h 2215046"/>
              <a:gd name="connsiteX168" fmla="*/ 4358640 w 5059680"/>
              <a:gd name="connsiteY168" fmla="*/ 467526 h 2215046"/>
              <a:gd name="connsiteX169" fmla="*/ 4378960 w 5059680"/>
              <a:gd name="connsiteY169" fmla="*/ 508166 h 2215046"/>
              <a:gd name="connsiteX170" fmla="*/ 4409440 w 5059680"/>
              <a:gd name="connsiteY170" fmla="*/ 528486 h 2215046"/>
              <a:gd name="connsiteX171" fmla="*/ 4450080 w 5059680"/>
              <a:gd name="connsiteY171" fmla="*/ 579286 h 2215046"/>
              <a:gd name="connsiteX172" fmla="*/ 4460240 w 5059680"/>
              <a:gd name="connsiteY172" fmla="*/ 609766 h 2215046"/>
              <a:gd name="connsiteX173" fmla="*/ 4511040 w 5059680"/>
              <a:gd name="connsiteY173" fmla="*/ 680886 h 2215046"/>
              <a:gd name="connsiteX174" fmla="*/ 4521200 w 5059680"/>
              <a:gd name="connsiteY174" fmla="*/ 721526 h 2215046"/>
              <a:gd name="connsiteX175" fmla="*/ 4541520 w 5059680"/>
              <a:gd name="connsiteY175" fmla="*/ 782486 h 2215046"/>
              <a:gd name="connsiteX176" fmla="*/ 4561840 w 5059680"/>
              <a:gd name="connsiteY176" fmla="*/ 1006006 h 2215046"/>
              <a:gd name="connsiteX177" fmla="*/ 4582160 w 5059680"/>
              <a:gd name="connsiteY177" fmla="*/ 1056806 h 2215046"/>
              <a:gd name="connsiteX178" fmla="*/ 4643120 w 5059680"/>
              <a:gd name="connsiteY178" fmla="*/ 1117766 h 2215046"/>
              <a:gd name="connsiteX179" fmla="*/ 4714240 w 5059680"/>
              <a:gd name="connsiteY179" fmla="*/ 1138086 h 2215046"/>
              <a:gd name="connsiteX180" fmla="*/ 5049520 w 5059680"/>
              <a:gd name="connsiteY180" fmla="*/ 1087286 h 2215046"/>
              <a:gd name="connsiteX181" fmla="*/ 5059680 w 5059680"/>
              <a:gd name="connsiteY181" fmla="*/ 1066966 h 2215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059680" h="2215046">
                <a:moveTo>
                  <a:pt x="0" y="548806"/>
                </a:moveTo>
                <a:lnTo>
                  <a:pt x="243840" y="528486"/>
                </a:lnTo>
                <a:cubicBezTo>
                  <a:pt x="606264" y="531506"/>
                  <a:pt x="968587" y="542033"/>
                  <a:pt x="1330960" y="548806"/>
                </a:cubicBezTo>
                <a:cubicBezTo>
                  <a:pt x="1317413" y="552193"/>
                  <a:pt x="1301224" y="550243"/>
                  <a:pt x="1290320" y="558966"/>
                </a:cubicBezTo>
                <a:cubicBezTo>
                  <a:pt x="1281957" y="565656"/>
                  <a:pt x="1287733" y="581873"/>
                  <a:pt x="1280160" y="589446"/>
                </a:cubicBezTo>
                <a:cubicBezTo>
                  <a:pt x="1269450" y="600156"/>
                  <a:pt x="1253441" y="603800"/>
                  <a:pt x="1239520" y="609766"/>
                </a:cubicBezTo>
                <a:cubicBezTo>
                  <a:pt x="1229676" y="613985"/>
                  <a:pt x="1219338" y="616984"/>
                  <a:pt x="1209040" y="619926"/>
                </a:cubicBezTo>
                <a:cubicBezTo>
                  <a:pt x="1086437" y="654955"/>
                  <a:pt x="1127902" y="646031"/>
                  <a:pt x="1026160" y="660566"/>
                </a:cubicBezTo>
                <a:cubicBezTo>
                  <a:pt x="955040" y="697819"/>
                  <a:pt x="865277" y="711564"/>
                  <a:pt x="812800" y="772326"/>
                </a:cubicBezTo>
                <a:cubicBezTo>
                  <a:pt x="788051" y="800982"/>
                  <a:pt x="855581" y="853603"/>
                  <a:pt x="833120" y="884086"/>
                </a:cubicBezTo>
                <a:cubicBezTo>
                  <a:pt x="797182" y="932858"/>
                  <a:pt x="730989" y="961050"/>
                  <a:pt x="670560" y="965366"/>
                </a:cubicBezTo>
                <a:lnTo>
                  <a:pt x="528320" y="975526"/>
                </a:lnTo>
                <a:cubicBezTo>
                  <a:pt x="399934" y="986225"/>
                  <a:pt x="407898" y="990616"/>
                  <a:pt x="254000" y="1006006"/>
                </a:cubicBezTo>
                <a:cubicBezTo>
                  <a:pt x="210062" y="1010400"/>
                  <a:pt x="165947" y="1012779"/>
                  <a:pt x="121920" y="1016166"/>
                </a:cubicBezTo>
                <a:cubicBezTo>
                  <a:pt x="117129" y="1030539"/>
                  <a:pt x="101600" y="1074529"/>
                  <a:pt x="101600" y="1087286"/>
                </a:cubicBezTo>
                <a:cubicBezTo>
                  <a:pt x="101600" y="1101250"/>
                  <a:pt x="106857" y="1114851"/>
                  <a:pt x="111760" y="1127926"/>
                </a:cubicBezTo>
                <a:cubicBezTo>
                  <a:pt x="122809" y="1157390"/>
                  <a:pt x="135556" y="1173780"/>
                  <a:pt x="152400" y="1199046"/>
                </a:cubicBezTo>
                <a:cubicBezTo>
                  <a:pt x="145627" y="1209206"/>
                  <a:pt x="121920" y="1222753"/>
                  <a:pt x="132080" y="1229526"/>
                </a:cubicBezTo>
                <a:cubicBezTo>
                  <a:pt x="154798" y="1244672"/>
                  <a:pt x="186206" y="1236828"/>
                  <a:pt x="213360" y="1239686"/>
                </a:cubicBezTo>
                <a:cubicBezTo>
                  <a:pt x="250561" y="1243602"/>
                  <a:pt x="287867" y="1246459"/>
                  <a:pt x="325120" y="1249846"/>
                </a:cubicBezTo>
                <a:cubicBezTo>
                  <a:pt x="404369" y="1329095"/>
                  <a:pt x="302630" y="1233782"/>
                  <a:pt x="396240" y="1300646"/>
                </a:cubicBezTo>
                <a:cubicBezTo>
                  <a:pt x="407932" y="1308997"/>
                  <a:pt x="415811" y="1321775"/>
                  <a:pt x="426720" y="1331126"/>
                </a:cubicBezTo>
                <a:cubicBezTo>
                  <a:pt x="463650" y="1362780"/>
                  <a:pt x="466370" y="1361111"/>
                  <a:pt x="508000" y="1381926"/>
                </a:cubicBezTo>
                <a:cubicBezTo>
                  <a:pt x="555888" y="1453758"/>
                  <a:pt x="493347" y="1367273"/>
                  <a:pt x="568960" y="1442886"/>
                </a:cubicBezTo>
                <a:cubicBezTo>
                  <a:pt x="657093" y="1531019"/>
                  <a:pt x="540856" y="1444312"/>
                  <a:pt x="640080" y="1503846"/>
                </a:cubicBezTo>
                <a:cubicBezTo>
                  <a:pt x="661021" y="1516411"/>
                  <a:pt x="701040" y="1544486"/>
                  <a:pt x="701040" y="1544486"/>
                </a:cubicBezTo>
                <a:cubicBezTo>
                  <a:pt x="688001" y="1548832"/>
                  <a:pt x="627951" y="1557594"/>
                  <a:pt x="680720" y="1595286"/>
                </a:cubicBezTo>
                <a:cubicBezTo>
                  <a:pt x="697483" y="1607260"/>
                  <a:pt x="721260" y="1602723"/>
                  <a:pt x="741680" y="1605446"/>
                </a:cubicBezTo>
                <a:cubicBezTo>
                  <a:pt x="772079" y="1609499"/>
                  <a:pt x="802689" y="1611802"/>
                  <a:pt x="833120" y="1615606"/>
                </a:cubicBezTo>
                <a:cubicBezTo>
                  <a:pt x="856882" y="1618576"/>
                  <a:pt x="880401" y="1623496"/>
                  <a:pt x="904240" y="1625766"/>
                </a:cubicBezTo>
                <a:cubicBezTo>
                  <a:pt x="951560" y="1630273"/>
                  <a:pt x="999067" y="1632539"/>
                  <a:pt x="1046480" y="1635926"/>
                </a:cubicBezTo>
                <a:cubicBezTo>
                  <a:pt x="1162934" y="1674744"/>
                  <a:pt x="1049253" y="1641823"/>
                  <a:pt x="1209040" y="1666406"/>
                </a:cubicBezTo>
                <a:cubicBezTo>
                  <a:pt x="1219625" y="1668034"/>
                  <a:pt x="1229065" y="1674243"/>
                  <a:pt x="1239520" y="1676566"/>
                </a:cubicBezTo>
                <a:cubicBezTo>
                  <a:pt x="1259630" y="1681035"/>
                  <a:pt x="1280370" y="1682257"/>
                  <a:pt x="1300480" y="1686726"/>
                </a:cubicBezTo>
                <a:cubicBezTo>
                  <a:pt x="1310935" y="1689049"/>
                  <a:pt x="1320662" y="1693944"/>
                  <a:pt x="1330960" y="1696886"/>
                </a:cubicBezTo>
                <a:cubicBezTo>
                  <a:pt x="1420262" y="1722401"/>
                  <a:pt x="1328999" y="1692846"/>
                  <a:pt x="1402080" y="1717206"/>
                </a:cubicBezTo>
                <a:cubicBezTo>
                  <a:pt x="1412240" y="1734139"/>
                  <a:pt x="1422970" y="1750744"/>
                  <a:pt x="1432560" y="1768006"/>
                </a:cubicBezTo>
                <a:cubicBezTo>
                  <a:pt x="1439915" y="1781246"/>
                  <a:pt x="1445366" y="1795496"/>
                  <a:pt x="1452880" y="1808646"/>
                </a:cubicBezTo>
                <a:cubicBezTo>
                  <a:pt x="1458938" y="1819248"/>
                  <a:pt x="1462042" y="1834167"/>
                  <a:pt x="1473200" y="1839126"/>
                </a:cubicBezTo>
                <a:cubicBezTo>
                  <a:pt x="1495083" y="1848852"/>
                  <a:pt x="1520613" y="1845899"/>
                  <a:pt x="1544320" y="1849286"/>
                </a:cubicBezTo>
                <a:cubicBezTo>
                  <a:pt x="1554480" y="1852673"/>
                  <a:pt x="1564468" y="1856628"/>
                  <a:pt x="1574800" y="1859446"/>
                </a:cubicBezTo>
                <a:cubicBezTo>
                  <a:pt x="1601743" y="1866794"/>
                  <a:pt x="1628987" y="1872993"/>
                  <a:pt x="1656080" y="1879766"/>
                </a:cubicBezTo>
                <a:cubicBezTo>
                  <a:pt x="1669627" y="1883153"/>
                  <a:pt x="1683473" y="1885510"/>
                  <a:pt x="1696720" y="1889926"/>
                </a:cubicBezTo>
                <a:lnTo>
                  <a:pt x="1727200" y="1900086"/>
                </a:lnTo>
                <a:cubicBezTo>
                  <a:pt x="1841899" y="1892917"/>
                  <a:pt x="1875005" y="1926839"/>
                  <a:pt x="1930400" y="1849286"/>
                </a:cubicBezTo>
                <a:cubicBezTo>
                  <a:pt x="1936625" y="1840571"/>
                  <a:pt x="1937173" y="1828966"/>
                  <a:pt x="1940560" y="1818806"/>
                </a:cubicBezTo>
                <a:cubicBezTo>
                  <a:pt x="1937173" y="1761233"/>
                  <a:pt x="1938556" y="1703179"/>
                  <a:pt x="1930400" y="1646086"/>
                </a:cubicBezTo>
                <a:cubicBezTo>
                  <a:pt x="1928258" y="1631093"/>
                  <a:pt x="1917333" y="1618742"/>
                  <a:pt x="1910080" y="1605446"/>
                </a:cubicBezTo>
                <a:cubicBezTo>
                  <a:pt x="1864950" y="1522707"/>
                  <a:pt x="1885229" y="1550115"/>
                  <a:pt x="1828800" y="1493686"/>
                </a:cubicBezTo>
                <a:cubicBezTo>
                  <a:pt x="1825413" y="1480139"/>
                  <a:pt x="1824885" y="1465535"/>
                  <a:pt x="1818640" y="1453046"/>
                </a:cubicBezTo>
                <a:cubicBezTo>
                  <a:pt x="1811067" y="1437900"/>
                  <a:pt x="1797871" y="1426278"/>
                  <a:pt x="1788160" y="1412406"/>
                </a:cubicBezTo>
                <a:cubicBezTo>
                  <a:pt x="1774155" y="1392399"/>
                  <a:pt x="1762776" y="1370516"/>
                  <a:pt x="1747520" y="1351446"/>
                </a:cubicBezTo>
                <a:cubicBezTo>
                  <a:pt x="1733973" y="1334513"/>
                  <a:pt x="1719316" y="1318411"/>
                  <a:pt x="1706880" y="1300646"/>
                </a:cubicBezTo>
                <a:cubicBezTo>
                  <a:pt x="1695556" y="1284468"/>
                  <a:pt x="1687354" y="1266277"/>
                  <a:pt x="1676400" y="1249846"/>
                </a:cubicBezTo>
                <a:cubicBezTo>
                  <a:pt x="1667007" y="1235757"/>
                  <a:pt x="1656080" y="1222753"/>
                  <a:pt x="1645920" y="1209206"/>
                </a:cubicBezTo>
                <a:cubicBezTo>
                  <a:pt x="1642533" y="1199046"/>
                  <a:pt x="1635760" y="1189436"/>
                  <a:pt x="1635760" y="1178726"/>
                </a:cubicBezTo>
                <a:cubicBezTo>
                  <a:pt x="1635760" y="1168016"/>
                  <a:pt x="1641488" y="1157996"/>
                  <a:pt x="1645920" y="1148246"/>
                </a:cubicBezTo>
                <a:cubicBezTo>
                  <a:pt x="1658455" y="1120670"/>
                  <a:pt x="1676981" y="1095703"/>
                  <a:pt x="1686560" y="1066966"/>
                </a:cubicBezTo>
                <a:cubicBezTo>
                  <a:pt x="1689947" y="1056806"/>
                  <a:pt x="1689147" y="1044059"/>
                  <a:pt x="1696720" y="1036486"/>
                </a:cubicBezTo>
                <a:cubicBezTo>
                  <a:pt x="1704293" y="1028913"/>
                  <a:pt x="1717040" y="1029713"/>
                  <a:pt x="1727200" y="1026326"/>
                </a:cubicBezTo>
                <a:cubicBezTo>
                  <a:pt x="1802227" y="1063839"/>
                  <a:pt x="1736627" y="1025685"/>
                  <a:pt x="1818640" y="1097446"/>
                </a:cubicBezTo>
                <a:cubicBezTo>
                  <a:pt x="1827830" y="1105487"/>
                  <a:pt x="1840119" y="1109515"/>
                  <a:pt x="1849120" y="1117766"/>
                </a:cubicBezTo>
                <a:cubicBezTo>
                  <a:pt x="1880895" y="1146893"/>
                  <a:pt x="1903598" y="1187029"/>
                  <a:pt x="1940560" y="1209206"/>
                </a:cubicBezTo>
                <a:cubicBezTo>
                  <a:pt x="1957493" y="1219366"/>
                  <a:pt x="1975772" y="1227562"/>
                  <a:pt x="1991360" y="1239686"/>
                </a:cubicBezTo>
                <a:cubicBezTo>
                  <a:pt x="2011813" y="1255594"/>
                  <a:pt x="2039743" y="1285653"/>
                  <a:pt x="2052320" y="1310806"/>
                </a:cubicBezTo>
                <a:cubicBezTo>
                  <a:pt x="2057109" y="1320385"/>
                  <a:pt x="2056539" y="1332375"/>
                  <a:pt x="2062480" y="1341286"/>
                </a:cubicBezTo>
                <a:cubicBezTo>
                  <a:pt x="2070450" y="1353241"/>
                  <a:pt x="2083762" y="1360728"/>
                  <a:pt x="2092960" y="1371766"/>
                </a:cubicBezTo>
                <a:cubicBezTo>
                  <a:pt x="2100777" y="1381147"/>
                  <a:pt x="2106507" y="1392086"/>
                  <a:pt x="2113280" y="1402246"/>
                </a:cubicBezTo>
                <a:cubicBezTo>
                  <a:pt x="2137809" y="1500362"/>
                  <a:pt x="2129984" y="1452182"/>
                  <a:pt x="2113280" y="1635926"/>
                </a:cubicBezTo>
                <a:cubicBezTo>
                  <a:pt x="2112310" y="1646592"/>
                  <a:pt x="2105717" y="1656016"/>
                  <a:pt x="2103120" y="1666406"/>
                </a:cubicBezTo>
                <a:cubicBezTo>
                  <a:pt x="2098932" y="1683159"/>
                  <a:pt x="2096347" y="1700273"/>
                  <a:pt x="2092960" y="1717206"/>
                </a:cubicBezTo>
                <a:cubicBezTo>
                  <a:pt x="2095648" y="1768279"/>
                  <a:pt x="2088773" y="1912032"/>
                  <a:pt x="2123440" y="1981366"/>
                </a:cubicBezTo>
                <a:cubicBezTo>
                  <a:pt x="2129866" y="1994217"/>
                  <a:pt x="2144722" y="2000808"/>
                  <a:pt x="2153920" y="2011846"/>
                </a:cubicBezTo>
                <a:cubicBezTo>
                  <a:pt x="2182646" y="2046317"/>
                  <a:pt x="2169091" y="2052440"/>
                  <a:pt x="2214880" y="2082966"/>
                </a:cubicBezTo>
                <a:cubicBezTo>
                  <a:pt x="2230055" y="2093082"/>
                  <a:pt x="2249368" y="2095130"/>
                  <a:pt x="2265680" y="2103286"/>
                </a:cubicBezTo>
                <a:cubicBezTo>
                  <a:pt x="2276602" y="2108747"/>
                  <a:pt x="2284186" y="2121211"/>
                  <a:pt x="2296160" y="2123606"/>
                </a:cubicBezTo>
                <a:cubicBezTo>
                  <a:pt x="2336149" y="2131604"/>
                  <a:pt x="2377440" y="2130379"/>
                  <a:pt x="2418080" y="2133766"/>
                </a:cubicBezTo>
                <a:cubicBezTo>
                  <a:pt x="2435013" y="2140539"/>
                  <a:pt x="2451578" y="2148319"/>
                  <a:pt x="2468880" y="2154086"/>
                </a:cubicBezTo>
                <a:cubicBezTo>
                  <a:pt x="2492270" y="2161883"/>
                  <a:pt x="2517108" y="2165249"/>
                  <a:pt x="2540000" y="2174406"/>
                </a:cubicBezTo>
                <a:cubicBezTo>
                  <a:pt x="2551337" y="2178941"/>
                  <a:pt x="2558896" y="2190865"/>
                  <a:pt x="2570480" y="2194726"/>
                </a:cubicBezTo>
                <a:cubicBezTo>
                  <a:pt x="2590023" y="2201240"/>
                  <a:pt x="2611240" y="2200846"/>
                  <a:pt x="2631440" y="2204886"/>
                </a:cubicBezTo>
                <a:cubicBezTo>
                  <a:pt x="2645132" y="2207624"/>
                  <a:pt x="2658533" y="2211659"/>
                  <a:pt x="2672080" y="2215046"/>
                </a:cubicBezTo>
                <a:cubicBezTo>
                  <a:pt x="2712720" y="2211659"/>
                  <a:pt x="2754437" y="2214777"/>
                  <a:pt x="2794000" y="2204886"/>
                </a:cubicBezTo>
                <a:cubicBezTo>
                  <a:pt x="2810428" y="2200779"/>
                  <a:pt x="2822110" y="2185797"/>
                  <a:pt x="2834640" y="2174406"/>
                </a:cubicBezTo>
                <a:cubicBezTo>
                  <a:pt x="2859447" y="2151854"/>
                  <a:pt x="2885644" y="2130107"/>
                  <a:pt x="2905760" y="2103286"/>
                </a:cubicBezTo>
                <a:cubicBezTo>
                  <a:pt x="2915920" y="2089739"/>
                  <a:pt x="2926847" y="2076735"/>
                  <a:pt x="2936240" y="2062646"/>
                </a:cubicBezTo>
                <a:cubicBezTo>
                  <a:pt x="2965427" y="2018866"/>
                  <a:pt x="2963451" y="2009174"/>
                  <a:pt x="2997200" y="1971206"/>
                </a:cubicBezTo>
                <a:cubicBezTo>
                  <a:pt x="3013110" y="1953308"/>
                  <a:pt x="3032231" y="1938428"/>
                  <a:pt x="3048000" y="1920406"/>
                </a:cubicBezTo>
                <a:cubicBezTo>
                  <a:pt x="3056041" y="1911216"/>
                  <a:pt x="3062859" y="1900848"/>
                  <a:pt x="3068320" y="1889926"/>
                </a:cubicBezTo>
                <a:cubicBezTo>
                  <a:pt x="3073109" y="1880347"/>
                  <a:pt x="3071790" y="1867809"/>
                  <a:pt x="3078480" y="1859446"/>
                </a:cubicBezTo>
                <a:cubicBezTo>
                  <a:pt x="3086108" y="1849911"/>
                  <a:pt x="3098800" y="1845899"/>
                  <a:pt x="3108960" y="1839126"/>
                </a:cubicBezTo>
                <a:cubicBezTo>
                  <a:pt x="3102187" y="1788326"/>
                  <a:pt x="3097065" y="1737278"/>
                  <a:pt x="3088640" y="1686726"/>
                </a:cubicBezTo>
                <a:cubicBezTo>
                  <a:pt x="3084063" y="1659262"/>
                  <a:pt x="3056187" y="1613706"/>
                  <a:pt x="3048000" y="1595286"/>
                </a:cubicBezTo>
                <a:cubicBezTo>
                  <a:pt x="3016965" y="1525457"/>
                  <a:pt x="3068805" y="1610189"/>
                  <a:pt x="3007360" y="1524166"/>
                </a:cubicBezTo>
                <a:cubicBezTo>
                  <a:pt x="3000263" y="1514230"/>
                  <a:pt x="2994584" y="1503288"/>
                  <a:pt x="2987040" y="1493686"/>
                </a:cubicBezTo>
                <a:cubicBezTo>
                  <a:pt x="2947564" y="1443444"/>
                  <a:pt x="2896238" y="1376134"/>
                  <a:pt x="2844800" y="1331126"/>
                </a:cubicBezTo>
                <a:cubicBezTo>
                  <a:pt x="2835610" y="1323085"/>
                  <a:pt x="2823701" y="1318623"/>
                  <a:pt x="2814320" y="1310806"/>
                </a:cubicBezTo>
                <a:cubicBezTo>
                  <a:pt x="2736091" y="1245615"/>
                  <a:pt x="2829036" y="1310457"/>
                  <a:pt x="2753360" y="1260006"/>
                </a:cubicBezTo>
                <a:cubicBezTo>
                  <a:pt x="2664171" y="1126223"/>
                  <a:pt x="2753863" y="1252126"/>
                  <a:pt x="2682240" y="1168566"/>
                </a:cubicBezTo>
                <a:cubicBezTo>
                  <a:pt x="2671220" y="1155709"/>
                  <a:pt x="2662911" y="1140670"/>
                  <a:pt x="2651760" y="1127926"/>
                </a:cubicBezTo>
                <a:cubicBezTo>
                  <a:pt x="2639144" y="1113508"/>
                  <a:pt x="2623848" y="1101605"/>
                  <a:pt x="2611120" y="1087286"/>
                </a:cubicBezTo>
                <a:cubicBezTo>
                  <a:pt x="2595485" y="1069697"/>
                  <a:pt x="2564133" y="1030459"/>
                  <a:pt x="2550160" y="1006006"/>
                </a:cubicBezTo>
                <a:cubicBezTo>
                  <a:pt x="2542646" y="992856"/>
                  <a:pt x="2537354" y="978516"/>
                  <a:pt x="2529840" y="965366"/>
                </a:cubicBezTo>
                <a:cubicBezTo>
                  <a:pt x="2523782" y="954764"/>
                  <a:pt x="2515578" y="945488"/>
                  <a:pt x="2509520" y="934886"/>
                </a:cubicBezTo>
                <a:cubicBezTo>
                  <a:pt x="2502006" y="921736"/>
                  <a:pt x="2496714" y="907396"/>
                  <a:pt x="2489200" y="894246"/>
                </a:cubicBezTo>
                <a:cubicBezTo>
                  <a:pt x="2483142" y="883644"/>
                  <a:pt x="2474341" y="874688"/>
                  <a:pt x="2468880" y="863766"/>
                </a:cubicBezTo>
                <a:cubicBezTo>
                  <a:pt x="2464091" y="854187"/>
                  <a:pt x="2463921" y="842648"/>
                  <a:pt x="2458720" y="833286"/>
                </a:cubicBezTo>
                <a:cubicBezTo>
                  <a:pt x="2446860" y="811938"/>
                  <a:pt x="2431627" y="792646"/>
                  <a:pt x="2418080" y="772326"/>
                </a:cubicBezTo>
                <a:cubicBezTo>
                  <a:pt x="2411307" y="762166"/>
                  <a:pt x="2406394" y="750480"/>
                  <a:pt x="2397760" y="741846"/>
                </a:cubicBezTo>
                <a:lnTo>
                  <a:pt x="2367280" y="711366"/>
                </a:lnTo>
                <a:cubicBezTo>
                  <a:pt x="2341499" y="634023"/>
                  <a:pt x="2342759" y="671409"/>
                  <a:pt x="2357120" y="599606"/>
                </a:cubicBezTo>
                <a:cubicBezTo>
                  <a:pt x="2414693" y="602993"/>
                  <a:pt x="2472747" y="601610"/>
                  <a:pt x="2529840" y="609766"/>
                </a:cubicBezTo>
                <a:cubicBezTo>
                  <a:pt x="2544833" y="611908"/>
                  <a:pt x="2556246" y="624910"/>
                  <a:pt x="2570480" y="630086"/>
                </a:cubicBezTo>
                <a:cubicBezTo>
                  <a:pt x="2593651" y="638512"/>
                  <a:pt x="2618210" y="642609"/>
                  <a:pt x="2641600" y="650406"/>
                </a:cubicBezTo>
                <a:cubicBezTo>
                  <a:pt x="2701835" y="670484"/>
                  <a:pt x="2679931" y="667442"/>
                  <a:pt x="2733040" y="691046"/>
                </a:cubicBezTo>
                <a:cubicBezTo>
                  <a:pt x="2893135" y="762199"/>
                  <a:pt x="2692392" y="671993"/>
                  <a:pt x="2824480" y="721526"/>
                </a:cubicBezTo>
                <a:cubicBezTo>
                  <a:pt x="2845305" y="729336"/>
                  <a:pt x="2900997" y="761880"/>
                  <a:pt x="2915920" y="772326"/>
                </a:cubicBezTo>
                <a:cubicBezTo>
                  <a:pt x="2933685" y="784762"/>
                  <a:pt x="2948955" y="800530"/>
                  <a:pt x="2966720" y="812966"/>
                </a:cubicBezTo>
                <a:cubicBezTo>
                  <a:pt x="2982898" y="824290"/>
                  <a:pt x="3001722" y="831598"/>
                  <a:pt x="3017520" y="843446"/>
                </a:cubicBezTo>
                <a:cubicBezTo>
                  <a:pt x="3073465" y="885405"/>
                  <a:pt x="3026710" y="868325"/>
                  <a:pt x="3078480" y="934886"/>
                </a:cubicBezTo>
                <a:cubicBezTo>
                  <a:pt x="3088876" y="948252"/>
                  <a:pt x="3105573" y="955206"/>
                  <a:pt x="3119120" y="965366"/>
                </a:cubicBezTo>
                <a:cubicBezTo>
                  <a:pt x="3180525" y="1088176"/>
                  <a:pt x="3098117" y="940162"/>
                  <a:pt x="3169920" y="1026326"/>
                </a:cubicBezTo>
                <a:cubicBezTo>
                  <a:pt x="3179616" y="1037961"/>
                  <a:pt x="3181153" y="1054849"/>
                  <a:pt x="3190240" y="1066966"/>
                </a:cubicBezTo>
                <a:cubicBezTo>
                  <a:pt x="3201735" y="1082292"/>
                  <a:pt x="3218264" y="1093188"/>
                  <a:pt x="3230880" y="1107606"/>
                </a:cubicBezTo>
                <a:cubicBezTo>
                  <a:pt x="3283809" y="1168096"/>
                  <a:pt x="3236366" y="1131583"/>
                  <a:pt x="3291840" y="1168566"/>
                </a:cubicBezTo>
                <a:cubicBezTo>
                  <a:pt x="3325707" y="1165179"/>
                  <a:pt x="3360276" y="1166059"/>
                  <a:pt x="3393440" y="1158406"/>
                </a:cubicBezTo>
                <a:cubicBezTo>
                  <a:pt x="3405338" y="1155660"/>
                  <a:pt x="3415879" y="1147276"/>
                  <a:pt x="3423920" y="1138086"/>
                </a:cubicBezTo>
                <a:cubicBezTo>
                  <a:pt x="3440002" y="1119707"/>
                  <a:pt x="3456837" y="1100294"/>
                  <a:pt x="3464560" y="1077126"/>
                </a:cubicBezTo>
                <a:cubicBezTo>
                  <a:pt x="3490647" y="998864"/>
                  <a:pt x="3476925" y="1036053"/>
                  <a:pt x="3505200" y="965366"/>
                </a:cubicBezTo>
                <a:cubicBezTo>
                  <a:pt x="3508587" y="934886"/>
                  <a:pt x="3515360" y="904594"/>
                  <a:pt x="3515360" y="873926"/>
                </a:cubicBezTo>
                <a:cubicBezTo>
                  <a:pt x="3515360" y="816253"/>
                  <a:pt x="3510939" y="758593"/>
                  <a:pt x="3505200" y="701206"/>
                </a:cubicBezTo>
                <a:cubicBezTo>
                  <a:pt x="3504134" y="690550"/>
                  <a:pt x="3497982" y="681024"/>
                  <a:pt x="3495040" y="670726"/>
                </a:cubicBezTo>
                <a:cubicBezTo>
                  <a:pt x="3484256" y="632981"/>
                  <a:pt x="3483358" y="595205"/>
                  <a:pt x="3444240" y="569126"/>
                </a:cubicBezTo>
                <a:cubicBezTo>
                  <a:pt x="3434080" y="562353"/>
                  <a:pt x="3424682" y="554267"/>
                  <a:pt x="3413760" y="548806"/>
                </a:cubicBezTo>
                <a:cubicBezTo>
                  <a:pt x="3398186" y="541019"/>
                  <a:pt x="3356963" y="532392"/>
                  <a:pt x="3342640" y="528486"/>
                </a:cubicBezTo>
                <a:cubicBezTo>
                  <a:pt x="3209781" y="492252"/>
                  <a:pt x="3322801" y="520986"/>
                  <a:pt x="3230880" y="498006"/>
                </a:cubicBezTo>
                <a:cubicBezTo>
                  <a:pt x="3155558" y="447792"/>
                  <a:pt x="3241870" y="498152"/>
                  <a:pt x="3068320" y="467526"/>
                </a:cubicBezTo>
                <a:cubicBezTo>
                  <a:pt x="3053405" y="464894"/>
                  <a:pt x="3042187" y="451558"/>
                  <a:pt x="3027680" y="447206"/>
                </a:cubicBezTo>
                <a:cubicBezTo>
                  <a:pt x="3007949" y="441287"/>
                  <a:pt x="2986988" y="440731"/>
                  <a:pt x="2966720" y="437046"/>
                </a:cubicBezTo>
                <a:cubicBezTo>
                  <a:pt x="2949730" y="433957"/>
                  <a:pt x="2932853" y="430273"/>
                  <a:pt x="2915920" y="426886"/>
                </a:cubicBezTo>
                <a:cubicBezTo>
                  <a:pt x="2830813" y="384333"/>
                  <a:pt x="2925639" y="426766"/>
                  <a:pt x="2814320" y="396406"/>
                </a:cubicBezTo>
                <a:cubicBezTo>
                  <a:pt x="2796725" y="391607"/>
                  <a:pt x="2781404" y="379663"/>
                  <a:pt x="2763520" y="376086"/>
                </a:cubicBezTo>
                <a:cubicBezTo>
                  <a:pt x="2696359" y="362654"/>
                  <a:pt x="2560320" y="345606"/>
                  <a:pt x="2560320" y="345606"/>
                </a:cubicBezTo>
                <a:cubicBezTo>
                  <a:pt x="2526453" y="332059"/>
                  <a:pt x="2493324" y="316501"/>
                  <a:pt x="2458720" y="304966"/>
                </a:cubicBezTo>
                <a:cubicBezTo>
                  <a:pt x="2448560" y="301579"/>
                  <a:pt x="2438695" y="297129"/>
                  <a:pt x="2428240" y="294806"/>
                </a:cubicBezTo>
                <a:cubicBezTo>
                  <a:pt x="2383219" y="284801"/>
                  <a:pt x="2367125" y="287981"/>
                  <a:pt x="2326640" y="274486"/>
                </a:cubicBezTo>
                <a:cubicBezTo>
                  <a:pt x="2309338" y="268719"/>
                  <a:pt x="2292506" y="261573"/>
                  <a:pt x="2275840" y="254166"/>
                </a:cubicBezTo>
                <a:cubicBezTo>
                  <a:pt x="2222731" y="230562"/>
                  <a:pt x="2244635" y="233604"/>
                  <a:pt x="2184400" y="213526"/>
                </a:cubicBezTo>
                <a:cubicBezTo>
                  <a:pt x="2124453" y="193544"/>
                  <a:pt x="2114722" y="211101"/>
                  <a:pt x="2042160" y="162726"/>
                </a:cubicBezTo>
                <a:cubicBezTo>
                  <a:pt x="1997312" y="132827"/>
                  <a:pt x="2023654" y="144801"/>
                  <a:pt x="1960880" y="132246"/>
                </a:cubicBezTo>
                <a:cubicBezTo>
                  <a:pt x="1966387" y="104709"/>
                  <a:pt x="1966444" y="70899"/>
                  <a:pt x="1991360" y="50966"/>
                </a:cubicBezTo>
                <a:cubicBezTo>
                  <a:pt x="2001533" y="42828"/>
                  <a:pt x="2070499" y="30841"/>
                  <a:pt x="2072640" y="30646"/>
                </a:cubicBezTo>
                <a:cubicBezTo>
                  <a:pt x="2167318" y="22039"/>
                  <a:pt x="2262293" y="17099"/>
                  <a:pt x="2357120" y="10326"/>
                </a:cubicBezTo>
                <a:cubicBezTo>
                  <a:pt x="2374053" y="6939"/>
                  <a:pt x="2390711" y="-1268"/>
                  <a:pt x="2407920" y="166"/>
                </a:cubicBezTo>
                <a:cubicBezTo>
                  <a:pt x="2451985" y="3838"/>
                  <a:pt x="2482553" y="22242"/>
                  <a:pt x="2519680" y="40806"/>
                </a:cubicBezTo>
                <a:cubicBezTo>
                  <a:pt x="2526453" y="50966"/>
                  <a:pt x="2546282" y="60815"/>
                  <a:pt x="2540000" y="71286"/>
                </a:cubicBezTo>
                <a:cubicBezTo>
                  <a:pt x="2510137" y="121058"/>
                  <a:pt x="2453156" y="73584"/>
                  <a:pt x="2428240" y="61126"/>
                </a:cubicBezTo>
                <a:cubicBezTo>
                  <a:pt x="2441326" y="21867"/>
                  <a:pt x="2431985" y="20486"/>
                  <a:pt x="2489200" y="20486"/>
                </a:cubicBezTo>
                <a:cubicBezTo>
                  <a:pt x="2665339" y="20486"/>
                  <a:pt x="2841413" y="27259"/>
                  <a:pt x="3017520" y="30646"/>
                </a:cubicBezTo>
                <a:cubicBezTo>
                  <a:pt x="3054773" y="40806"/>
                  <a:pt x="3091289" y="54219"/>
                  <a:pt x="3129280" y="61126"/>
                </a:cubicBezTo>
                <a:cubicBezTo>
                  <a:pt x="3166084" y="67818"/>
                  <a:pt x="3204037" y="65804"/>
                  <a:pt x="3241040" y="71286"/>
                </a:cubicBezTo>
                <a:cubicBezTo>
                  <a:pt x="3295576" y="79365"/>
                  <a:pt x="3349413" y="91606"/>
                  <a:pt x="3403600" y="101766"/>
                </a:cubicBezTo>
                <a:cubicBezTo>
                  <a:pt x="3440853" y="118699"/>
                  <a:pt x="3476365" y="140159"/>
                  <a:pt x="3515360" y="152566"/>
                </a:cubicBezTo>
                <a:cubicBezTo>
                  <a:pt x="3551442" y="164047"/>
                  <a:pt x="3590286" y="164116"/>
                  <a:pt x="3627120" y="172886"/>
                </a:cubicBezTo>
                <a:cubicBezTo>
                  <a:pt x="3661516" y="181076"/>
                  <a:pt x="3695177" y="192185"/>
                  <a:pt x="3728720" y="203366"/>
                </a:cubicBezTo>
                <a:cubicBezTo>
                  <a:pt x="3766326" y="215901"/>
                  <a:pt x="3802874" y="231471"/>
                  <a:pt x="3840480" y="244006"/>
                </a:cubicBezTo>
                <a:cubicBezTo>
                  <a:pt x="3884180" y="258573"/>
                  <a:pt x="3929702" y="267763"/>
                  <a:pt x="3972560" y="284646"/>
                </a:cubicBezTo>
                <a:cubicBezTo>
                  <a:pt x="4433530" y="466240"/>
                  <a:pt x="4004751" y="304410"/>
                  <a:pt x="4267200" y="426886"/>
                </a:cubicBezTo>
                <a:cubicBezTo>
                  <a:pt x="4388107" y="483309"/>
                  <a:pt x="4282767" y="416944"/>
                  <a:pt x="4358640" y="467526"/>
                </a:cubicBezTo>
                <a:cubicBezTo>
                  <a:pt x="4365413" y="481073"/>
                  <a:pt x="4369264" y="496531"/>
                  <a:pt x="4378960" y="508166"/>
                </a:cubicBezTo>
                <a:cubicBezTo>
                  <a:pt x="4386777" y="517547"/>
                  <a:pt x="4401812" y="518951"/>
                  <a:pt x="4409440" y="528486"/>
                </a:cubicBezTo>
                <a:cubicBezTo>
                  <a:pt x="4465526" y="598593"/>
                  <a:pt x="4362729" y="521052"/>
                  <a:pt x="4450080" y="579286"/>
                </a:cubicBezTo>
                <a:cubicBezTo>
                  <a:pt x="4453467" y="589446"/>
                  <a:pt x="4454299" y="600855"/>
                  <a:pt x="4460240" y="609766"/>
                </a:cubicBezTo>
                <a:cubicBezTo>
                  <a:pt x="4504583" y="676281"/>
                  <a:pt x="4480970" y="600699"/>
                  <a:pt x="4511040" y="680886"/>
                </a:cubicBezTo>
                <a:cubicBezTo>
                  <a:pt x="4515943" y="693961"/>
                  <a:pt x="4517188" y="708151"/>
                  <a:pt x="4521200" y="721526"/>
                </a:cubicBezTo>
                <a:cubicBezTo>
                  <a:pt x="4527355" y="742042"/>
                  <a:pt x="4541520" y="782486"/>
                  <a:pt x="4541520" y="782486"/>
                </a:cubicBezTo>
                <a:cubicBezTo>
                  <a:pt x="4543449" y="813345"/>
                  <a:pt x="4546365" y="949265"/>
                  <a:pt x="4561840" y="1006006"/>
                </a:cubicBezTo>
                <a:cubicBezTo>
                  <a:pt x="4566639" y="1023601"/>
                  <a:pt x="4571433" y="1042056"/>
                  <a:pt x="4582160" y="1056806"/>
                </a:cubicBezTo>
                <a:cubicBezTo>
                  <a:pt x="4599062" y="1080047"/>
                  <a:pt x="4615241" y="1110796"/>
                  <a:pt x="4643120" y="1117766"/>
                </a:cubicBezTo>
                <a:cubicBezTo>
                  <a:pt x="4694150" y="1130523"/>
                  <a:pt x="4670513" y="1123510"/>
                  <a:pt x="4714240" y="1138086"/>
                </a:cubicBezTo>
                <a:cubicBezTo>
                  <a:pt x="4970870" y="1121529"/>
                  <a:pt x="4979027" y="1204774"/>
                  <a:pt x="5049520" y="1087286"/>
                </a:cubicBezTo>
                <a:cubicBezTo>
                  <a:pt x="5053416" y="1080792"/>
                  <a:pt x="5056293" y="1073739"/>
                  <a:pt x="5059680" y="10669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2230" name="Picture 4" descr="http://barfblog.com/wp-content/uploads/2014/05/b5bfa0c4b2e8670d09222c17856abef4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621213"/>
            <a:ext cx="1390650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11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314" y="2824164"/>
            <a:ext cx="64293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1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5521" y="764704"/>
            <a:ext cx="8603709" cy="454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9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Our Group: </a:t>
            </a:r>
            <a:br>
              <a:rPr lang="en-IN" sz="32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Graduated Ph. D. </a:t>
            </a:r>
            <a:r>
              <a:rPr lang="en-US" sz="24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Students</a:t>
            </a:r>
            <a:endParaRPr lang="en-US" sz="24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141168"/>
          </a:xfrm>
        </p:spPr>
        <p:txBody>
          <a:bodyPr>
            <a:normAutofit fontScale="47500" lnSpcReduction="20000"/>
          </a:bodyPr>
          <a:lstStyle/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Prasen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K Sharma (2022),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Research Scientist at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TensorTour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Inc.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Brijesh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Singh (2021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), Technical Lead | R&amp;D Functions &amp; Algorithm Development Engineer at ZF Technology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Centere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India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Sathisha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B (2020), Postdoc, University of Surrey, UK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Sibaji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Gaj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(2018), Postdoc, Cleveland Clinic, Ohio, USA.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Satish Kumar (2018), Research Fellow, 5G Innovation Centre, University of Surrey, Guildford.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Shuvendu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Rana (2017), Postdoc, University of Strathclyde, Glasgow, UK.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Nilkanta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(2016), Assistant Professor, Indian Institute of Information Technology Guwahati.</a:t>
            </a:r>
          </a:p>
          <a:p>
            <a:pPr marL="285750" indent="-285750" algn="just">
              <a:buFont typeface="Wingdings" charset="2"/>
              <a:buChar char="Ø"/>
            </a:pPr>
            <a:endParaRPr lang="en-US" sz="33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charset="2"/>
              <a:buChar char="Ø"/>
            </a:pPr>
            <a:r>
              <a:rPr lang="en-US" sz="3300" dirty="0" err="1">
                <a:latin typeface="Times New Roman" pitchFamily="18" charset="0"/>
                <a:cs typeface="Times New Roman" pitchFamily="18" charset="0"/>
              </a:rPr>
              <a:t>Tanima</a:t>
            </a:r>
            <a:r>
              <a:rPr lang="en-US" sz="3300" dirty="0">
                <a:latin typeface="Times New Roman" pitchFamily="18" charset="0"/>
                <a:cs typeface="Times New Roman" pitchFamily="18" charset="0"/>
              </a:rPr>
              <a:t> Dutta (2014), (Assistant Professor, Indian Institute of Technology, Varanasi (BHU))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7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635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8851" y="4033839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51200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69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27038"/>
            <a:ext cx="7772400" cy="965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n auto-encoder is trained, with an absolutely standard weight-adjustment algorithm  to </a:t>
            </a:r>
            <a: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  <a:b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</a:br>
            <a:endParaRPr lang="en-GB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1722438"/>
            <a:ext cx="61214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789363" y="3378201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427038"/>
            <a:ext cx="7772400" cy="965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n auto-encoder is trained, with an absolutely standard weight-adjustment algorithm  to </a:t>
            </a:r>
            <a: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  <a:t>reproduce the input</a:t>
            </a:r>
            <a:br>
              <a:rPr lang="en-GB" sz="2400" b="1" u="sng" dirty="0">
                <a:solidFill>
                  <a:schemeClr val="accent2">
                    <a:lumMod val="50000"/>
                  </a:schemeClr>
                </a:solidFill>
              </a:rPr>
            </a:br>
            <a:endParaRPr lang="en-GB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0725" y="1722438"/>
            <a:ext cx="612140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789363" y="3378201"/>
            <a:ext cx="2976562" cy="1122363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435225" y="5130800"/>
            <a:ext cx="7772400" cy="9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sz="2400" b="1" kern="0" dirty="0">
                <a:solidFill>
                  <a:schemeClr val="accent2">
                    <a:lumMod val="50000"/>
                  </a:schemeClr>
                </a:solidFill>
              </a:rPr>
              <a:t>By making this happen with (many) fewer units than the inputs, this forces the ‘hidden layer’ units to become good feature detectors</a:t>
            </a:r>
            <a:endParaRPr lang="en-GB" sz="2400" b="1" u="sng" kern="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8851" y="4033839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40238" y="15748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76601" y="4632326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2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8851" y="4033839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76601" y="4632326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708526" y="5273676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1200" y="1727200"/>
            <a:ext cx="1320800" cy="230663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580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8851" y="4033839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76601" y="4632326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708526" y="5273676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12000" y="1717675"/>
            <a:ext cx="1320800" cy="230505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338764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9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5289" y="1790701"/>
            <a:ext cx="6804025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2228851" y="4033839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Train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 first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276601" y="4632326"/>
            <a:ext cx="3317875" cy="7223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708526" y="5273676"/>
            <a:ext cx="3317875" cy="720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31200" y="1706564"/>
            <a:ext cx="1320800" cy="230663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338764" y="5770563"/>
            <a:ext cx="3317875" cy="7223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t</a:t>
            </a:r>
            <a:r>
              <a:rPr lang="en-GB" altLang="en-US" sz="2800" kern="0" dirty="0"/>
              <a:t>hen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997701" y="6257925"/>
            <a:ext cx="33178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  <a:cs typeface="Arial" charset="0"/>
              </a:defRPr>
            </a:lvl9pPr>
          </a:lstStyle>
          <a:p>
            <a:pPr>
              <a:defRPr/>
            </a:pPr>
            <a:r>
              <a:rPr lang="en-GB" altLang="en-US" sz="2800" kern="0" dirty="0"/>
              <a:t>finally </a:t>
            </a:r>
            <a:r>
              <a:rPr lang="en-GB" altLang="en-US" sz="2800" b="1" kern="0" dirty="0"/>
              <a:t>this</a:t>
            </a:r>
            <a:r>
              <a:rPr lang="en-GB" altLang="en-US" sz="2800" kern="0" dirty="0"/>
              <a:t> layer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722438" y="304801"/>
            <a:ext cx="8864600" cy="13001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The new way to train multi-layer </a:t>
            </a:r>
            <a:r>
              <a:rPr lang="en-GB" sz="4000" dirty="0" err="1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NNs</a:t>
            </a:r>
            <a:r>
              <a:rPr lang="en-GB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4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2619" y="1718827"/>
            <a:ext cx="308917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549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Our Group:</a:t>
            </a:r>
            <a:endParaRPr lang="en-US" sz="36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91544" y="1916832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Ph. D. students: 8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M. Tech. Students : 4 + 2 MTP (DS)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Current B. Tech. Students : 6 + 3 BTP Minor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 Staff: 1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91544" y="11247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3200" dirty="0">
                <a:latin typeface="Times New Roman" pitchFamily="18" charset="0"/>
                <a:ea typeface="+mj-ea"/>
                <a:cs typeface="Times New Roman" pitchFamily="18" charset="0"/>
              </a:rPr>
              <a:t>Current </a:t>
            </a:r>
            <a:r>
              <a:rPr lang="en-US" sz="3200" dirty="0">
                <a:latin typeface="Times New Roman" pitchFamily="18" charset="0"/>
                <a:ea typeface="+mj-ea"/>
                <a:cs typeface="Times New Roman" pitchFamily="18" charset="0"/>
              </a:rPr>
              <a:t>Students and Project Staff</a:t>
            </a:r>
            <a:endParaRPr lang="en-US" sz="32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FF9933"/>
                </a:solidFill>
                <a:latin typeface="Times New Roman" pitchFamily="18" charset="0"/>
                <a:cs typeface="Times New Roman" pitchFamily="18" charset="0"/>
              </a:rPr>
              <a:t>Publications</a:t>
            </a:r>
            <a:endParaRPr lang="en-IN" sz="4000" dirty="0">
              <a:solidFill>
                <a:srgbClr val="FF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1584" y="1484785"/>
            <a:ext cx="737362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30 Journals including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IEEE Transaction, ACM Transaction, Elsevier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Springer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Journals</a:t>
            </a:r>
          </a:p>
          <a:p>
            <a:pPr marL="742950" lvl="1" indent="-285750">
              <a:buFont typeface="Wingdings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ts val="18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50+ International Conference including</a:t>
            </a:r>
          </a:p>
          <a:p>
            <a:pPr marL="742950" lvl="1" indent="-285750">
              <a:spcBef>
                <a:spcPts val="1800"/>
              </a:spcBef>
              <a:buFont typeface="Wingdings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WACV, BMVC, ICIP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EUSIPCO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ICDCN, ICVGIP,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MMSP,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DICTA, SMC etc.</a:t>
            </a:r>
          </a:p>
        </p:txBody>
      </p:sp>
    </p:spTree>
    <p:extLst>
      <p:ext uri="{BB962C8B-B14F-4D97-AF65-F5344CB8AC3E}">
        <p14:creationId xmlns:p14="http://schemas.microsoft.com/office/powerpoint/2010/main" val="27237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8458200" cy="611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97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1714</Words>
  <Application>Microsoft Office PowerPoint</Application>
  <PresentationFormat>Widescreen</PresentationFormat>
  <Paragraphs>454</Paragraphs>
  <Slides>68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Baskerville Old Face</vt:lpstr>
      <vt:lpstr>Calibri</vt:lpstr>
      <vt:lpstr>Calibri Light</vt:lpstr>
      <vt:lpstr>Microsoft Himalaya</vt:lpstr>
      <vt:lpstr>Times New Roman</vt:lpstr>
      <vt:lpstr>Wingdings</vt:lpstr>
      <vt:lpstr>Office Theme</vt:lpstr>
      <vt:lpstr>Introduction to the Deep Learning</vt:lpstr>
      <vt:lpstr>Multimedia Lab</vt:lpstr>
      <vt:lpstr>Multimedia Lab: Head of the Group ARIJIT SUR</vt:lpstr>
      <vt:lpstr>PowerPoint Presentation</vt:lpstr>
      <vt:lpstr>PowerPoint Presentation</vt:lpstr>
      <vt:lpstr>Our Group:  Graduated Ph. D. Students</vt:lpstr>
      <vt:lpstr>Our Group:</vt:lpstr>
      <vt:lpstr>Publications</vt:lpstr>
      <vt:lpstr>PowerPoint Presentation</vt:lpstr>
      <vt:lpstr>Learning Problem</vt:lpstr>
      <vt:lpstr>Example</vt:lpstr>
      <vt:lpstr>Machine Learning Algorithms</vt:lpstr>
      <vt:lpstr>Conventional ML based Object Recognition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How Neural Network Works?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PowerPoint Presentation</vt:lpstr>
      <vt:lpstr>Problems with conventional machine learning</vt:lpstr>
      <vt:lpstr>PowerPoint Presentation</vt:lpstr>
      <vt:lpstr>PowerPoint Presentation</vt:lpstr>
      <vt:lpstr>PowerPoint Presentation</vt:lpstr>
      <vt:lpstr>PowerPoint Presentation</vt:lpstr>
      <vt:lpstr>Feature Detectors</vt:lpstr>
      <vt:lpstr> What is this unit doing?</vt:lpstr>
      <vt:lpstr>Hidden layer units become  self-organised feature detectors</vt:lpstr>
      <vt:lpstr>What does this unit detect? </vt:lpstr>
      <vt:lpstr>What does this unit detect? </vt:lpstr>
      <vt:lpstr>What does this unit detect? </vt:lpstr>
      <vt:lpstr>What does this unit detect? </vt:lpstr>
      <vt:lpstr> </vt:lpstr>
      <vt:lpstr> </vt:lpstr>
      <vt:lpstr> </vt:lpstr>
      <vt:lpstr> </vt:lpstr>
      <vt:lpstr> </vt:lpstr>
      <vt:lpstr>Successive layers can learn higher-level features …</vt:lpstr>
      <vt:lpstr>Successive layers can learn higher-level features …</vt:lpstr>
      <vt:lpstr>So: multiple layers make sense </vt:lpstr>
      <vt:lpstr>PowerPoint Presentation</vt:lpstr>
      <vt:lpstr>PowerPoint Presentation</vt:lpstr>
      <vt:lpstr>But, until very recently, our  weight-learning algorithms simply did not work on multi-layer architectures</vt:lpstr>
      <vt:lpstr>PowerPoint Presentation</vt:lpstr>
      <vt:lpstr>PowerPoint Presentation</vt:lpstr>
      <vt:lpstr>The new way to train multi-layer NNs…</vt:lpstr>
      <vt:lpstr>The new way to train multi-layer NNs…</vt:lpstr>
      <vt:lpstr>an auto-encoder is trained, with an absolutely standard weight-adjustment algorithm  to reproduce the input </vt:lpstr>
      <vt:lpstr>an auto-encoder is trained, with an absolutely standard weight-adjustment algorithm  to reproduce the input </vt:lpstr>
      <vt:lpstr>The new way to train multi-layer NNs…</vt:lpstr>
      <vt:lpstr>The new way to train multi-layer NNs…</vt:lpstr>
      <vt:lpstr>The new way to train multi-layer NNs…</vt:lpstr>
      <vt:lpstr>The new way to train multi-layer NNs…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Multimedia</dc:creator>
  <cp:lastModifiedBy>Multimedia</cp:lastModifiedBy>
  <cp:revision>7</cp:revision>
  <dcterms:created xsi:type="dcterms:W3CDTF">2025-01-06T16:53:28Z</dcterms:created>
  <dcterms:modified xsi:type="dcterms:W3CDTF">2025-01-07T03:03:36Z</dcterms:modified>
</cp:coreProperties>
</file>