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865" r:id="rId3"/>
    <p:sldId id="811" r:id="rId4"/>
    <p:sldId id="812" r:id="rId5"/>
    <p:sldId id="813" r:id="rId6"/>
    <p:sldId id="816" r:id="rId7"/>
    <p:sldId id="866" r:id="rId8"/>
    <p:sldId id="840" r:id="rId9"/>
    <p:sldId id="809" r:id="rId10"/>
    <p:sldId id="810" r:id="rId11"/>
    <p:sldId id="868" r:id="rId12"/>
    <p:sldId id="869" r:id="rId13"/>
    <p:sldId id="814" r:id="rId14"/>
    <p:sldId id="825" r:id="rId15"/>
    <p:sldId id="870" r:id="rId16"/>
    <p:sldId id="801" r:id="rId17"/>
    <p:sldId id="803" r:id="rId18"/>
    <p:sldId id="804" r:id="rId19"/>
    <p:sldId id="805" r:id="rId20"/>
    <p:sldId id="808" r:id="rId21"/>
    <p:sldId id="874" r:id="rId22"/>
    <p:sldId id="875" r:id="rId23"/>
    <p:sldId id="821" r:id="rId24"/>
    <p:sldId id="822" r:id="rId25"/>
    <p:sldId id="823" r:id="rId26"/>
    <p:sldId id="876" r:id="rId27"/>
    <p:sldId id="827" r:id="rId28"/>
    <p:sldId id="828" r:id="rId29"/>
    <p:sldId id="831" r:id="rId30"/>
    <p:sldId id="832" r:id="rId31"/>
    <p:sldId id="850" r:id="rId32"/>
    <p:sldId id="838" r:id="rId33"/>
    <p:sldId id="839" r:id="rId34"/>
    <p:sldId id="848" r:id="rId35"/>
    <p:sldId id="849" r:id="rId36"/>
    <p:sldId id="851" r:id="rId37"/>
    <p:sldId id="852" r:id="rId38"/>
    <p:sldId id="847" r:id="rId39"/>
    <p:sldId id="846" r:id="rId40"/>
    <p:sldId id="845" r:id="rId41"/>
    <p:sldId id="871" r:id="rId42"/>
    <p:sldId id="800" r:id="rId43"/>
    <p:sldId id="802" r:id="rId44"/>
    <p:sldId id="873" r:id="rId45"/>
    <p:sldId id="807" r:id="rId46"/>
    <p:sldId id="878" r:id="rId47"/>
    <p:sldId id="879" r:id="rId48"/>
    <p:sldId id="880" r:id="rId49"/>
    <p:sldId id="853" r:id="rId50"/>
    <p:sldId id="881" r:id="rId51"/>
    <p:sldId id="854" r:id="rId52"/>
    <p:sldId id="882" r:id="rId53"/>
    <p:sldId id="815" r:id="rId54"/>
    <p:sldId id="883" r:id="rId55"/>
    <p:sldId id="28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107" d="100"/>
          <a:sy n="107" d="100"/>
        </p:scale>
        <p:origin x="65"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jib Sur" userId="S::chiranjib@iitg.ac.in::1deb0d53-8716-48b0-befb-f6f27312fa60" providerId="AD" clId="Web-{BABAE511-C878-4B97-01E4-9847C67582C9}"/>
    <pc:docChg chg="addSld modSld">
      <pc:chgData name="Chiranjib Sur" userId="S::chiranjib@iitg.ac.in::1deb0d53-8716-48b0-befb-f6f27312fa60" providerId="AD" clId="Web-{BABAE511-C878-4B97-01E4-9847C67582C9}" dt="2024-01-17T20:52:19.255" v="30" actId="1076"/>
      <pc:docMkLst>
        <pc:docMk/>
      </pc:docMkLst>
      <pc:sldChg chg="modSp">
        <pc:chgData name="Chiranjib Sur" userId="S::chiranjib@iitg.ac.in::1deb0d53-8716-48b0-befb-f6f27312fa60" providerId="AD" clId="Web-{BABAE511-C878-4B97-01E4-9847C67582C9}" dt="2024-01-17T20:07:20.956" v="0" actId="20577"/>
        <pc:sldMkLst>
          <pc:docMk/>
          <pc:sldMk cId="2126784900" sldId="257"/>
        </pc:sldMkLst>
      </pc:sldChg>
      <pc:sldChg chg="addSp modSp">
        <pc:chgData name="Chiranjib Sur" userId="S::chiranjib@iitg.ac.in::1deb0d53-8716-48b0-befb-f6f27312fa60" providerId="AD" clId="Web-{BABAE511-C878-4B97-01E4-9847C67582C9}" dt="2024-01-17T20:52:19.255" v="30" actId="1076"/>
        <pc:sldMkLst>
          <pc:docMk/>
          <pc:sldMk cId="203825512" sldId="258"/>
        </pc:sldMkLst>
      </pc:sldChg>
      <pc:sldChg chg="add">
        <pc:chgData name="Chiranjib Sur" userId="S::chiranjib@iitg.ac.in::1deb0d53-8716-48b0-befb-f6f27312fa60" providerId="AD" clId="Web-{BABAE511-C878-4B97-01E4-9847C67582C9}" dt="2024-01-17T20:42:01.733" v="11"/>
        <pc:sldMkLst>
          <pc:docMk/>
          <pc:sldMk cId="222729151" sldId="283"/>
        </pc:sldMkLst>
      </pc:sldChg>
    </pc:docChg>
  </pc:docChgLst>
  <pc:docChgLst>
    <pc:chgData name="Chiranjib Sur" userId="1deb0d53-8716-48b0-befb-f6f27312fa60" providerId="ADAL" clId="{F5359BC8-2171-4FEA-8E85-5088A7C52F09}"/>
    <pc:docChg chg="modSld">
      <pc:chgData name="Chiranjib Sur" userId="1deb0d53-8716-48b0-befb-f6f27312fa60" providerId="ADAL" clId="{F5359BC8-2171-4FEA-8E85-5088A7C52F09}" dt="2025-01-09T22:14:11.100" v="1" actId="729"/>
      <pc:docMkLst>
        <pc:docMk/>
      </pc:docMkLst>
      <pc:sldChg chg="mod modShow">
        <pc:chgData name="Chiranjib Sur" userId="1deb0d53-8716-48b0-befb-f6f27312fa60" providerId="ADAL" clId="{F5359BC8-2171-4FEA-8E85-5088A7C52F09}" dt="2025-01-09T22:14:11.100" v="1" actId="729"/>
        <pc:sldMkLst>
          <pc:docMk/>
          <pc:sldMk cId="2958156253" sldId="872"/>
        </pc:sldMkLst>
      </pc:sldChg>
      <pc:sldChg chg="mod modShow">
        <pc:chgData name="Chiranjib Sur" userId="1deb0d53-8716-48b0-befb-f6f27312fa60" providerId="ADAL" clId="{F5359BC8-2171-4FEA-8E85-5088A7C52F09}" dt="2025-01-09T22:14:07.997" v="0" actId="729"/>
        <pc:sldMkLst>
          <pc:docMk/>
          <pc:sldMk cId="374707132" sldId="884"/>
        </pc:sldMkLst>
      </pc:sldChg>
    </pc:docChg>
  </pc:docChgLst>
  <pc:docChgLst>
    <pc:chgData name="Chiranjib Sur" userId="1deb0d53-8716-48b0-befb-f6f27312fa60" providerId="ADAL" clId="{297322DC-8659-4081-A058-EAB2AA03925E}"/>
    <pc:docChg chg="undo custSel addSld delSld modSld sldOrd">
      <pc:chgData name="Chiranjib Sur" userId="1deb0d53-8716-48b0-befb-f6f27312fa60" providerId="ADAL" clId="{297322DC-8659-4081-A058-EAB2AA03925E}" dt="2024-02-08T16:20:26.532" v="238" actId="20577"/>
      <pc:docMkLst>
        <pc:docMk/>
      </pc:docMkLst>
      <pc:sldChg chg="modSp">
        <pc:chgData name="Chiranjib Sur" userId="1deb0d53-8716-48b0-befb-f6f27312fa60" providerId="ADAL" clId="{297322DC-8659-4081-A058-EAB2AA03925E}" dt="2024-01-25T03:55:49.532" v="11" actId="20577"/>
        <pc:sldMkLst>
          <pc:docMk/>
          <pc:sldMk cId="2126784900" sldId="257"/>
        </pc:sldMkLst>
      </pc:sldChg>
      <pc:sldChg chg="ord modTransition">
        <pc:chgData name="Chiranjib Sur" userId="1deb0d53-8716-48b0-befb-f6f27312fa60" providerId="ADAL" clId="{297322DC-8659-4081-A058-EAB2AA03925E}" dt="2024-01-25T03:48:15.254" v="1"/>
        <pc:sldMkLst>
          <pc:docMk/>
          <pc:sldMk cId="203825512" sldId="258"/>
        </pc:sldMkLst>
      </pc:sldChg>
      <pc:sldChg chg="del ord">
        <pc:chgData name="Chiranjib Sur" userId="1deb0d53-8716-48b0-befb-f6f27312fa60" providerId="ADAL" clId="{297322DC-8659-4081-A058-EAB2AA03925E}" dt="2024-02-08T16:20:18.256" v="218" actId="2696"/>
        <pc:sldMkLst>
          <pc:docMk/>
          <pc:sldMk cId="2044006289" sldId="259"/>
        </pc:sldMkLst>
      </pc:sldChg>
      <pc:sldChg chg="del">
        <pc:chgData name="Chiranjib Sur" userId="1deb0d53-8716-48b0-befb-f6f27312fa60" providerId="ADAL" clId="{297322DC-8659-4081-A058-EAB2AA03925E}" dt="2024-02-08T16:20:19.021" v="219" actId="2696"/>
        <pc:sldMkLst>
          <pc:docMk/>
          <pc:sldMk cId="4152461878" sldId="260"/>
        </pc:sldMkLst>
      </pc:sldChg>
      <pc:sldChg chg="addSp modSp add modAnim">
        <pc:chgData name="Chiranjib Sur" userId="1deb0d53-8716-48b0-befb-f6f27312fa60" providerId="ADAL" clId="{297322DC-8659-4081-A058-EAB2AA03925E}" dt="2024-01-25T06:03:44.862" v="217" actId="20577"/>
        <pc:sldMkLst>
          <pc:docMk/>
          <pc:sldMk cId="4167125227" sldId="800"/>
        </pc:sldMkLst>
      </pc:sldChg>
      <pc:sldChg chg="add">
        <pc:chgData name="Chiranjib Sur" userId="1deb0d53-8716-48b0-befb-f6f27312fa60" providerId="ADAL" clId="{297322DC-8659-4081-A058-EAB2AA03925E}" dt="2024-01-25T05:37:42.548" v="111"/>
        <pc:sldMkLst>
          <pc:docMk/>
          <pc:sldMk cId="1603140185" sldId="801"/>
        </pc:sldMkLst>
      </pc:sldChg>
      <pc:sldChg chg="add">
        <pc:chgData name="Chiranjib Sur" userId="1deb0d53-8716-48b0-befb-f6f27312fa60" providerId="ADAL" clId="{297322DC-8659-4081-A058-EAB2AA03925E}" dt="2024-01-25T05:51:45.064" v="148"/>
        <pc:sldMkLst>
          <pc:docMk/>
          <pc:sldMk cId="243868631" sldId="802"/>
        </pc:sldMkLst>
      </pc:sldChg>
      <pc:sldChg chg="modSp add">
        <pc:chgData name="Chiranjib Sur" userId="1deb0d53-8716-48b0-befb-f6f27312fa60" providerId="ADAL" clId="{297322DC-8659-4081-A058-EAB2AA03925E}" dt="2024-01-25T05:38:05.931" v="113" actId="27636"/>
        <pc:sldMkLst>
          <pc:docMk/>
          <pc:sldMk cId="626112837" sldId="803"/>
        </pc:sldMkLst>
      </pc:sldChg>
      <pc:sldChg chg="add">
        <pc:chgData name="Chiranjib Sur" userId="1deb0d53-8716-48b0-befb-f6f27312fa60" providerId="ADAL" clId="{297322DC-8659-4081-A058-EAB2AA03925E}" dt="2024-01-25T05:38:13.713" v="114"/>
        <pc:sldMkLst>
          <pc:docMk/>
          <pc:sldMk cId="67332243" sldId="804"/>
        </pc:sldMkLst>
      </pc:sldChg>
      <pc:sldChg chg="add">
        <pc:chgData name="Chiranjib Sur" userId="1deb0d53-8716-48b0-befb-f6f27312fa60" providerId="ADAL" clId="{297322DC-8659-4081-A058-EAB2AA03925E}" dt="2024-01-25T05:38:20.458" v="115"/>
        <pc:sldMkLst>
          <pc:docMk/>
          <pc:sldMk cId="54910938" sldId="805"/>
        </pc:sldMkLst>
      </pc:sldChg>
      <pc:sldChg chg="modSp add modTransition">
        <pc:chgData name="Chiranjib Sur" userId="1deb0d53-8716-48b0-befb-f6f27312fa60" providerId="ADAL" clId="{297322DC-8659-4081-A058-EAB2AA03925E}" dt="2024-01-25T05:41:27.895" v="118"/>
        <pc:sldMkLst>
          <pc:docMk/>
          <pc:sldMk cId="2213429742" sldId="808"/>
        </pc:sldMkLst>
      </pc:sldChg>
      <pc:sldChg chg="add">
        <pc:chgData name="Chiranjib Sur" userId="1deb0d53-8716-48b0-befb-f6f27312fa60" providerId="ADAL" clId="{297322DC-8659-4081-A058-EAB2AA03925E}" dt="2024-01-25T04:41:43.847" v="26"/>
        <pc:sldMkLst>
          <pc:docMk/>
          <pc:sldMk cId="135990835" sldId="809"/>
        </pc:sldMkLst>
      </pc:sldChg>
      <pc:sldChg chg="modSp add">
        <pc:chgData name="Chiranjib Sur" userId="1deb0d53-8716-48b0-befb-f6f27312fa60" providerId="ADAL" clId="{297322DC-8659-4081-A058-EAB2AA03925E}" dt="2024-01-25T04:53:01.779" v="91" actId="27636"/>
        <pc:sldMkLst>
          <pc:docMk/>
          <pc:sldMk cId="1157447664" sldId="810"/>
        </pc:sldMkLst>
      </pc:sldChg>
      <pc:sldChg chg="modSp add">
        <pc:chgData name="Chiranjib Sur" userId="1deb0d53-8716-48b0-befb-f6f27312fa60" providerId="ADAL" clId="{297322DC-8659-4081-A058-EAB2AA03925E}" dt="2024-01-25T03:57:26.597" v="19" actId="13822"/>
        <pc:sldMkLst>
          <pc:docMk/>
          <pc:sldMk cId="2802550255" sldId="811"/>
        </pc:sldMkLst>
      </pc:sldChg>
      <pc:sldChg chg="modSp add">
        <pc:chgData name="Chiranjib Sur" userId="1deb0d53-8716-48b0-befb-f6f27312fa60" providerId="ADAL" clId="{297322DC-8659-4081-A058-EAB2AA03925E}" dt="2024-01-25T03:57:32.593" v="20" actId="13822"/>
        <pc:sldMkLst>
          <pc:docMk/>
          <pc:sldMk cId="2848895378" sldId="812"/>
        </pc:sldMkLst>
      </pc:sldChg>
      <pc:sldChg chg="add">
        <pc:chgData name="Chiranjib Sur" userId="1deb0d53-8716-48b0-befb-f6f27312fa60" providerId="ADAL" clId="{297322DC-8659-4081-A058-EAB2AA03925E}" dt="2024-01-25T03:58:02.998" v="21"/>
        <pc:sldMkLst>
          <pc:docMk/>
          <pc:sldMk cId="368498631" sldId="813"/>
        </pc:sldMkLst>
      </pc:sldChg>
      <pc:sldChg chg="add modTransition">
        <pc:chgData name="Chiranjib Sur" userId="1deb0d53-8716-48b0-befb-f6f27312fa60" providerId="ADAL" clId="{297322DC-8659-4081-A058-EAB2AA03925E}" dt="2024-01-25T04:56:30.831" v="94"/>
        <pc:sldMkLst>
          <pc:docMk/>
          <pc:sldMk cId="103003672" sldId="814"/>
        </pc:sldMkLst>
      </pc:sldChg>
      <pc:sldChg chg="add">
        <pc:chgData name="Chiranjib Sur" userId="1deb0d53-8716-48b0-befb-f6f27312fa60" providerId="ADAL" clId="{297322DC-8659-4081-A058-EAB2AA03925E}" dt="2024-01-25T03:58:57.205" v="22"/>
        <pc:sldMkLst>
          <pc:docMk/>
          <pc:sldMk cId="4074067689" sldId="816"/>
        </pc:sldMkLst>
      </pc:sldChg>
      <pc:sldChg chg="modSp">
        <pc:chgData name="Chiranjib Sur" userId="1deb0d53-8716-48b0-befb-f6f27312fa60" providerId="ADAL" clId="{297322DC-8659-4081-A058-EAB2AA03925E}" dt="2024-01-25T05:42:53.363" v="120" actId="27636"/>
        <pc:sldMkLst>
          <pc:docMk/>
          <pc:sldMk cId="3447494527" sldId="821"/>
        </pc:sldMkLst>
      </pc:sldChg>
      <pc:sldChg chg="add modTransition">
        <pc:chgData name="Chiranjib Sur" userId="1deb0d53-8716-48b0-befb-f6f27312fa60" providerId="ADAL" clId="{297322DC-8659-4081-A058-EAB2AA03925E}" dt="2024-01-25T04:56:37.151" v="95"/>
        <pc:sldMkLst>
          <pc:docMk/>
          <pc:sldMk cId="3842516634" sldId="825"/>
        </pc:sldMkLst>
      </pc:sldChg>
      <pc:sldChg chg="modSp add">
        <pc:chgData name="Chiranjib Sur" userId="1deb0d53-8716-48b0-befb-f6f27312fa60" providerId="ADAL" clId="{297322DC-8659-4081-A058-EAB2AA03925E}" dt="2024-01-25T05:45:25.038" v="123" actId="27636"/>
        <pc:sldMkLst>
          <pc:docMk/>
          <pc:sldMk cId="3788158396" sldId="827"/>
        </pc:sldMkLst>
      </pc:sldChg>
      <pc:sldChg chg="addSp modSp add">
        <pc:chgData name="Chiranjib Sur" userId="1deb0d53-8716-48b0-befb-f6f27312fa60" providerId="ADAL" clId="{297322DC-8659-4081-A058-EAB2AA03925E}" dt="2024-01-25T05:45:42.319" v="127"/>
        <pc:sldMkLst>
          <pc:docMk/>
          <pc:sldMk cId="927527696" sldId="828"/>
        </pc:sldMkLst>
      </pc:sldChg>
      <pc:sldChg chg="modSp add modTransition">
        <pc:chgData name="Chiranjib Sur" userId="1deb0d53-8716-48b0-befb-f6f27312fa60" providerId="ADAL" clId="{297322DC-8659-4081-A058-EAB2AA03925E}" dt="2024-01-25T05:47:14.112" v="129"/>
        <pc:sldMkLst>
          <pc:docMk/>
          <pc:sldMk cId="2300550924" sldId="829"/>
        </pc:sldMkLst>
      </pc:sldChg>
      <pc:sldChg chg="add modTransition">
        <pc:chgData name="Chiranjib Sur" userId="1deb0d53-8716-48b0-befb-f6f27312fa60" providerId="ADAL" clId="{297322DC-8659-4081-A058-EAB2AA03925E}" dt="2024-01-25T05:46:37.890" v="128"/>
        <pc:sldMkLst>
          <pc:docMk/>
          <pc:sldMk cId="116955510" sldId="830"/>
        </pc:sldMkLst>
      </pc:sldChg>
      <pc:sldChg chg="modSp add">
        <pc:chgData name="Chiranjib Sur" userId="1deb0d53-8716-48b0-befb-f6f27312fa60" providerId="ADAL" clId="{297322DC-8659-4081-A058-EAB2AA03925E}" dt="2024-01-25T05:45:25.068" v="125" actId="27636"/>
        <pc:sldMkLst>
          <pc:docMk/>
          <pc:sldMk cId="2523851076" sldId="831"/>
        </pc:sldMkLst>
      </pc:sldChg>
      <pc:sldChg chg="add">
        <pc:chgData name="Chiranjib Sur" userId="1deb0d53-8716-48b0-befb-f6f27312fa60" providerId="ADAL" clId="{297322DC-8659-4081-A058-EAB2AA03925E}" dt="2024-01-25T05:45:24.971" v="122"/>
        <pc:sldMkLst>
          <pc:docMk/>
          <pc:sldMk cId="2873023909" sldId="832"/>
        </pc:sldMkLst>
      </pc:sldChg>
      <pc:sldChg chg="add">
        <pc:chgData name="Chiranjib Sur" userId="1deb0d53-8716-48b0-befb-f6f27312fa60" providerId="ADAL" clId="{297322DC-8659-4081-A058-EAB2AA03925E}" dt="2024-01-25T05:48:02.099" v="130"/>
        <pc:sldMkLst>
          <pc:docMk/>
          <pc:sldMk cId="717114857" sldId="838"/>
        </pc:sldMkLst>
      </pc:sldChg>
      <pc:sldChg chg="add">
        <pc:chgData name="Chiranjib Sur" userId="1deb0d53-8716-48b0-befb-f6f27312fa60" providerId="ADAL" clId="{297322DC-8659-4081-A058-EAB2AA03925E}" dt="2024-01-25T05:48:02.099" v="130"/>
        <pc:sldMkLst>
          <pc:docMk/>
          <pc:sldMk cId="1589934173" sldId="839"/>
        </pc:sldMkLst>
      </pc:sldChg>
      <pc:sldChg chg="modSp add modAnim">
        <pc:chgData name="Chiranjib Sur" userId="1deb0d53-8716-48b0-befb-f6f27312fa60" providerId="ADAL" clId="{297322DC-8659-4081-A058-EAB2AA03925E}" dt="2024-01-25T04:45:27.727" v="86" actId="313"/>
        <pc:sldMkLst>
          <pc:docMk/>
          <pc:sldMk cId="2136282333" sldId="840"/>
        </pc:sldMkLst>
      </pc:sldChg>
      <pc:sldChg chg="add modTransition">
        <pc:chgData name="Chiranjib Sur" userId="1deb0d53-8716-48b0-befb-f6f27312fa60" providerId="ADAL" clId="{297322DC-8659-4081-A058-EAB2AA03925E}" dt="2024-01-25T05:49:34.774" v="133"/>
        <pc:sldMkLst>
          <pc:docMk/>
          <pc:sldMk cId="1842925707" sldId="843"/>
        </pc:sldMkLst>
      </pc:sldChg>
      <pc:sldChg chg="add modTransition">
        <pc:chgData name="Chiranjib Sur" userId="1deb0d53-8716-48b0-befb-f6f27312fa60" providerId="ADAL" clId="{297322DC-8659-4081-A058-EAB2AA03925E}" dt="2024-01-25T05:49:38.448" v="134"/>
        <pc:sldMkLst>
          <pc:docMk/>
          <pc:sldMk cId="2233741354" sldId="844"/>
        </pc:sldMkLst>
      </pc:sldChg>
      <pc:sldChg chg="add">
        <pc:chgData name="Chiranjib Sur" userId="1deb0d53-8716-48b0-befb-f6f27312fa60" providerId="ADAL" clId="{297322DC-8659-4081-A058-EAB2AA03925E}" dt="2024-01-25T05:49:30.025" v="132"/>
        <pc:sldMkLst>
          <pc:docMk/>
          <pc:sldMk cId="2814044041" sldId="845"/>
        </pc:sldMkLst>
      </pc:sldChg>
      <pc:sldChg chg="add">
        <pc:chgData name="Chiranjib Sur" userId="1deb0d53-8716-48b0-befb-f6f27312fa60" providerId="ADAL" clId="{297322DC-8659-4081-A058-EAB2AA03925E}" dt="2024-01-25T05:48:37.431" v="131"/>
        <pc:sldMkLst>
          <pc:docMk/>
          <pc:sldMk cId="982553399" sldId="846"/>
        </pc:sldMkLst>
      </pc:sldChg>
      <pc:sldChg chg="add">
        <pc:chgData name="Chiranjib Sur" userId="1deb0d53-8716-48b0-befb-f6f27312fa60" providerId="ADAL" clId="{297322DC-8659-4081-A058-EAB2AA03925E}" dt="2024-01-25T05:48:37.431" v="131"/>
        <pc:sldMkLst>
          <pc:docMk/>
          <pc:sldMk cId="1360063742" sldId="847"/>
        </pc:sldMkLst>
      </pc:sldChg>
      <pc:sldChg chg="add">
        <pc:chgData name="Chiranjib Sur" userId="1deb0d53-8716-48b0-befb-f6f27312fa60" providerId="ADAL" clId="{297322DC-8659-4081-A058-EAB2AA03925E}" dt="2024-01-25T05:48:37.431" v="131"/>
        <pc:sldMkLst>
          <pc:docMk/>
          <pc:sldMk cId="445273976" sldId="848"/>
        </pc:sldMkLst>
      </pc:sldChg>
      <pc:sldChg chg="add">
        <pc:chgData name="Chiranjib Sur" userId="1deb0d53-8716-48b0-befb-f6f27312fa60" providerId="ADAL" clId="{297322DC-8659-4081-A058-EAB2AA03925E}" dt="2024-01-25T05:48:37.431" v="131"/>
        <pc:sldMkLst>
          <pc:docMk/>
          <pc:sldMk cId="597616108" sldId="849"/>
        </pc:sldMkLst>
      </pc:sldChg>
      <pc:sldChg chg="add">
        <pc:chgData name="Chiranjib Sur" userId="1deb0d53-8716-48b0-befb-f6f27312fa60" providerId="ADAL" clId="{297322DC-8659-4081-A058-EAB2AA03925E}" dt="2024-01-25T05:48:02.099" v="130"/>
        <pc:sldMkLst>
          <pc:docMk/>
          <pc:sldMk cId="1322135308" sldId="850"/>
        </pc:sldMkLst>
      </pc:sldChg>
      <pc:sldChg chg="add">
        <pc:chgData name="Chiranjib Sur" userId="1deb0d53-8716-48b0-befb-f6f27312fa60" providerId="ADAL" clId="{297322DC-8659-4081-A058-EAB2AA03925E}" dt="2024-01-25T05:48:37.431" v="131"/>
        <pc:sldMkLst>
          <pc:docMk/>
          <pc:sldMk cId="1316887353" sldId="851"/>
        </pc:sldMkLst>
      </pc:sldChg>
      <pc:sldChg chg="add">
        <pc:chgData name="Chiranjib Sur" userId="1deb0d53-8716-48b0-befb-f6f27312fa60" providerId="ADAL" clId="{297322DC-8659-4081-A058-EAB2AA03925E}" dt="2024-01-25T05:48:37.431" v="131"/>
        <pc:sldMkLst>
          <pc:docMk/>
          <pc:sldMk cId="295828977" sldId="852"/>
        </pc:sldMkLst>
      </pc:sldChg>
      <pc:sldChg chg="modSp">
        <pc:chgData name="Chiranjib Sur" userId="1deb0d53-8716-48b0-befb-f6f27312fa60" providerId="ADAL" clId="{297322DC-8659-4081-A058-EAB2AA03925E}" dt="2024-01-25T03:56:50.798" v="17" actId="20577"/>
        <pc:sldMkLst>
          <pc:docMk/>
          <pc:sldMk cId="2177856433" sldId="865"/>
        </pc:sldMkLst>
      </pc:sldChg>
      <pc:sldChg chg="add">
        <pc:chgData name="Chiranjib Sur" userId="1deb0d53-8716-48b0-befb-f6f27312fa60" providerId="ADAL" clId="{297322DC-8659-4081-A058-EAB2AA03925E}" dt="2024-01-25T04:01:15.294" v="23"/>
        <pc:sldMkLst>
          <pc:docMk/>
          <pc:sldMk cId="3289655562" sldId="866"/>
        </pc:sldMkLst>
      </pc:sldChg>
      <pc:sldChg chg="modSp add modTransition">
        <pc:chgData name="Chiranjib Sur" userId="1deb0d53-8716-48b0-befb-f6f27312fa60" providerId="ADAL" clId="{297322DC-8659-4081-A058-EAB2AA03925E}" dt="2024-01-25T04:46:36.194" v="89"/>
        <pc:sldMkLst>
          <pc:docMk/>
          <pc:sldMk cId="2865953054" sldId="867"/>
        </pc:sldMkLst>
      </pc:sldChg>
      <pc:sldChg chg="add">
        <pc:chgData name="Chiranjib Sur" userId="1deb0d53-8716-48b0-befb-f6f27312fa60" providerId="ADAL" clId="{297322DC-8659-4081-A058-EAB2AA03925E}" dt="2024-01-25T04:54:17.884" v="92"/>
        <pc:sldMkLst>
          <pc:docMk/>
          <pc:sldMk cId="699249202" sldId="868"/>
        </pc:sldMkLst>
      </pc:sldChg>
      <pc:sldChg chg="add">
        <pc:chgData name="Chiranjib Sur" userId="1deb0d53-8716-48b0-befb-f6f27312fa60" providerId="ADAL" clId="{297322DC-8659-4081-A058-EAB2AA03925E}" dt="2024-01-25T04:54:17.884" v="92"/>
        <pc:sldMkLst>
          <pc:docMk/>
          <pc:sldMk cId="3507527366" sldId="869"/>
        </pc:sldMkLst>
      </pc:sldChg>
      <pc:sldChg chg="modSp add">
        <pc:chgData name="Chiranjib Sur" userId="1deb0d53-8716-48b0-befb-f6f27312fa60" providerId="ADAL" clId="{297322DC-8659-4081-A058-EAB2AA03925E}" dt="2024-01-25T05:36:56.798" v="107" actId="20577"/>
        <pc:sldMkLst>
          <pc:docMk/>
          <pc:sldMk cId="1285412799" sldId="870"/>
        </pc:sldMkLst>
      </pc:sldChg>
      <pc:sldChg chg="modSp add">
        <pc:chgData name="Chiranjib Sur" userId="1deb0d53-8716-48b0-befb-f6f27312fa60" providerId="ADAL" clId="{297322DC-8659-4081-A058-EAB2AA03925E}" dt="2024-01-25T05:50:06.957" v="144" actId="20577"/>
        <pc:sldMkLst>
          <pc:docMk/>
          <pc:sldMk cId="742097593" sldId="871"/>
        </pc:sldMkLst>
      </pc:sldChg>
      <pc:sldChg chg="modSp add">
        <pc:chgData name="Chiranjib Sur" userId="1deb0d53-8716-48b0-befb-f6f27312fa60" providerId="ADAL" clId="{297322DC-8659-4081-A058-EAB2AA03925E}" dt="2024-02-08T16:20:26.532" v="238" actId="20577"/>
        <pc:sldMkLst>
          <pc:docMk/>
          <pc:sldMk cId="2958156253" sldId="872"/>
        </pc:sldMkLst>
      </pc:sldChg>
      <pc:sldChg chg="modSp add ord modTransition">
        <pc:chgData name="Chiranjib Sur" userId="1deb0d53-8716-48b0-befb-f6f27312fa60" providerId="ADAL" clId="{297322DC-8659-4081-A058-EAB2AA03925E}" dt="2024-01-25T05:55:07.440" v="152"/>
        <pc:sldMkLst>
          <pc:docMk/>
          <pc:sldMk cId="3031532617" sldId="873"/>
        </pc:sldMkLst>
      </pc:sldChg>
      <pc:sldChg chg="add">
        <pc:chgData name="Chiranjib Sur" userId="1deb0d53-8716-48b0-befb-f6f27312fa60" providerId="ADAL" clId="{297322DC-8659-4081-A058-EAB2AA03925E}" dt="2024-01-25T05:41:30.754" v="119"/>
        <pc:sldMkLst>
          <pc:docMk/>
          <pc:sldMk cId="3482682497" sldId="874"/>
        </pc:sldMkLst>
      </pc:sldChg>
      <pc:sldChg chg="add">
        <pc:chgData name="Chiranjib Sur" userId="1deb0d53-8716-48b0-befb-f6f27312fa60" providerId="ADAL" clId="{297322DC-8659-4081-A058-EAB2AA03925E}" dt="2024-01-25T05:41:30.754" v="119"/>
        <pc:sldMkLst>
          <pc:docMk/>
          <pc:sldMk cId="3833507531" sldId="875"/>
        </pc:sldMkLst>
      </pc:sldChg>
      <pc:sldChg chg="add">
        <pc:chgData name="Chiranjib Sur" userId="1deb0d53-8716-48b0-befb-f6f27312fa60" providerId="ADAL" clId="{297322DC-8659-4081-A058-EAB2AA03925E}" dt="2024-01-25T05:43:20.585" v="121"/>
        <pc:sldMkLst>
          <pc:docMk/>
          <pc:sldMk cId="1706800734" sldId="876"/>
        </pc:sldMkLst>
      </pc:sldChg>
    </pc:docChg>
  </pc:docChgLst>
  <pc:docChgLst>
    <pc:chgData name="Chiranjib Sur" userId="S::chiranjib@iitg.ac.in::1deb0d53-8716-48b0-befb-f6f27312fa60" providerId="AD" clId="Web-{5377FDCD-0F0F-48B4-B8CD-C743535C2685}"/>
    <pc:docChg chg="addSld delSld">
      <pc:chgData name="Chiranjib Sur" userId="S::chiranjib@iitg.ac.in::1deb0d53-8716-48b0-befb-f6f27312fa60" providerId="AD" clId="Web-{5377FDCD-0F0F-48B4-B8CD-C743535C2685}" dt="2024-01-11T08:06:49.739" v="1"/>
      <pc:docMkLst>
        <pc:docMk/>
      </pc:docMkLst>
      <pc:sldChg chg="add">
        <pc:chgData name="Chiranjib Sur" userId="S::chiranjib@iitg.ac.in::1deb0d53-8716-48b0-befb-f6f27312fa60" providerId="AD" clId="Web-{5377FDCD-0F0F-48B4-B8CD-C743535C2685}" dt="2024-01-11T08:06:47.770" v="0"/>
        <pc:sldMkLst>
          <pc:docMk/>
          <pc:sldMk cId="2126784900" sldId="257"/>
        </pc:sldMkLst>
      </pc:sldChg>
    </pc:docChg>
  </pc:docChgLst>
  <pc:docChgLst>
    <pc:chgData clId="Web-{BABAE511-C878-4B97-01E4-9847C67582C9}"/>
    <pc:docChg chg="modSld">
      <pc:chgData name="" userId="" providerId="" clId="Web-{BABAE511-C878-4B97-01E4-9847C67582C9}" dt="2024-01-17T20:07:17.737" v="0" actId="20577"/>
      <pc:docMkLst>
        <pc:docMk/>
      </pc:docMkLst>
      <pc:sldChg chg="modSp">
        <pc:chgData name="" userId="" providerId="" clId="Web-{BABAE511-C878-4B97-01E4-9847C67582C9}" dt="2024-01-17T20:07:17.737" v="0" actId="20577"/>
        <pc:sldMkLst>
          <pc:docMk/>
          <pc:sldMk cId="2126784900" sldId="257"/>
        </pc:sldMkLst>
      </pc:sldChg>
    </pc:docChg>
  </pc:docChgLst>
  <pc:docChgLst>
    <pc:chgData name="Chiranjib Sur" userId="S::chiranjib@iitg.ac.in::1deb0d53-8716-48b0-befb-f6f27312fa60" providerId="AD" clId="Web-{2BB2D977-5FA3-A199-205B-49588DA0DDC4}"/>
    <pc:docChg chg="addSld">
      <pc:chgData name="Chiranjib Sur" userId="S::chiranjib@iitg.ac.in::1deb0d53-8716-48b0-befb-f6f27312fa60" providerId="AD" clId="Web-{2BB2D977-5FA3-A199-205B-49588DA0DDC4}" dt="2024-01-11T09:15:56.908" v="1"/>
      <pc:docMkLst>
        <pc:docMk/>
      </pc:docMkLst>
      <pc:sldChg chg="new">
        <pc:chgData name="Chiranjib Sur" userId="S::chiranjib@iitg.ac.in::1deb0d53-8716-48b0-befb-f6f27312fa60" providerId="AD" clId="Web-{2BB2D977-5FA3-A199-205B-49588DA0DDC4}" dt="2024-01-11T09:15:55.314" v="0"/>
        <pc:sldMkLst>
          <pc:docMk/>
          <pc:sldMk cId="203825512" sldId="258"/>
        </pc:sldMkLst>
      </pc:sldChg>
    </pc:docChg>
  </pc:docChgLst>
  <pc:docChgLst>
    <pc:chgData name="Chiranjib Sur" userId="1deb0d53-8716-48b0-befb-f6f27312fa60" providerId="ADAL" clId="{69E16AB1-5552-44BC-B7EF-4B8CB24F7013}"/>
    <pc:docChg chg="custSel addSld modSld sldOrd">
      <pc:chgData name="Chiranjib Sur" userId="1deb0d53-8716-48b0-befb-f6f27312fa60" providerId="ADAL" clId="{69E16AB1-5552-44BC-B7EF-4B8CB24F7013}" dt="2024-01-29T07:59:20.959" v="44" actId="6549"/>
      <pc:docMkLst>
        <pc:docMk/>
      </pc:docMkLst>
      <pc:sldChg chg="add">
        <pc:chgData name="Chiranjib Sur" userId="1deb0d53-8716-48b0-befb-f6f27312fa60" providerId="ADAL" clId="{69E16AB1-5552-44BC-B7EF-4B8CB24F7013}" dt="2024-01-29T07:48:06.059" v="5"/>
        <pc:sldMkLst>
          <pc:docMk/>
          <pc:sldMk cId="2644449080" sldId="815"/>
        </pc:sldMkLst>
      </pc:sldChg>
      <pc:sldChg chg="mod ord modShow">
        <pc:chgData name="Chiranjib Sur" userId="1deb0d53-8716-48b0-befb-f6f27312fa60" providerId="ADAL" clId="{69E16AB1-5552-44BC-B7EF-4B8CB24F7013}" dt="2024-01-29T07:33:22.274" v="4"/>
        <pc:sldMkLst>
          <pc:docMk/>
          <pc:sldMk cId="3031532617" sldId="873"/>
        </pc:sldMkLst>
      </pc:sldChg>
      <pc:sldChg chg="modSp add mod">
        <pc:chgData name="Chiranjib Sur" userId="1deb0d53-8716-48b0-befb-f6f27312fa60" providerId="ADAL" clId="{69E16AB1-5552-44BC-B7EF-4B8CB24F7013}" dt="2024-01-29T07:48:06.149" v="6" actId="27636"/>
        <pc:sldMkLst>
          <pc:docMk/>
          <pc:sldMk cId="1350655333" sldId="882"/>
        </pc:sldMkLst>
      </pc:sldChg>
      <pc:sldChg chg="add mod modShow">
        <pc:chgData name="Chiranjib Sur" userId="1deb0d53-8716-48b0-befb-f6f27312fa60" providerId="ADAL" clId="{69E16AB1-5552-44BC-B7EF-4B8CB24F7013}" dt="2024-01-29T07:58:58.247" v="8" actId="729"/>
        <pc:sldMkLst>
          <pc:docMk/>
          <pc:sldMk cId="1893709772" sldId="883"/>
        </pc:sldMkLst>
      </pc:sldChg>
      <pc:sldChg chg="modSp add mod">
        <pc:chgData name="Chiranjib Sur" userId="1deb0d53-8716-48b0-befb-f6f27312fa60" providerId="ADAL" clId="{69E16AB1-5552-44BC-B7EF-4B8CB24F7013}" dt="2024-01-29T07:59:20.959" v="44" actId="6549"/>
        <pc:sldMkLst>
          <pc:docMk/>
          <pc:sldMk cId="374707132" sldId="884"/>
        </pc:sldMkLst>
      </pc:sldChg>
    </pc:docChg>
  </pc:docChgLst>
  <pc:docChgLst>
    <pc:chgData name="Chiranjib Sur" userId="S::chiranjib@iitg.ac.in::1deb0d53-8716-48b0-befb-f6f27312fa60" providerId="AD" clId="Web-{674C421D-AE1A-64F4-2976-D599E7A71E6D}"/>
    <pc:docChg chg="modSld">
      <pc:chgData name="Chiranjib Sur" userId="S::chiranjib@iitg.ac.in::1deb0d53-8716-48b0-befb-f6f27312fa60" providerId="AD" clId="Web-{674C421D-AE1A-64F4-2976-D599E7A71E6D}" dt="2024-01-11T08:07:32.241" v="2" actId="20577"/>
      <pc:docMkLst>
        <pc:docMk/>
      </pc:docMkLst>
      <pc:sldChg chg="modSp">
        <pc:chgData name="Chiranjib Sur" userId="S::chiranjib@iitg.ac.in::1deb0d53-8716-48b0-befb-f6f27312fa60" providerId="AD" clId="Web-{674C421D-AE1A-64F4-2976-D599E7A71E6D}" dt="2024-01-11T08:07:32.241" v="2" actId="20577"/>
        <pc:sldMkLst>
          <pc:docMk/>
          <pc:sldMk cId="212678490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389E0-8C23-454B-92C0-4B71535CD704}"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6AAD7-7E15-4614-B561-C7D46102A2F7}" type="slidenum">
              <a:rPr lang="en-IN" smtClean="0"/>
              <a:t>‹#›</a:t>
            </a:fld>
            <a:endParaRPr lang="en-IN"/>
          </a:p>
        </p:txBody>
      </p:sp>
    </p:spTree>
    <p:extLst>
      <p:ext uri="{BB962C8B-B14F-4D97-AF65-F5344CB8AC3E}">
        <p14:creationId xmlns:p14="http://schemas.microsoft.com/office/powerpoint/2010/main" val="1145494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http://www.bbc.com/news/world-latin-america-28829694</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3</a:t>
            </a:fld>
            <a:endParaRPr lang="en-US"/>
          </a:p>
        </p:txBody>
      </p:sp>
    </p:spTree>
    <p:extLst>
      <p:ext uri="{BB962C8B-B14F-4D97-AF65-F5344CB8AC3E}">
        <p14:creationId xmlns:p14="http://schemas.microsoft.com/office/powerpoint/2010/main" val="265002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 slide?</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16</a:t>
            </a:fld>
            <a:endParaRPr lang="en-US"/>
          </a:p>
        </p:txBody>
      </p:sp>
    </p:spTree>
    <p:extLst>
      <p:ext uri="{BB962C8B-B14F-4D97-AF65-F5344CB8AC3E}">
        <p14:creationId xmlns:p14="http://schemas.microsoft.com/office/powerpoint/2010/main" val="330088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从句法上分析，对</a:t>
            </a:r>
            <a:r>
              <a:rPr lang="en-US" altLang="zh-CN" dirty="0"/>
              <a:t>…</a:t>
            </a:r>
            <a:r>
              <a:rPr lang="zh-CN" altLang="en-US" dirty="0"/>
              <a:t>进行语法分析。</a:t>
            </a:r>
            <a:endParaRPr lang="en-US" altLang="zh-CN" dirty="0"/>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17</a:t>
            </a:fld>
            <a:endParaRPr lang="en-US"/>
          </a:p>
        </p:txBody>
      </p:sp>
    </p:spTree>
    <p:extLst>
      <p:ext uri="{BB962C8B-B14F-4D97-AF65-F5344CB8AC3E}">
        <p14:creationId xmlns:p14="http://schemas.microsoft.com/office/powerpoint/2010/main" val="957137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381000" y="685800"/>
            <a:ext cx="6096000" cy="3429000"/>
          </a:xfrm>
          <a:ln/>
        </p:spPr>
      </p:sp>
      <p:sp>
        <p:nvSpPr>
          <p:cNvPr id="261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a:p>
            <a:r>
              <a:rPr lang="en-US" altLang="en-US" dirty="0"/>
              <a:t>CHECK</a:t>
            </a:r>
          </a:p>
          <a:p>
            <a:endParaRPr lang="en-US" altLang="en-US" dirty="0"/>
          </a:p>
          <a:p>
            <a:endParaRPr lang="en-US" altLang="en-US" dirty="0"/>
          </a:p>
        </p:txBody>
      </p:sp>
      <p:sp>
        <p:nvSpPr>
          <p:cNvPr id="261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EAACA4A-FE8B-4EA1-B546-395979D73F12}" type="slidenum">
              <a:rPr lang="en-US" altLang="en-US" smtClean="0"/>
              <a:pPr eaLnBrk="1" hangingPunct="1">
                <a:spcBef>
                  <a:spcPct val="0"/>
                </a:spcBef>
              </a:pPr>
              <a:t>18</a:t>
            </a:fld>
            <a:endParaRPr lang="en-US" altLang="en-US"/>
          </a:p>
        </p:txBody>
      </p:sp>
    </p:spTree>
    <p:extLst>
      <p:ext uri="{BB962C8B-B14F-4D97-AF65-F5344CB8AC3E}">
        <p14:creationId xmlns:p14="http://schemas.microsoft.com/office/powerpoint/2010/main" val="57072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19</a:t>
            </a:fld>
            <a:endParaRPr lang="en-US"/>
          </a:p>
        </p:txBody>
      </p:sp>
    </p:spTree>
    <p:extLst>
      <p:ext uri="{BB962C8B-B14F-4D97-AF65-F5344CB8AC3E}">
        <p14:creationId xmlns:p14="http://schemas.microsoft.com/office/powerpoint/2010/main" val="332398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B421CE-5ADC-4934-A12C-F6EB511E32A4}" type="slidenum">
              <a:rPr lang="en-US" altLang="en-US" smtClean="0"/>
              <a:pPr eaLnBrk="1" hangingPunct="1">
                <a:spcBef>
                  <a:spcPct val="0"/>
                </a:spcBef>
              </a:pPr>
              <a:t>40</a:t>
            </a:fld>
            <a:endParaRPr lang="en-US" altLang="en-US"/>
          </a:p>
        </p:txBody>
      </p:sp>
      <p:sp>
        <p:nvSpPr>
          <p:cNvPr id="262147" name="Rectangle 2"/>
          <p:cNvSpPr>
            <a:spLocks noGrp="1" noRot="1" noChangeAspect="1" noChangeArrowheads="1" noTextEdit="1"/>
          </p:cNvSpPr>
          <p:nvPr>
            <p:ph type="sldImg"/>
          </p:nvPr>
        </p:nvSpPr>
        <p:spPr>
          <a:xfrm>
            <a:off x="381000" y="685800"/>
            <a:ext cx="6096000" cy="3429000"/>
          </a:xfrm>
          <a:ln/>
        </p:spPr>
      </p:sp>
      <p:sp>
        <p:nvSpPr>
          <p:cNvPr id="26214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CHECK PROVENANCE?</a:t>
            </a:r>
          </a:p>
          <a:p>
            <a:pPr eaLnBrk="1" hangingPunct="1"/>
            <a:endParaRPr lang="en-US" altLang="en-US" dirty="0"/>
          </a:p>
        </p:txBody>
      </p:sp>
    </p:spTree>
    <p:extLst>
      <p:ext uri="{BB962C8B-B14F-4D97-AF65-F5344CB8AC3E}">
        <p14:creationId xmlns:p14="http://schemas.microsoft.com/office/powerpoint/2010/main" val="388127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Poets, essayists, and novelists</a:t>
            </a:r>
          </a:p>
        </p:txBody>
      </p:sp>
      <p:sp>
        <p:nvSpPr>
          <p:cNvPr id="4" name="Slide Number Placeholder 3"/>
          <p:cNvSpPr>
            <a:spLocks noGrp="1"/>
          </p:cNvSpPr>
          <p:nvPr>
            <p:ph type="sldNum" sz="quarter" idx="10"/>
          </p:nvPr>
        </p:nvSpPr>
        <p:spPr/>
        <p:txBody>
          <a:bodyPr/>
          <a:lstStyle/>
          <a:p>
            <a:fld id="{6529D11D-5857-48CF-ABB8-89B8AC9FD03C}" type="slidenum">
              <a:rPr lang="en-US" smtClean="0"/>
              <a:t>42</a:t>
            </a:fld>
            <a:endParaRPr lang="en-US"/>
          </a:p>
        </p:txBody>
      </p:sp>
    </p:spTree>
    <p:extLst>
      <p:ext uri="{BB962C8B-B14F-4D97-AF65-F5344CB8AC3E}">
        <p14:creationId xmlns:p14="http://schemas.microsoft.com/office/powerpoint/2010/main" val="151365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a:t>
            </a:r>
            <a:r>
              <a:rPr lang="en-US" baseline="0" dirty="0"/>
              <a:t> Translate) </a:t>
            </a:r>
            <a:r>
              <a:rPr lang="en-US" dirty="0"/>
              <a:t>The 19th, Hitachi Metals of fabricated metal products has announced the acquisition from the United States investment fund iron castings manufacturer in the world's largest "Waupaca Foundry Holdings" the (US-Delaware), while a wholly owned subsidiary. $ 1.3 billion (about 133 billion yen), purchase price to finish the procedure also in October.</a:t>
            </a:r>
          </a:p>
          <a:p>
            <a:endParaRPr lang="en-US" dirty="0"/>
          </a:p>
          <a:p>
            <a:endParaRPr lang="en-US" dirty="0"/>
          </a:p>
          <a:p>
            <a:pPr rtl="0"/>
            <a:r>
              <a:rPr lang="en-US" dirty="0">
                <a:effectLst/>
              </a:rPr>
              <a:t>Kinzoku </a:t>
            </a:r>
            <a:r>
              <a:rPr lang="en-US" dirty="0" err="1">
                <a:effectLst/>
              </a:rPr>
              <a:t>seihin</a:t>
            </a:r>
            <a:r>
              <a:rPr lang="en-US" dirty="0">
                <a:effectLst/>
              </a:rPr>
              <a:t> </a:t>
            </a:r>
            <a:r>
              <a:rPr lang="en-US" dirty="0" err="1">
                <a:effectLst/>
              </a:rPr>
              <a:t>seizō</a:t>
            </a:r>
            <a:r>
              <a:rPr lang="en-US" dirty="0">
                <a:effectLst/>
              </a:rPr>
              <a:t> no </a:t>
            </a:r>
            <a:r>
              <a:rPr lang="en-US" dirty="0" err="1">
                <a:effectLst/>
              </a:rPr>
              <a:t>hitachikinzoku</a:t>
            </a:r>
            <a:r>
              <a:rPr lang="en-US" dirty="0">
                <a:effectLst/>
              </a:rPr>
              <a:t> </a:t>
            </a:r>
            <a:r>
              <a:rPr lang="en-US" dirty="0" err="1">
                <a:effectLst/>
              </a:rPr>
              <a:t>wa</a:t>
            </a:r>
            <a:r>
              <a:rPr lang="en-US" dirty="0">
                <a:effectLst/>
              </a:rPr>
              <a:t> 19-nichi, </a:t>
            </a:r>
            <a:r>
              <a:rPr lang="en-US" dirty="0" err="1">
                <a:effectLst/>
              </a:rPr>
              <a:t>sekai</a:t>
            </a:r>
            <a:r>
              <a:rPr lang="en-US" dirty="0">
                <a:effectLst/>
              </a:rPr>
              <a:t> </a:t>
            </a:r>
            <a:r>
              <a:rPr lang="en-US" dirty="0" err="1">
                <a:effectLst/>
              </a:rPr>
              <a:t>saiōte</a:t>
            </a:r>
            <a:r>
              <a:rPr lang="en-US" dirty="0">
                <a:effectLst/>
              </a:rPr>
              <a:t> no </a:t>
            </a:r>
            <a:r>
              <a:rPr lang="en-US" dirty="0" err="1">
                <a:effectLst/>
              </a:rPr>
              <a:t>tetsu</a:t>
            </a:r>
            <a:r>
              <a:rPr lang="en-US" dirty="0">
                <a:effectLst/>
              </a:rPr>
              <a:t> </a:t>
            </a:r>
            <a:r>
              <a:rPr lang="en-US" dirty="0" err="1">
                <a:effectLst/>
              </a:rPr>
              <a:t>imono</a:t>
            </a:r>
            <a:r>
              <a:rPr lang="en-US" dirty="0">
                <a:effectLst/>
              </a:rPr>
              <a:t> </a:t>
            </a:r>
            <a:r>
              <a:rPr lang="en-US" dirty="0" err="1">
                <a:effectLst/>
              </a:rPr>
              <a:t>mēkā</a:t>
            </a:r>
            <a:r>
              <a:rPr lang="en-US" dirty="0">
                <a:effectLst/>
              </a:rPr>
              <a:t> `</a:t>
            </a:r>
            <a:r>
              <a:rPr lang="en-US" dirty="0" err="1">
                <a:effectLst/>
              </a:rPr>
              <a:t>waupaka</a:t>
            </a:r>
            <a:r>
              <a:rPr lang="en-US" dirty="0">
                <a:effectLst/>
              </a:rPr>
              <a:t> </a:t>
            </a:r>
            <a:r>
              <a:rPr lang="en-US" dirty="0" err="1">
                <a:effectLst/>
              </a:rPr>
              <a:t>faundorī</a:t>
            </a:r>
            <a:r>
              <a:rPr lang="en-US" dirty="0">
                <a:effectLst/>
              </a:rPr>
              <a:t> </a:t>
            </a:r>
            <a:r>
              <a:rPr lang="en-US" dirty="0" err="1">
                <a:effectLst/>
              </a:rPr>
              <a:t>hōrudingusu</a:t>
            </a:r>
            <a:r>
              <a:rPr lang="en-US" dirty="0">
                <a:effectLst/>
              </a:rPr>
              <a:t>'(</a:t>
            </a:r>
            <a:r>
              <a:rPr lang="en-US" dirty="0" err="1">
                <a:effectLst/>
              </a:rPr>
              <a:t>Beikoku</a:t>
            </a:r>
            <a:r>
              <a:rPr lang="en-US" dirty="0">
                <a:effectLst/>
              </a:rPr>
              <a:t> </a:t>
            </a:r>
            <a:r>
              <a:rPr lang="en-US" dirty="0" err="1">
                <a:effectLst/>
              </a:rPr>
              <a:t>Derau~Ea-shū</a:t>
            </a:r>
            <a:r>
              <a:rPr lang="en-US" dirty="0">
                <a:effectLst/>
              </a:rPr>
              <a:t>) o Amerika </a:t>
            </a:r>
            <a:r>
              <a:rPr lang="en-US" dirty="0" err="1">
                <a:effectLst/>
              </a:rPr>
              <a:t>tōshi</a:t>
            </a:r>
            <a:r>
              <a:rPr lang="en-US" dirty="0">
                <a:effectLst/>
              </a:rPr>
              <a:t> </a:t>
            </a:r>
            <a:r>
              <a:rPr lang="en-US" dirty="0" err="1">
                <a:effectLst/>
              </a:rPr>
              <a:t>fando</a:t>
            </a:r>
            <a:r>
              <a:rPr lang="en-US" dirty="0">
                <a:effectLst/>
              </a:rPr>
              <a:t> </a:t>
            </a:r>
            <a:r>
              <a:rPr lang="en-US" dirty="0" err="1">
                <a:effectLst/>
              </a:rPr>
              <a:t>kara</a:t>
            </a:r>
            <a:r>
              <a:rPr lang="en-US" dirty="0">
                <a:effectLst/>
              </a:rPr>
              <a:t> </a:t>
            </a:r>
            <a:r>
              <a:rPr lang="en-US" dirty="0" err="1">
                <a:effectLst/>
              </a:rPr>
              <a:t>baishū</a:t>
            </a:r>
            <a:r>
              <a:rPr lang="en-US" dirty="0">
                <a:effectLst/>
              </a:rPr>
              <a:t> </a:t>
            </a:r>
            <a:r>
              <a:rPr lang="en-US" dirty="0" err="1">
                <a:effectLst/>
              </a:rPr>
              <a:t>shi</a:t>
            </a:r>
            <a:r>
              <a:rPr lang="en-US" dirty="0">
                <a:effectLst/>
              </a:rPr>
              <a:t>, </a:t>
            </a:r>
            <a:r>
              <a:rPr lang="en-US" dirty="0" err="1">
                <a:effectLst/>
              </a:rPr>
              <a:t>kanzen</a:t>
            </a:r>
            <a:r>
              <a:rPr lang="en-US" dirty="0">
                <a:effectLst/>
              </a:rPr>
              <a:t> </a:t>
            </a:r>
            <a:r>
              <a:rPr lang="en-US" dirty="0" err="1">
                <a:effectLst/>
              </a:rPr>
              <a:t>kogaisha</a:t>
            </a:r>
            <a:r>
              <a:rPr lang="en-US" dirty="0">
                <a:effectLst/>
              </a:rPr>
              <a:t> </a:t>
            </a:r>
            <a:r>
              <a:rPr lang="en-US" dirty="0" err="1">
                <a:effectLst/>
              </a:rPr>
              <a:t>ni</a:t>
            </a:r>
            <a:r>
              <a:rPr lang="en-US" dirty="0">
                <a:effectLst/>
              </a:rPr>
              <a:t> </a:t>
            </a:r>
            <a:r>
              <a:rPr lang="en-US" dirty="0" err="1">
                <a:effectLst/>
              </a:rPr>
              <a:t>suru</a:t>
            </a:r>
            <a:r>
              <a:rPr lang="en-US" dirty="0">
                <a:effectLst/>
              </a:rPr>
              <a:t> to </a:t>
            </a:r>
            <a:r>
              <a:rPr lang="en-US" dirty="0" err="1">
                <a:effectLst/>
              </a:rPr>
              <a:t>happyō</a:t>
            </a:r>
            <a:r>
              <a:rPr lang="en-US" dirty="0">
                <a:effectLst/>
              </a:rPr>
              <a:t> </a:t>
            </a:r>
            <a:r>
              <a:rPr lang="en-US" dirty="0" err="1">
                <a:effectLst/>
              </a:rPr>
              <a:t>shita</a:t>
            </a:r>
            <a:r>
              <a:rPr lang="en-US" dirty="0">
                <a:effectLst/>
              </a:rPr>
              <a:t>. </a:t>
            </a:r>
            <a:r>
              <a:rPr lang="en-US" dirty="0" err="1">
                <a:effectLst/>
              </a:rPr>
              <a:t>Baishū-gaku</a:t>
            </a:r>
            <a:r>
              <a:rPr lang="en-US" dirty="0">
                <a:effectLst/>
              </a:rPr>
              <a:t> </a:t>
            </a:r>
            <a:r>
              <a:rPr lang="en-US" dirty="0" err="1">
                <a:effectLst/>
              </a:rPr>
              <a:t>wa</a:t>
            </a:r>
            <a:r>
              <a:rPr lang="en-US" dirty="0">
                <a:effectLst/>
              </a:rPr>
              <a:t> 13 </a:t>
            </a:r>
            <a:r>
              <a:rPr lang="en-US" dirty="0" err="1">
                <a:effectLst/>
              </a:rPr>
              <a:t>oku-doru</a:t>
            </a:r>
            <a:r>
              <a:rPr lang="en-US" dirty="0">
                <a:effectLst/>
              </a:rPr>
              <a:t> (</a:t>
            </a:r>
            <a:r>
              <a:rPr lang="en-US" dirty="0" err="1">
                <a:effectLst/>
              </a:rPr>
              <a:t>yaku</a:t>
            </a:r>
            <a:r>
              <a:rPr lang="en-US" dirty="0">
                <a:effectLst/>
              </a:rPr>
              <a:t> 1330 </a:t>
            </a:r>
            <a:r>
              <a:rPr lang="en-US" dirty="0" err="1">
                <a:effectLst/>
              </a:rPr>
              <a:t>oku-en</a:t>
            </a:r>
            <a:r>
              <a:rPr lang="en-US" dirty="0">
                <a:effectLst/>
              </a:rPr>
              <a:t>) de, 10 </a:t>
            </a:r>
            <a:r>
              <a:rPr lang="en-US" dirty="0" err="1">
                <a:effectLst/>
              </a:rPr>
              <a:t>tsuki-chū</a:t>
            </a:r>
            <a:r>
              <a:rPr lang="en-US" dirty="0">
                <a:effectLst/>
              </a:rPr>
              <a:t> </a:t>
            </a:r>
            <a:r>
              <a:rPr lang="en-US" dirty="0" err="1">
                <a:effectLst/>
              </a:rPr>
              <a:t>ni</a:t>
            </a:r>
            <a:r>
              <a:rPr lang="en-US" dirty="0">
                <a:effectLst/>
              </a:rPr>
              <a:t> </a:t>
            </a:r>
            <a:r>
              <a:rPr lang="en-US" dirty="0" err="1">
                <a:effectLst/>
              </a:rPr>
              <a:t>mo</a:t>
            </a:r>
            <a:r>
              <a:rPr lang="en-US" dirty="0">
                <a:effectLst/>
              </a:rPr>
              <a:t> </a:t>
            </a:r>
            <a:r>
              <a:rPr lang="en-US" dirty="0" err="1">
                <a:effectLst/>
              </a:rPr>
              <a:t>tetsudzuki</a:t>
            </a:r>
            <a:r>
              <a:rPr lang="en-US" dirty="0">
                <a:effectLst/>
              </a:rPr>
              <a:t> o </a:t>
            </a:r>
            <a:r>
              <a:rPr lang="en-US" dirty="0" err="1">
                <a:effectLst/>
              </a:rPr>
              <a:t>oeru</a:t>
            </a:r>
            <a:r>
              <a:rPr lang="en-US" dirty="0">
                <a:effectLst/>
              </a:rPr>
              <a:t>.</a:t>
            </a:r>
          </a:p>
          <a:p>
            <a:endParaRPr lang="en-US" dirty="0"/>
          </a:p>
          <a:p>
            <a:endParaRPr lang="en-US" dirty="0"/>
          </a:p>
          <a:p>
            <a:r>
              <a:rPr lang="en-US" dirty="0"/>
              <a:t>http://www.asahi.com/articles/ASG8M5GYTG8MULFA019.html?iref=comtop_6_06</a:t>
            </a:r>
          </a:p>
          <a:p>
            <a:r>
              <a:rPr lang="en-US" dirty="0"/>
              <a:t> </a:t>
            </a:r>
          </a:p>
        </p:txBody>
      </p:sp>
      <p:sp>
        <p:nvSpPr>
          <p:cNvPr id="4" name="Slide Number Placeholder 3"/>
          <p:cNvSpPr>
            <a:spLocks noGrp="1"/>
          </p:cNvSpPr>
          <p:nvPr>
            <p:ph type="sldNum" sz="quarter" idx="10"/>
          </p:nvPr>
        </p:nvSpPr>
        <p:spPr/>
        <p:txBody>
          <a:bodyPr/>
          <a:lstStyle/>
          <a:p>
            <a:fld id="{6529D11D-5857-48CF-ABB8-89B8AC9FD03C}" type="slidenum">
              <a:rPr lang="en-US" smtClean="0"/>
              <a:t>43</a:t>
            </a:fld>
            <a:endParaRPr lang="en-US"/>
          </a:p>
        </p:txBody>
      </p:sp>
    </p:spTree>
    <p:extLst>
      <p:ext uri="{BB962C8B-B14F-4D97-AF65-F5344CB8AC3E}">
        <p14:creationId xmlns:p14="http://schemas.microsoft.com/office/powerpoint/2010/main" val="252877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http://www.bbc.com/news/world-latin-america-28829694</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t>4</a:t>
            </a:fld>
            <a:endParaRPr lang="en-US"/>
          </a:p>
        </p:txBody>
      </p:sp>
    </p:spTree>
    <p:extLst>
      <p:ext uri="{BB962C8B-B14F-4D97-AF65-F5344CB8AC3E}">
        <p14:creationId xmlns:p14="http://schemas.microsoft.com/office/powerpoint/2010/main" val="265002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E2F2F47B-4E57-45C8-A41C-72F72242D6FB}" type="slidenum">
              <a:rPr lang="en-US" altLang="en-US" smtClean="0"/>
              <a:pPr eaLnBrk="1" hangingPunct="1">
                <a:spcBef>
                  <a:spcPct val="0"/>
                </a:spcBef>
              </a:pPr>
              <a:t>6</a:t>
            </a:fld>
            <a:endParaRPr lang="en-US" altLang="en-US"/>
          </a:p>
        </p:txBody>
      </p:sp>
      <p:sp>
        <p:nvSpPr>
          <p:cNvPr id="243715" name="Rectangle 2"/>
          <p:cNvSpPr>
            <a:spLocks noGrp="1" noRot="1" noChangeAspect="1" noChangeArrowheads="1" noTextEdit="1"/>
          </p:cNvSpPr>
          <p:nvPr>
            <p:ph type="sldImg"/>
          </p:nvPr>
        </p:nvSpPr>
        <p:spPr>
          <a:xfrm>
            <a:off x="381000" y="685800"/>
            <a:ext cx="6096000" cy="3429000"/>
          </a:xfrm>
          <a:ln/>
        </p:spPr>
      </p:sp>
      <p:sp>
        <p:nvSpPr>
          <p:cNvPr id="243716"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Surface layer</a:t>
            </a:r>
          </a:p>
          <a:p>
            <a:pPr eaLnBrk="1" hangingPunct="1"/>
            <a:endParaRPr lang="en-US" altLang="en-US"/>
          </a:p>
          <a:p>
            <a:pPr eaLnBrk="1" hangingPunct="1"/>
            <a:r>
              <a:rPr lang="en-US" altLang="en-US"/>
              <a:t>Linguistic layer</a:t>
            </a:r>
          </a:p>
          <a:p>
            <a:pPr eaLnBrk="1" hangingPunct="1"/>
            <a:r>
              <a:rPr lang="en-US" altLang="en-US"/>
              <a:t>Metonymy – “The company said”</a:t>
            </a:r>
          </a:p>
          <a:p>
            <a:pPr eaLnBrk="1" hangingPunct="1"/>
            <a:r>
              <a:rPr lang="en-US" altLang="en-US"/>
              <a:t>Attachment – “a year earlier”</a:t>
            </a:r>
          </a:p>
          <a:p>
            <a:pPr eaLnBrk="1" hangingPunct="1"/>
            <a:endParaRPr lang="en-US" altLang="en-US"/>
          </a:p>
          <a:p>
            <a:pPr eaLnBrk="1" hangingPunct="1"/>
            <a:r>
              <a:rPr lang="en-US" altLang="en-US"/>
              <a:t>Rhetorical/logical layer</a:t>
            </a:r>
          </a:p>
          <a:p>
            <a:pPr eaLnBrk="1" hangingPunct="1"/>
            <a:r>
              <a:rPr lang="en-US" altLang="en-US"/>
              <a:t>Attribution – “according to First Call”</a:t>
            </a:r>
          </a:p>
          <a:p>
            <a:pPr eaLnBrk="1" hangingPunct="1"/>
            <a:endParaRPr lang="en-US" altLang="en-US"/>
          </a:p>
          <a:p>
            <a:pPr eaLnBrk="1" hangingPunct="1"/>
            <a:r>
              <a:rPr lang="en-US" altLang="en-US"/>
              <a:t>Pragmatic layer</a:t>
            </a:r>
          </a:p>
          <a:p>
            <a:pPr eaLnBrk="1" hangingPunct="1"/>
            <a:r>
              <a:rPr lang="en-US" altLang="en-US"/>
              <a:t>Buy!?</a:t>
            </a:r>
          </a:p>
          <a:p>
            <a:pPr eaLnBrk="1" hangingPunct="1"/>
            <a:endParaRPr lang="en-US" altLang="en-US"/>
          </a:p>
          <a:p>
            <a:pPr eaLnBrk="1" hangingPunct="1"/>
            <a:r>
              <a:rPr lang="en-US" altLang="en-US"/>
              <a:t>Inferential/decision making layer</a:t>
            </a:r>
          </a:p>
          <a:p>
            <a:pPr eaLnBrk="1" hangingPunct="1"/>
            <a:r>
              <a:rPr lang="en-US" altLang="en-US"/>
              <a:t>Are earning in line with analyst expectations?</a:t>
            </a:r>
          </a:p>
        </p:txBody>
      </p:sp>
    </p:spTree>
    <p:extLst>
      <p:ext uri="{BB962C8B-B14F-4D97-AF65-F5344CB8AC3E}">
        <p14:creationId xmlns:p14="http://schemas.microsoft.com/office/powerpoint/2010/main" val="105916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xfrm>
            <a:off x="381000" y="685800"/>
            <a:ext cx="6096000" cy="3429000"/>
          </a:xfrm>
          <a:ln/>
        </p:spPr>
      </p:sp>
      <p:sp>
        <p:nvSpPr>
          <p:cNvPr id="266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1FEEFFB-4671-422A-A6C3-E85B600385E2}" type="slidenum">
              <a:rPr lang="en-US" altLang="en-US" smtClean="0"/>
              <a:pPr eaLnBrk="1" hangingPunct="1">
                <a:spcBef>
                  <a:spcPct val="0"/>
                </a:spcBef>
              </a:pPr>
              <a:t>8</a:t>
            </a:fld>
            <a:endParaRPr lang="en-US" altLang="en-US"/>
          </a:p>
        </p:txBody>
      </p:sp>
    </p:spTree>
    <p:extLst>
      <p:ext uri="{BB962C8B-B14F-4D97-AF65-F5344CB8AC3E}">
        <p14:creationId xmlns:p14="http://schemas.microsoft.com/office/powerpoint/2010/main" val="54277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8ADA454-3B2B-4BBA-8B1C-6735FA2E4514}" type="slidenum">
              <a:rPr lang="en-US" altLang="en-US" smtClean="0"/>
              <a:pPr eaLnBrk="1" hangingPunct="1">
                <a:spcBef>
                  <a:spcPct val="0"/>
                </a:spcBef>
              </a:pPr>
              <a:t>9</a:t>
            </a:fld>
            <a:endParaRPr lang="en-US" altLang="en-US"/>
          </a:p>
        </p:txBody>
      </p:sp>
      <p:sp>
        <p:nvSpPr>
          <p:cNvPr id="246787" name="Rectangle 2"/>
          <p:cNvSpPr>
            <a:spLocks noGrp="1" noRot="1" noChangeAspect="1" noChangeArrowheads="1" noTextEdit="1"/>
          </p:cNvSpPr>
          <p:nvPr>
            <p:ph type="sldImg"/>
          </p:nvPr>
        </p:nvSpPr>
        <p:spPr>
          <a:xfrm>
            <a:off x="381000" y="685800"/>
            <a:ext cx="6096000" cy="3429000"/>
          </a:xfrm>
          <a:ln/>
        </p:spPr>
      </p:sp>
      <p:sp>
        <p:nvSpPr>
          <p:cNvPr id="24678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Check if this example is not from </a:t>
            </a:r>
            <a:r>
              <a:rPr lang="en-US" altLang="en-US" dirty="0" err="1"/>
              <a:t>Jurafsky</a:t>
            </a:r>
            <a:endParaRPr lang="en-US" altLang="en-US" dirty="0"/>
          </a:p>
        </p:txBody>
      </p:sp>
    </p:spTree>
    <p:extLst>
      <p:ext uri="{BB962C8B-B14F-4D97-AF65-F5344CB8AC3E}">
        <p14:creationId xmlns:p14="http://schemas.microsoft.com/office/powerpoint/2010/main" val="2684533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8ADA454-3B2B-4BBA-8B1C-6735FA2E4514}" type="slidenum">
              <a:rPr lang="en-US" altLang="en-US" smtClean="0"/>
              <a:pPr eaLnBrk="1" hangingPunct="1">
                <a:spcBef>
                  <a:spcPct val="0"/>
                </a:spcBef>
              </a:pPr>
              <a:t>10</a:t>
            </a:fld>
            <a:endParaRPr lang="en-US" altLang="en-US"/>
          </a:p>
        </p:txBody>
      </p:sp>
      <p:sp>
        <p:nvSpPr>
          <p:cNvPr id="246787" name="Rectangle 2"/>
          <p:cNvSpPr>
            <a:spLocks noGrp="1" noRot="1" noChangeAspect="1" noChangeArrowheads="1" noTextEdit="1"/>
          </p:cNvSpPr>
          <p:nvPr>
            <p:ph type="sldImg"/>
          </p:nvPr>
        </p:nvSpPr>
        <p:spPr>
          <a:xfrm>
            <a:off x="381000" y="685800"/>
            <a:ext cx="6096000" cy="3429000"/>
          </a:xfrm>
          <a:ln/>
        </p:spPr>
      </p:sp>
      <p:sp>
        <p:nvSpPr>
          <p:cNvPr id="246788"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Check if this example is not from </a:t>
            </a:r>
            <a:r>
              <a:rPr lang="en-US" altLang="en-US" dirty="0" err="1"/>
              <a:t>Jurafsky</a:t>
            </a:r>
            <a:endParaRPr lang="en-US" altLang="en-US" dirty="0"/>
          </a:p>
        </p:txBody>
      </p:sp>
    </p:spTree>
    <p:extLst>
      <p:ext uri="{BB962C8B-B14F-4D97-AF65-F5344CB8AC3E}">
        <p14:creationId xmlns:p14="http://schemas.microsoft.com/office/powerpoint/2010/main" val="268453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589479BF-691B-44B1-8B7D-D45A120BAF96}" type="slidenum">
              <a:rPr lang="en-US" altLang="en-US" smtClean="0"/>
              <a:pPr eaLnBrk="1" hangingPunct="1">
                <a:spcBef>
                  <a:spcPct val="0"/>
                </a:spcBef>
              </a:pPr>
              <a:t>11</a:t>
            </a:fld>
            <a:endParaRPr lang="en-US" altLang="en-US"/>
          </a:p>
        </p:txBody>
      </p:sp>
      <p:sp>
        <p:nvSpPr>
          <p:cNvPr id="247811" name="Rectangle 2"/>
          <p:cNvSpPr>
            <a:spLocks noGrp="1" noRot="1" noChangeAspect="1" noChangeArrowheads="1" noTextEdit="1"/>
          </p:cNvSpPr>
          <p:nvPr>
            <p:ph type="sldImg"/>
          </p:nvPr>
        </p:nvSpPr>
        <p:spPr>
          <a:xfrm>
            <a:off x="381000" y="685800"/>
            <a:ext cx="6096000" cy="3429000"/>
          </a:xfrm>
          <a:ln/>
        </p:spPr>
      </p:sp>
      <p:sp>
        <p:nvSpPr>
          <p:cNvPr id="247812"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3698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97DE0CD-3C2A-49FF-BDBD-B895F5DDA05C}" type="slidenum">
              <a:rPr lang="en-US" altLang="en-US" smtClean="0"/>
              <a:pPr eaLnBrk="1" hangingPunct="1">
                <a:spcBef>
                  <a:spcPct val="0"/>
                </a:spcBef>
              </a:pPr>
              <a:t>13</a:t>
            </a:fld>
            <a:endParaRPr lang="en-US" altLang="en-US"/>
          </a:p>
        </p:txBody>
      </p:sp>
      <p:sp>
        <p:nvSpPr>
          <p:cNvPr id="249859" name="Rectangle 2"/>
          <p:cNvSpPr>
            <a:spLocks noGrp="1" noRot="1" noChangeAspect="1" noChangeArrowheads="1" noTextEdit="1"/>
          </p:cNvSpPr>
          <p:nvPr>
            <p:ph type="sldImg"/>
          </p:nvPr>
        </p:nvSpPr>
        <p:spPr>
          <a:xfrm>
            <a:off x="381000" y="685800"/>
            <a:ext cx="6096000" cy="3429000"/>
          </a:xfrm>
          <a:ln/>
        </p:spPr>
      </p:sp>
      <p:sp>
        <p:nvSpPr>
          <p:cNvPr id="249860"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5252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594" eaLnBrk="0" hangingPunct="0">
              <a:spcBef>
                <a:spcPct val="30000"/>
              </a:spcBef>
              <a:defRPr sz="1200">
                <a:solidFill>
                  <a:schemeClr val="tx1"/>
                </a:solidFill>
                <a:latin typeface="Times New Roman" pitchFamily="18" charset="0"/>
              </a:defRPr>
            </a:lvl1pPr>
            <a:lvl2pPr marL="727942" indent="-279978" defTabSz="914594" eaLnBrk="0" hangingPunct="0">
              <a:spcBef>
                <a:spcPct val="30000"/>
              </a:spcBef>
              <a:defRPr sz="1200">
                <a:solidFill>
                  <a:schemeClr val="tx1"/>
                </a:solidFill>
                <a:latin typeface="Times New Roman" pitchFamily="18" charset="0"/>
              </a:defRPr>
            </a:lvl2pPr>
            <a:lvl3pPr marL="1119911" indent="-223982" defTabSz="914594" eaLnBrk="0" hangingPunct="0">
              <a:spcBef>
                <a:spcPct val="30000"/>
              </a:spcBef>
              <a:defRPr sz="1200">
                <a:solidFill>
                  <a:schemeClr val="tx1"/>
                </a:solidFill>
                <a:latin typeface="Times New Roman" pitchFamily="18" charset="0"/>
              </a:defRPr>
            </a:lvl3pPr>
            <a:lvl4pPr marL="1567876" indent="-223982" defTabSz="914594" eaLnBrk="0" hangingPunct="0">
              <a:spcBef>
                <a:spcPct val="30000"/>
              </a:spcBef>
              <a:defRPr sz="1200">
                <a:solidFill>
                  <a:schemeClr val="tx1"/>
                </a:solidFill>
                <a:latin typeface="Times New Roman" pitchFamily="18" charset="0"/>
              </a:defRPr>
            </a:lvl4pPr>
            <a:lvl5pPr marL="2015841" indent="-223982" defTabSz="914594" eaLnBrk="0" hangingPunct="0">
              <a:spcBef>
                <a:spcPct val="30000"/>
              </a:spcBef>
              <a:defRPr sz="1200">
                <a:solidFill>
                  <a:schemeClr val="tx1"/>
                </a:solidFill>
                <a:latin typeface="Times New Roman" pitchFamily="18" charset="0"/>
              </a:defRPr>
            </a:lvl5pPr>
            <a:lvl6pPr marL="2463805" indent="-223982" defTabSz="914594" eaLnBrk="0" fontAlgn="base" hangingPunct="0">
              <a:spcBef>
                <a:spcPct val="30000"/>
              </a:spcBef>
              <a:spcAft>
                <a:spcPct val="0"/>
              </a:spcAft>
              <a:defRPr sz="1200">
                <a:solidFill>
                  <a:schemeClr val="tx1"/>
                </a:solidFill>
                <a:latin typeface="Times New Roman" pitchFamily="18" charset="0"/>
              </a:defRPr>
            </a:lvl6pPr>
            <a:lvl7pPr marL="2911770" indent="-223982" defTabSz="914594" eaLnBrk="0" fontAlgn="base" hangingPunct="0">
              <a:spcBef>
                <a:spcPct val="30000"/>
              </a:spcBef>
              <a:spcAft>
                <a:spcPct val="0"/>
              </a:spcAft>
              <a:defRPr sz="1200">
                <a:solidFill>
                  <a:schemeClr val="tx1"/>
                </a:solidFill>
                <a:latin typeface="Times New Roman" pitchFamily="18" charset="0"/>
              </a:defRPr>
            </a:lvl7pPr>
            <a:lvl8pPr marL="3359734" indent="-223982" defTabSz="914594" eaLnBrk="0" fontAlgn="base" hangingPunct="0">
              <a:spcBef>
                <a:spcPct val="30000"/>
              </a:spcBef>
              <a:spcAft>
                <a:spcPct val="0"/>
              </a:spcAft>
              <a:defRPr sz="1200">
                <a:solidFill>
                  <a:schemeClr val="tx1"/>
                </a:solidFill>
                <a:latin typeface="Times New Roman" pitchFamily="18" charset="0"/>
              </a:defRPr>
            </a:lvl8pPr>
            <a:lvl9pPr marL="3807699" indent="-223982" defTabSz="914594"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97DE0CD-3C2A-49FF-BDBD-B895F5DDA05C}" type="slidenum">
              <a:rPr lang="en-US" altLang="en-US" smtClean="0"/>
              <a:pPr eaLnBrk="1" hangingPunct="1">
                <a:spcBef>
                  <a:spcPct val="0"/>
                </a:spcBef>
              </a:pPr>
              <a:t>14</a:t>
            </a:fld>
            <a:endParaRPr lang="en-US" altLang="en-US"/>
          </a:p>
        </p:txBody>
      </p:sp>
      <p:sp>
        <p:nvSpPr>
          <p:cNvPr id="249859" name="Rectangle 2"/>
          <p:cNvSpPr>
            <a:spLocks noGrp="1" noRot="1" noChangeAspect="1" noChangeArrowheads="1" noTextEdit="1"/>
          </p:cNvSpPr>
          <p:nvPr>
            <p:ph type="sldImg"/>
          </p:nvPr>
        </p:nvSpPr>
        <p:spPr>
          <a:xfrm>
            <a:off x="381000" y="685800"/>
            <a:ext cx="6096000" cy="3429000"/>
          </a:xfrm>
          <a:ln/>
        </p:spPr>
      </p:sp>
      <p:sp>
        <p:nvSpPr>
          <p:cNvPr id="249860" name="Rectangle 3"/>
          <p:cNvSpPr>
            <a:spLocks noGrp="1" noChangeArrowheads="1"/>
          </p:cNvSpPr>
          <p:nvPr>
            <p:ph type="body" idx="1"/>
          </p:nvPr>
        </p:nvSpPr>
        <p:spPr>
          <a:xfrm>
            <a:off x="686115" y="4344134"/>
            <a:ext cx="5485772" cy="41139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525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rbandictionary.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brainbashers.com/showpuzzles.asp?puzzle=ZSO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nlp.stanford.edu:8080/ner/" TargetMode="External"/><Relationship Id="rId2" Type="http://schemas.openxmlformats.org/officeDocument/2006/relationships/hyperlink" Target="http://cogcomp.cs.illinois.edu/page/demo_view/N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cogcomp.cs.illinois.edu/page/demo_view/SR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epinions.com/review/apple_iphone_5c_latest_model_16gb_graphite_unlocked_smartphone/content_6406793171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a:ea typeface="Calibri Light"/>
                <a:cs typeface="Calibri Light"/>
              </a:rPr>
            </a:br>
            <a:r>
              <a:rPr lang="en-US">
                <a:ea typeface="Calibri Light"/>
                <a:cs typeface="Calibri Light"/>
              </a:rPr>
              <a:t>Application </a:t>
            </a:r>
            <a:r>
              <a:rPr lang="en-US" dirty="0">
                <a:ea typeface="Calibri Light"/>
                <a:cs typeface="Calibri Light"/>
              </a:rPr>
              <a:t>of NLP</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Dr. Chiranjib Sur</a:t>
            </a:r>
          </a:p>
          <a:p>
            <a:r>
              <a:rPr lang="en-US" dirty="0">
                <a:ea typeface="Calibri"/>
                <a:cs typeface="Calibri"/>
              </a:rPr>
              <a:t>Mehta Family School of Data Science and Artificial Intelligence</a:t>
            </a:r>
          </a:p>
        </p:txBody>
      </p:sp>
    </p:spTree>
    <p:extLst>
      <p:ext uri="{BB962C8B-B14F-4D97-AF65-F5344CB8AC3E}">
        <p14:creationId xmlns:p14="http://schemas.microsoft.com/office/powerpoint/2010/main" val="2126784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t>Other Sources of Difficulty</a:t>
            </a:r>
          </a:p>
        </p:txBody>
      </p:sp>
      <p:sp>
        <p:nvSpPr>
          <p:cNvPr id="201731" name="Rectangle 3"/>
          <p:cNvSpPr>
            <a:spLocks noGrp="1" noChangeArrowheads="1"/>
          </p:cNvSpPr>
          <p:nvPr>
            <p:ph idx="1"/>
          </p:nvPr>
        </p:nvSpPr>
        <p:spPr>
          <a:xfrm>
            <a:off x="609600" y="1530486"/>
            <a:ext cx="10972800" cy="5188084"/>
          </a:xfrm>
        </p:spPr>
        <p:txBody>
          <a:bodyPr>
            <a:normAutofit lnSpcReduction="10000"/>
          </a:bodyPr>
          <a:lstStyle/>
          <a:p>
            <a:pPr eaLnBrk="1" hangingPunct="1">
              <a:lnSpc>
                <a:spcPct val="80000"/>
              </a:lnSpc>
            </a:pPr>
            <a:r>
              <a:rPr lang="en-US" altLang="en-US" sz="2400" dirty="0"/>
              <a:t>Subjectivity: </a:t>
            </a:r>
          </a:p>
          <a:p>
            <a:pPr lvl="1">
              <a:lnSpc>
                <a:spcPct val="80000"/>
              </a:lnSpc>
            </a:pPr>
            <a:r>
              <a:rPr lang="en-US" altLang="en-US" sz="1733" dirty="0"/>
              <a:t>Joe believes that stocks will rise.</a:t>
            </a:r>
          </a:p>
          <a:p>
            <a:pPr eaLnBrk="1" hangingPunct="1">
              <a:lnSpc>
                <a:spcPct val="80000"/>
              </a:lnSpc>
            </a:pPr>
            <a:r>
              <a:rPr lang="en-US" altLang="en-US" sz="2400" dirty="0"/>
              <a:t>Cc attachment: </a:t>
            </a:r>
          </a:p>
          <a:p>
            <a:pPr lvl="1">
              <a:lnSpc>
                <a:spcPct val="80000"/>
              </a:lnSpc>
            </a:pPr>
            <a:r>
              <a:rPr lang="en-US" altLang="en-US" sz="1733" dirty="0"/>
              <a:t>Joe likes ripe apples and pears.</a:t>
            </a:r>
          </a:p>
          <a:p>
            <a:pPr eaLnBrk="1" hangingPunct="1">
              <a:lnSpc>
                <a:spcPct val="80000"/>
              </a:lnSpc>
            </a:pPr>
            <a:r>
              <a:rPr lang="en-US" altLang="en-US" sz="2400" dirty="0"/>
              <a:t>Negation: </a:t>
            </a:r>
          </a:p>
          <a:p>
            <a:pPr lvl="1">
              <a:lnSpc>
                <a:spcPct val="80000"/>
              </a:lnSpc>
            </a:pPr>
            <a:r>
              <a:rPr lang="en-US" altLang="en-US" sz="1733" dirty="0"/>
              <a:t>Joe likes his pizza with no cheese and tomatoes.</a:t>
            </a:r>
          </a:p>
          <a:p>
            <a:pPr eaLnBrk="1" hangingPunct="1">
              <a:lnSpc>
                <a:spcPct val="80000"/>
              </a:lnSpc>
            </a:pPr>
            <a:r>
              <a:rPr lang="en-US" altLang="en-US" sz="2400" dirty="0"/>
              <a:t>Referential: </a:t>
            </a:r>
          </a:p>
          <a:p>
            <a:pPr lvl="1">
              <a:lnSpc>
                <a:spcPct val="80000"/>
              </a:lnSpc>
            </a:pPr>
            <a:r>
              <a:rPr lang="en-US" altLang="en-US" sz="1733" dirty="0"/>
              <a:t>Joe yelled at Mike. He had broken the bike.</a:t>
            </a:r>
          </a:p>
          <a:p>
            <a:pPr lvl="1">
              <a:lnSpc>
                <a:spcPct val="80000"/>
              </a:lnSpc>
            </a:pPr>
            <a:r>
              <a:rPr lang="en-US" altLang="en-US" sz="1733" dirty="0"/>
              <a:t>Joe yelled at Mike. He was angry at him.</a:t>
            </a:r>
          </a:p>
          <a:p>
            <a:pPr eaLnBrk="1" hangingPunct="1">
              <a:lnSpc>
                <a:spcPct val="80000"/>
              </a:lnSpc>
            </a:pPr>
            <a:r>
              <a:rPr lang="en-US" altLang="en-US" sz="2400" dirty="0"/>
              <a:t>Reflexive: </a:t>
            </a:r>
          </a:p>
          <a:p>
            <a:pPr lvl="1">
              <a:lnSpc>
                <a:spcPct val="80000"/>
              </a:lnSpc>
            </a:pPr>
            <a:r>
              <a:rPr lang="en-US" altLang="en-US" sz="1733" dirty="0"/>
              <a:t>John bought him a present. </a:t>
            </a:r>
          </a:p>
          <a:p>
            <a:pPr lvl="1">
              <a:lnSpc>
                <a:spcPct val="80000"/>
              </a:lnSpc>
            </a:pPr>
            <a:r>
              <a:rPr lang="en-US" altLang="en-US" sz="1733" dirty="0"/>
              <a:t>John bought himself a present.</a:t>
            </a:r>
          </a:p>
          <a:p>
            <a:pPr eaLnBrk="1" hangingPunct="1">
              <a:lnSpc>
                <a:spcPct val="80000"/>
              </a:lnSpc>
            </a:pPr>
            <a:r>
              <a:rPr lang="en-US" altLang="en-US" sz="2400" dirty="0"/>
              <a:t>Ellipsis and parallelism: </a:t>
            </a:r>
          </a:p>
          <a:p>
            <a:pPr lvl="1">
              <a:lnSpc>
                <a:spcPct val="80000"/>
              </a:lnSpc>
            </a:pPr>
            <a:r>
              <a:rPr lang="en-US" altLang="en-US" sz="1733" dirty="0"/>
              <a:t>Joe gave Mike a beer and Jeremy a glass of wine.</a:t>
            </a:r>
          </a:p>
          <a:p>
            <a:pPr eaLnBrk="1" hangingPunct="1">
              <a:lnSpc>
                <a:spcPct val="80000"/>
              </a:lnSpc>
            </a:pPr>
            <a:r>
              <a:rPr lang="en-US" altLang="en-US" sz="2400" dirty="0"/>
              <a:t>Metonymy: </a:t>
            </a:r>
          </a:p>
          <a:p>
            <a:pPr lvl="1">
              <a:lnSpc>
                <a:spcPct val="80000"/>
              </a:lnSpc>
            </a:pPr>
            <a:r>
              <a:rPr lang="en-US" altLang="en-US" sz="1733" dirty="0"/>
              <a:t>Boston called and left a message for Joe.</a:t>
            </a:r>
          </a:p>
        </p:txBody>
      </p:sp>
    </p:spTree>
    <p:extLst>
      <p:ext uri="{BB962C8B-B14F-4D97-AF65-F5344CB8AC3E}">
        <p14:creationId xmlns:p14="http://schemas.microsoft.com/office/powerpoint/2010/main" val="115744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17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17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17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17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173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173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173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173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17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a:t>Other Sources of Difficulties</a:t>
            </a:r>
          </a:p>
        </p:txBody>
      </p:sp>
      <p:sp>
        <p:nvSpPr>
          <p:cNvPr id="56323" name="Rectangle 3"/>
          <p:cNvSpPr>
            <a:spLocks noGrp="1" noChangeArrowheads="1"/>
          </p:cNvSpPr>
          <p:nvPr>
            <p:ph idx="1"/>
          </p:nvPr>
        </p:nvSpPr>
        <p:spPr>
          <a:xfrm>
            <a:off x="609600" y="1400113"/>
            <a:ext cx="10972800" cy="5372347"/>
          </a:xfrm>
        </p:spPr>
        <p:txBody>
          <a:bodyPr>
            <a:noAutofit/>
          </a:bodyPr>
          <a:lstStyle/>
          <a:p>
            <a:pPr eaLnBrk="1" hangingPunct="1"/>
            <a:r>
              <a:rPr lang="en-US" altLang="en-US" sz="2133" dirty="0"/>
              <a:t>Non-standard, slang, and novel words and usages</a:t>
            </a:r>
          </a:p>
          <a:p>
            <a:pPr lvl="1" eaLnBrk="1" hangingPunct="1"/>
            <a:r>
              <a:rPr lang="en-US" altLang="en-US" sz="1600" dirty="0"/>
              <a:t>A360, 7342.67, +1-646-555-2223</a:t>
            </a:r>
          </a:p>
          <a:p>
            <a:pPr lvl="1" eaLnBrk="1" hangingPunct="1"/>
            <a:r>
              <a:rPr lang="en-US" altLang="en-US" sz="1600" dirty="0"/>
              <a:t>“spam” or “friend” as verbs</a:t>
            </a:r>
          </a:p>
          <a:p>
            <a:pPr lvl="1" eaLnBrk="1" hangingPunct="1"/>
            <a:r>
              <a:rPr lang="en-US" altLang="en-US" sz="1600" dirty="0"/>
              <a:t>yolo, selfie, chillax – recently recognized as dictionary words</a:t>
            </a:r>
          </a:p>
          <a:p>
            <a:pPr lvl="1" eaLnBrk="1" hangingPunct="1"/>
            <a:r>
              <a:rPr lang="en-US" altLang="en-US" sz="1600" dirty="0">
                <a:hlinkClick r:id="rId3"/>
              </a:rPr>
              <a:t>www.urbandictionary.com</a:t>
            </a:r>
            <a:r>
              <a:rPr lang="en-US" altLang="en-US" sz="1600" dirty="0"/>
              <a:t> – (Parental Warning!)</a:t>
            </a:r>
          </a:p>
          <a:p>
            <a:pPr eaLnBrk="1" hangingPunct="1"/>
            <a:r>
              <a:rPr lang="en-US" altLang="en-US" sz="2133" dirty="0"/>
              <a:t>Inconsistencies</a:t>
            </a:r>
          </a:p>
          <a:p>
            <a:pPr lvl="1" eaLnBrk="1" hangingPunct="1"/>
            <a:r>
              <a:rPr lang="en-US" altLang="en-US" sz="1600" dirty="0"/>
              <a:t>junior college, college junior</a:t>
            </a:r>
          </a:p>
          <a:p>
            <a:pPr lvl="1" eaLnBrk="1" hangingPunct="1"/>
            <a:r>
              <a:rPr lang="en-US" altLang="en-US" sz="1600" dirty="0"/>
              <a:t>pet spray, pet llama</a:t>
            </a:r>
          </a:p>
          <a:p>
            <a:r>
              <a:rPr lang="en-US" altLang="en-US" sz="2133" dirty="0" err="1"/>
              <a:t>Typoes</a:t>
            </a:r>
            <a:r>
              <a:rPr lang="en-US" altLang="en-US" sz="2133" dirty="0"/>
              <a:t> and </a:t>
            </a:r>
            <a:r>
              <a:rPr lang="en-US" altLang="en-US" sz="2133" dirty="0" err="1"/>
              <a:t>gramattical</a:t>
            </a:r>
            <a:r>
              <a:rPr lang="en-US" altLang="en-US" sz="2133" dirty="0"/>
              <a:t> </a:t>
            </a:r>
            <a:r>
              <a:rPr lang="en-US" altLang="en-US" sz="2133" dirty="0" err="1"/>
              <a:t>erorz</a:t>
            </a:r>
            <a:r>
              <a:rPr lang="en-US" altLang="en-US" sz="2133" dirty="0"/>
              <a:t> </a:t>
            </a:r>
            <a:r>
              <a:rPr lang="en-US" altLang="en-US" sz="2133" dirty="0">
                <a:sym typeface="Wingdings" panose="05000000000000000000" pitchFamily="2" charset="2"/>
              </a:rPr>
              <a:t></a:t>
            </a:r>
            <a:endParaRPr lang="en-US" altLang="en-US" sz="2133" dirty="0"/>
          </a:p>
          <a:p>
            <a:pPr lvl="1"/>
            <a:r>
              <a:rPr lang="en-US" altLang="en-US" sz="1600" dirty="0" err="1"/>
              <a:t>reciept</a:t>
            </a:r>
            <a:r>
              <a:rPr lang="en-US" altLang="en-US" sz="1600" dirty="0"/>
              <a:t>, John Hopkins, should of</a:t>
            </a:r>
          </a:p>
          <a:p>
            <a:pPr eaLnBrk="1" hangingPunct="1"/>
            <a:r>
              <a:rPr lang="en-US" altLang="en-US" sz="2133" dirty="0"/>
              <a:t>Parsing problems</a:t>
            </a:r>
          </a:p>
          <a:p>
            <a:pPr lvl="1"/>
            <a:r>
              <a:rPr lang="en-US" altLang="en-US" sz="1867" dirty="0" err="1"/>
              <a:t>Selbständigkeit</a:t>
            </a:r>
            <a:r>
              <a:rPr lang="en-US" altLang="en-US" sz="1867" dirty="0"/>
              <a:t> (self-reliance)</a:t>
            </a:r>
          </a:p>
          <a:p>
            <a:pPr lvl="1" eaLnBrk="1" hangingPunct="1"/>
            <a:r>
              <a:rPr lang="en-US" altLang="en-US" sz="1867" dirty="0"/>
              <a:t>cup holder</a:t>
            </a:r>
          </a:p>
          <a:p>
            <a:pPr lvl="1" eaLnBrk="1" hangingPunct="1"/>
            <a:r>
              <a:rPr lang="en-US" altLang="en-US" sz="1867" dirty="0"/>
              <a:t>Federal Reserve Board Chairman</a:t>
            </a:r>
          </a:p>
        </p:txBody>
      </p:sp>
    </p:spTree>
    <p:extLst>
      <p:ext uri="{BB962C8B-B14F-4D97-AF65-F5344CB8AC3E}">
        <p14:creationId xmlns:p14="http://schemas.microsoft.com/office/powerpoint/2010/main" val="6992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3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3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3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32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2"/>
          <p:cNvSpPr>
            <a:spLocks noGrp="1"/>
          </p:cNvSpPr>
          <p:nvPr>
            <p:ph type="title"/>
          </p:nvPr>
        </p:nvSpPr>
        <p:spPr/>
        <p:txBody>
          <a:bodyPr/>
          <a:lstStyle/>
          <a:p>
            <a:r>
              <a:rPr lang="en-US" altLang="en-US" dirty="0"/>
              <a:t>Other Sources of Difficulties</a:t>
            </a:r>
          </a:p>
        </p:txBody>
      </p:sp>
      <p:sp>
        <p:nvSpPr>
          <p:cNvPr id="58370" name="Content Placeholder 2"/>
          <p:cNvSpPr>
            <a:spLocks noGrp="1"/>
          </p:cNvSpPr>
          <p:nvPr>
            <p:ph idx="1"/>
          </p:nvPr>
        </p:nvSpPr>
        <p:spPr>
          <a:xfrm>
            <a:off x="531780" y="1615409"/>
            <a:ext cx="10972800" cy="4817816"/>
          </a:xfrm>
        </p:spPr>
        <p:txBody>
          <a:bodyPr>
            <a:normAutofit/>
          </a:bodyPr>
          <a:lstStyle/>
          <a:p>
            <a:r>
              <a:rPr lang="en-US" altLang="en-US" sz="2667" dirty="0"/>
              <a:t>Complex sentences</a:t>
            </a:r>
          </a:p>
          <a:p>
            <a:r>
              <a:rPr lang="en-US" altLang="en-US" sz="2667" dirty="0"/>
              <a:t>Counterfactual sentences</a:t>
            </a:r>
          </a:p>
          <a:p>
            <a:r>
              <a:rPr lang="en-US" altLang="en-US" sz="2667" dirty="0"/>
              <a:t>Humor and sarcasm</a:t>
            </a:r>
          </a:p>
          <a:p>
            <a:r>
              <a:rPr lang="en-US" altLang="en-US" sz="2667" dirty="0" err="1"/>
              <a:t>Implicature</a:t>
            </a:r>
            <a:r>
              <a:rPr lang="en-US" altLang="en-US" sz="2667" dirty="0"/>
              <a:t>/inference/world knowledge: </a:t>
            </a:r>
          </a:p>
          <a:p>
            <a:pPr lvl="1"/>
            <a:r>
              <a:rPr lang="en-US" altLang="en-US" sz="1867" dirty="0"/>
              <a:t>I was late because my car broke down. </a:t>
            </a:r>
          </a:p>
          <a:p>
            <a:pPr lvl="1"/>
            <a:r>
              <a:rPr lang="en-US" altLang="en-US" sz="1867" dirty="0"/>
              <a:t>Implies I have a car, I use the car to get to places, the car has wheels, etc.</a:t>
            </a:r>
          </a:p>
          <a:p>
            <a:pPr lvl="1"/>
            <a:r>
              <a:rPr lang="en-US" altLang="en-US" sz="1867" dirty="0"/>
              <a:t>What is not explicitly mentioned, what is world knowledge?</a:t>
            </a:r>
          </a:p>
          <a:p>
            <a:r>
              <a:rPr lang="en-US" altLang="en-US" sz="2667" dirty="0"/>
              <a:t>Semantics vs. pragmatics </a:t>
            </a:r>
          </a:p>
          <a:p>
            <a:pPr lvl="1"/>
            <a:r>
              <a:rPr lang="en-US" altLang="en-US" sz="1867" dirty="0"/>
              <a:t>Do you know the time?</a:t>
            </a:r>
          </a:p>
          <a:p>
            <a:r>
              <a:rPr lang="en-US" altLang="en-US" sz="2667" dirty="0"/>
              <a:t>Language is hard even for humans </a:t>
            </a:r>
          </a:p>
          <a:p>
            <a:pPr lvl="1"/>
            <a:r>
              <a:rPr lang="en-US" altLang="en-US" sz="2000" dirty="0"/>
              <a:t>Both first language and second language</a:t>
            </a:r>
          </a:p>
          <a:p>
            <a:endParaRPr lang="en-US" altLang="en-US" sz="2667" dirty="0"/>
          </a:p>
        </p:txBody>
      </p:sp>
    </p:spTree>
    <p:extLst>
      <p:ext uri="{BB962C8B-B14F-4D97-AF65-F5344CB8AC3E}">
        <p14:creationId xmlns:p14="http://schemas.microsoft.com/office/powerpoint/2010/main" val="350752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7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7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37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a:t>Synonyms and Paraphrases</a:t>
            </a:r>
          </a:p>
        </p:txBody>
      </p:sp>
      <p:sp>
        <p:nvSpPr>
          <p:cNvPr id="59395" name="Rectangle 3"/>
          <p:cNvSpPr>
            <a:spLocks noChangeArrowheads="1"/>
          </p:cNvSpPr>
          <p:nvPr/>
        </p:nvSpPr>
        <p:spPr bwMode="auto">
          <a:xfrm>
            <a:off x="103717" y="2767045"/>
            <a:ext cx="12291483" cy="17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133" dirty="0">
                <a:latin typeface="Arial" pitchFamily="34" charset="0"/>
              </a:rPr>
              <a:t>The S&amp;P 500 climbed 6.93, or 0.56 percent, to 1,243.72,          its best close     since June 12, 2001. </a:t>
            </a:r>
          </a:p>
          <a:p>
            <a:pPr eaLnBrk="1" hangingPunct="1">
              <a:spcBef>
                <a:spcPct val="0"/>
              </a:spcBef>
              <a:buFontTx/>
              <a:buNone/>
            </a:pPr>
            <a:endParaRPr lang="en-US" altLang="en-US" sz="2133" dirty="0">
              <a:latin typeface="Arial" pitchFamily="34" charset="0"/>
            </a:endParaRPr>
          </a:p>
          <a:p>
            <a:pPr eaLnBrk="1" hangingPunct="1">
              <a:spcBef>
                <a:spcPct val="0"/>
              </a:spcBef>
              <a:buFontTx/>
              <a:buNone/>
            </a:pPr>
            <a:r>
              <a:rPr lang="en-US" altLang="en-US" sz="2133" dirty="0">
                <a:latin typeface="Arial" pitchFamily="34" charset="0"/>
              </a:rPr>
              <a:t>  The Nasdaq  gained 12.22, or 0.56 percent, to 2,198.44  for  its best showing since June 8, 2001.</a:t>
            </a:r>
          </a:p>
          <a:p>
            <a:pPr eaLnBrk="1" hangingPunct="1">
              <a:spcBef>
                <a:spcPct val="0"/>
              </a:spcBef>
              <a:buFontTx/>
              <a:buNone/>
            </a:pPr>
            <a:endParaRPr lang="en-US" altLang="en-US" sz="2133" dirty="0">
              <a:latin typeface="Arial" pitchFamily="34" charset="0"/>
            </a:endParaRPr>
          </a:p>
          <a:p>
            <a:pPr eaLnBrk="1" hangingPunct="1">
              <a:spcBef>
                <a:spcPct val="0"/>
              </a:spcBef>
              <a:buFontTx/>
              <a:buNone/>
            </a:pPr>
            <a:r>
              <a:rPr lang="en-US" altLang="en-US" sz="2133" dirty="0">
                <a:latin typeface="Arial" pitchFamily="34" charset="0"/>
              </a:rPr>
              <a:t>      The DJIA     rose  68.46, or 0.64 percent, to 10,705.55,      its highest level    since March 15.</a:t>
            </a:r>
          </a:p>
        </p:txBody>
      </p:sp>
    </p:spTree>
    <p:extLst>
      <p:ext uri="{BB962C8B-B14F-4D97-AF65-F5344CB8AC3E}">
        <p14:creationId xmlns:p14="http://schemas.microsoft.com/office/powerpoint/2010/main" val="10300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a:t>Synonyms and Paraphrases</a:t>
            </a:r>
          </a:p>
        </p:txBody>
      </p:sp>
      <p:sp>
        <p:nvSpPr>
          <p:cNvPr id="59395" name="Rectangle 3"/>
          <p:cNvSpPr>
            <a:spLocks noChangeArrowheads="1"/>
          </p:cNvSpPr>
          <p:nvPr/>
        </p:nvSpPr>
        <p:spPr bwMode="auto">
          <a:xfrm>
            <a:off x="103717" y="2767045"/>
            <a:ext cx="12291483" cy="17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133" dirty="0">
                <a:latin typeface="Arial" pitchFamily="34" charset="0"/>
              </a:rPr>
              <a:t>The S&amp;P 500 </a:t>
            </a:r>
            <a:r>
              <a:rPr lang="en-US" altLang="en-US" sz="2133" u="sng" dirty="0">
                <a:latin typeface="Arial" pitchFamily="34" charset="0"/>
              </a:rPr>
              <a:t>climbed</a:t>
            </a:r>
            <a:r>
              <a:rPr lang="en-US" altLang="en-US" sz="2133" dirty="0">
                <a:latin typeface="Arial" pitchFamily="34" charset="0"/>
              </a:rPr>
              <a:t> 6.93, or 0.56 percent, to 1,243.72,          </a:t>
            </a:r>
            <a:r>
              <a:rPr lang="en-US" altLang="en-US" sz="2133" u="sng" dirty="0">
                <a:latin typeface="Arial" pitchFamily="34" charset="0"/>
              </a:rPr>
              <a:t>its best close</a:t>
            </a:r>
            <a:r>
              <a:rPr lang="en-US" altLang="en-US" sz="2133" dirty="0">
                <a:latin typeface="Arial" pitchFamily="34" charset="0"/>
              </a:rPr>
              <a:t>     since June 12, 2001. </a:t>
            </a:r>
          </a:p>
          <a:p>
            <a:pPr eaLnBrk="1" hangingPunct="1">
              <a:spcBef>
                <a:spcPct val="0"/>
              </a:spcBef>
              <a:buFontTx/>
              <a:buNone/>
            </a:pPr>
            <a:endParaRPr lang="en-US" altLang="en-US" sz="2133" dirty="0">
              <a:latin typeface="Arial" pitchFamily="34" charset="0"/>
            </a:endParaRPr>
          </a:p>
          <a:p>
            <a:pPr eaLnBrk="1" hangingPunct="1">
              <a:spcBef>
                <a:spcPct val="0"/>
              </a:spcBef>
              <a:buFontTx/>
              <a:buNone/>
            </a:pPr>
            <a:r>
              <a:rPr lang="en-US" altLang="en-US" sz="2133" dirty="0">
                <a:latin typeface="Arial" pitchFamily="34" charset="0"/>
              </a:rPr>
              <a:t>  The Nasdaq  </a:t>
            </a:r>
            <a:r>
              <a:rPr lang="en-US" altLang="en-US" sz="2133" u="sng" dirty="0">
                <a:latin typeface="Arial" pitchFamily="34" charset="0"/>
              </a:rPr>
              <a:t>gained</a:t>
            </a:r>
            <a:r>
              <a:rPr lang="en-US" altLang="en-US" sz="2133" dirty="0">
                <a:latin typeface="Arial" pitchFamily="34" charset="0"/>
              </a:rPr>
              <a:t> 12.22, or 0.56 percent, to 2,198.44  for  </a:t>
            </a:r>
            <a:r>
              <a:rPr lang="en-US" altLang="en-US" sz="2133" u="sng" dirty="0">
                <a:latin typeface="Arial" pitchFamily="34" charset="0"/>
              </a:rPr>
              <a:t>its best showing</a:t>
            </a:r>
            <a:r>
              <a:rPr lang="en-US" altLang="en-US" sz="2133" dirty="0">
                <a:latin typeface="Arial" pitchFamily="34" charset="0"/>
              </a:rPr>
              <a:t> since June 8, 2001.</a:t>
            </a:r>
          </a:p>
          <a:p>
            <a:pPr eaLnBrk="1" hangingPunct="1">
              <a:spcBef>
                <a:spcPct val="0"/>
              </a:spcBef>
              <a:buFontTx/>
              <a:buNone/>
            </a:pPr>
            <a:endParaRPr lang="en-US" altLang="en-US" sz="2133" dirty="0">
              <a:latin typeface="Arial" pitchFamily="34" charset="0"/>
            </a:endParaRPr>
          </a:p>
          <a:p>
            <a:pPr eaLnBrk="1" hangingPunct="1">
              <a:spcBef>
                <a:spcPct val="0"/>
              </a:spcBef>
              <a:buFontTx/>
              <a:buNone/>
            </a:pPr>
            <a:r>
              <a:rPr lang="en-US" altLang="en-US" sz="2133" dirty="0">
                <a:latin typeface="Arial" pitchFamily="34" charset="0"/>
              </a:rPr>
              <a:t>      The DJIA     </a:t>
            </a:r>
            <a:r>
              <a:rPr lang="en-US" altLang="en-US" sz="2133" u="sng" dirty="0">
                <a:latin typeface="Arial" pitchFamily="34" charset="0"/>
              </a:rPr>
              <a:t>rose</a:t>
            </a:r>
            <a:r>
              <a:rPr lang="en-US" altLang="en-US" sz="2133" dirty="0">
                <a:latin typeface="Arial" pitchFamily="34" charset="0"/>
              </a:rPr>
              <a:t>  68.46, or 0.64 percent, to 10,705.55,      </a:t>
            </a:r>
            <a:r>
              <a:rPr lang="en-US" altLang="en-US" sz="2133" u="sng" dirty="0">
                <a:latin typeface="Arial" pitchFamily="34" charset="0"/>
              </a:rPr>
              <a:t>its highest level</a:t>
            </a:r>
            <a:r>
              <a:rPr lang="en-US" altLang="en-US" sz="2133" dirty="0">
                <a:latin typeface="Arial" pitchFamily="34" charset="0"/>
              </a:rPr>
              <a:t>    since March 15.</a:t>
            </a:r>
          </a:p>
        </p:txBody>
      </p:sp>
      <p:sp>
        <p:nvSpPr>
          <p:cNvPr id="59396" name="AutoShape 4"/>
          <p:cNvSpPr>
            <a:spLocks noChangeArrowheads="1"/>
          </p:cNvSpPr>
          <p:nvPr/>
        </p:nvSpPr>
        <p:spPr bwMode="auto">
          <a:xfrm>
            <a:off x="1896533" y="2622551"/>
            <a:ext cx="973667" cy="2112963"/>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a:p>
        </p:txBody>
      </p:sp>
      <p:sp>
        <p:nvSpPr>
          <p:cNvPr id="59397" name="AutoShape 5"/>
          <p:cNvSpPr>
            <a:spLocks noChangeArrowheads="1"/>
          </p:cNvSpPr>
          <p:nvPr/>
        </p:nvSpPr>
        <p:spPr bwMode="auto">
          <a:xfrm>
            <a:off x="7589520" y="2622551"/>
            <a:ext cx="2027344" cy="2112963"/>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a:p>
        </p:txBody>
      </p:sp>
    </p:spTree>
    <p:extLst>
      <p:ext uri="{BB962C8B-B14F-4D97-AF65-F5344CB8AC3E}">
        <p14:creationId xmlns:p14="http://schemas.microsoft.com/office/powerpoint/2010/main" val="38425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animBg="1"/>
      <p:bldP spid="5939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NLP Tasks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Dr. Chiranjib Sur</a:t>
            </a:r>
          </a:p>
          <a:p>
            <a:r>
              <a:rPr lang="en-US" dirty="0">
                <a:ea typeface="Calibri"/>
                <a:cs typeface="Calibri"/>
              </a:rPr>
              <a:t>Mehta Family School of Data Science and Artificial Intelligence</a:t>
            </a:r>
          </a:p>
        </p:txBody>
      </p:sp>
    </p:spTree>
    <p:extLst>
      <p:ext uri="{BB962C8B-B14F-4D97-AF65-F5344CB8AC3E}">
        <p14:creationId xmlns:p14="http://schemas.microsoft.com/office/powerpoint/2010/main" val="128541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a:t>Part of Speech Tagging</a:t>
            </a:r>
          </a:p>
        </p:txBody>
      </p:sp>
      <p:sp>
        <p:nvSpPr>
          <p:cNvPr id="3" name="Content Placeholder 2"/>
          <p:cNvSpPr>
            <a:spLocks noGrp="1"/>
          </p:cNvSpPr>
          <p:nvPr>
            <p:ph idx="1"/>
          </p:nvPr>
        </p:nvSpPr>
        <p:spPr>
          <a:xfrm>
            <a:off x="609600" y="4057498"/>
            <a:ext cx="10972800" cy="2068665"/>
          </a:xfrm>
        </p:spPr>
        <p:txBody>
          <a:bodyPr/>
          <a:lstStyle/>
          <a:p>
            <a:r>
              <a:rPr lang="en-US" dirty="0"/>
              <a:t>Run – </a:t>
            </a:r>
            <a:r>
              <a:rPr lang="en-US"/>
              <a:t>verb or </a:t>
            </a:r>
            <a:r>
              <a:rPr lang="en-US" dirty="0"/>
              <a:t>noun? </a:t>
            </a:r>
          </a:p>
          <a:p>
            <a:r>
              <a:rPr lang="en-US" dirty="0"/>
              <a:t>Final – noun or adjective?</a:t>
            </a:r>
          </a:p>
          <a:p>
            <a:r>
              <a:rPr lang="en-US" dirty="0"/>
              <a:t>Race – verb or noun?</a:t>
            </a:r>
          </a:p>
        </p:txBody>
      </p:sp>
      <p:sp>
        <p:nvSpPr>
          <p:cNvPr id="2" name="TextBox 1"/>
          <p:cNvSpPr txBox="1"/>
          <p:nvPr/>
        </p:nvSpPr>
        <p:spPr>
          <a:xfrm>
            <a:off x="641026" y="3284124"/>
            <a:ext cx="10139314"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The swimmer is getting ready to </a:t>
            </a:r>
            <a:r>
              <a:rPr lang="en-US" sz="2400" b="1" dirty="0">
                <a:latin typeface="Courier New" panose="02070309020205020404" pitchFamily="49" charset="0"/>
                <a:cs typeface="Courier New" panose="02070309020205020404" pitchFamily="49" charset="0"/>
              </a:rPr>
              <a:t>run </a:t>
            </a:r>
            <a:r>
              <a:rPr lang="en-US" sz="2400" dirty="0">
                <a:latin typeface="Courier New" panose="02070309020205020404" pitchFamily="49" charset="0"/>
                <a:cs typeface="Courier New" panose="02070309020205020404" pitchFamily="49" charset="0"/>
              </a:rPr>
              <a:t>in the final race.</a:t>
            </a:r>
          </a:p>
        </p:txBody>
      </p:sp>
    </p:spTree>
    <p:extLst>
      <p:ext uri="{BB962C8B-B14F-4D97-AF65-F5344CB8AC3E}">
        <p14:creationId xmlns:p14="http://schemas.microsoft.com/office/powerpoint/2010/main" val="16031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a:t>Parsing</a:t>
            </a:r>
          </a:p>
        </p:txBody>
      </p:sp>
      <p:sp>
        <p:nvSpPr>
          <p:cNvPr id="117763" name="Content Placeholder 2"/>
          <p:cNvSpPr>
            <a:spLocks noGrp="1"/>
          </p:cNvSpPr>
          <p:nvPr>
            <p:ph idx="1"/>
          </p:nvPr>
        </p:nvSpPr>
        <p:spPr/>
        <p:txBody>
          <a:bodyPr>
            <a:normAutofit/>
          </a:bodyPr>
          <a:lstStyle/>
          <a:p>
            <a:r>
              <a:rPr lang="en-US" altLang="en-US"/>
              <a:t>Myriam slept.</a:t>
            </a:r>
          </a:p>
          <a:p>
            <a:r>
              <a:rPr lang="en-US" altLang="en-US"/>
              <a:t>Myriam wrote a novel.</a:t>
            </a:r>
          </a:p>
          <a:p>
            <a:r>
              <a:rPr lang="en-US" altLang="en-US"/>
              <a:t>Myriam gave Sally flowers.</a:t>
            </a:r>
          </a:p>
          <a:p>
            <a:r>
              <a:rPr lang="en-US" altLang="en-US"/>
              <a:t>Myriam ate pizza with olives.</a:t>
            </a:r>
          </a:p>
          <a:p>
            <a:r>
              <a:rPr lang="en-US" altLang="en-US"/>
              <a:t>Myriam ate pizza with Sally.</a:t>
            </a:r>
          </a:p>
          <a:p>
            <a:r>
              <a:rPr lang="en-US" altLang="en-US"/>
              <a:t>Myriam ate pizza with a fork.</a:t>
            </a:r>
          </a:p>
          <a:p>
            <a:r>
              <a:rPr lang="en-US" altLang="en-US"/>
              <a:t>Myriam ate pizza with remorse.</a:t>
            </a:r>
          </a:p>
          <a:p>
            <a:endParaRPr lang="en-US" altLang="en-US"/>
          </a:p>
        </p:txBody>
      </p:sp>
    </p:spTree>
    <p:extLst>
      <p:ext uri="{BB962C8B-B14F-4D97-AF65-F5344CB8AC3E}">
        <p14:creationId xmlns:p14="http://schemas.microsoft.com/office/powerpoint/2010/main" val="62611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dirty="0"/>
              <a:t>Phrase-Structure Grammar</a:t>
            </a:r>
          </a:p>
        </p:txBody>
      </p:sp>
      <p:sp>
        <p:nvSpPr>
          <p:cNvPr id="119811" name="Text Box 3"/>
          <p:cNvSpPr txBox="1">
            <a:spLocks noChangeArrowheads="1"/>
          </p:cNvSpPr>
          <p:nvPr/>
        </p:nvSpPr>
        <p:spPr bwMode="auto">
          <a:xfrm>
            <a:off x="1219200" y="1905000"/>
            <a:ext cx="4775200" cy="304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400">
                <a:solidFill>
                  <a:srgbClr val="000000"/>
                </a:solidFill>
                <a:latin typeface="Courier New" pitchFamily="49" charset="0"/>
              </a:rPr>
              <a:t>S  </a:t>
            </a:r>
            <a:r>
              <a:rPr lang="en-US" altLang="en-US" sz="2400">
                <a:solidFill>
                  <a:srgbClr val="000000"/>
                </a:solidFill>
                <a:latin typeface="Courier New" pitchFamily="49" charset="0"/>
                <a:sym typeface="Symbol" pitchFamily="18" charset="2"/>
              </a:rPr>
              <a:t></a:t>
            </a:r>
            <a:r>
              <a:rPr lang="en-US" altLang="en-US" sz="2400">
                <a:solidFill>
                  <a:srgbClr val="000000"/>
                </a:solidFill>
                <a:latin typeface="Courier New" pitchFamily="49" charset="0"/>
              </a:rPr>
              <a:t> NP  VP</a:t>
            </a:r>
            <a:br>
              <a:rPr lang="en-US" altLang="en-US" sz="2400">
                <a:solidFill>
                  <a:srgbClr val="000000"/>
                </a:solidFill>
                <a:latin typeface="Courier New" pitchFamily="49" charset="0"/>
              </a:rPr>
            </a:br>
            <a:r>
              <a:rPr lang="en-US" altLang="en-US" sz="2400">
                <a:solidFill>
                  <a:srgbClr val="000000"/>
                </a:solidFill>
                <a:latin typeface="Courier New" pitchFamily="49" charset="0"/>
              </a:rPr>
              <a:t>NP </a:t>
            </a:r>
            <a:r>
              <a:rPr lang="en-US" altLang="en-US" sz="2400">
                <a:solidFill>
                  <a:srgbClr val="000000"/>
                </a:solidFill>
                <a:latin typeface="Courier New" pitchFamily="49" charset="0"/>
                <a:sym typeface="Symbol" pitchFamily="18" charset="2"/>
              </a:rPr>
              <a:t></a:t>
            </a:r>
            <a:r>
              <a:rPr lang="en-US" altLang="en-US" sz="2400">
                <a:solidFill>
                  <a:srgbClr val="000000"/>
                </a:solidFill>
                <a:latin typeface="Courier New" pitchFamily="49" charset="0"/>
              </a:rPr>
              <a:t> DET N</a:t>
            </a:r>
            <a:br>
              <a:rPr lang="en-US" altLang="en-US" sz="2400">
                <a:solidFill>
                  <a:srgbClr val="000000"/>
                </a:solidFill>
                <a:latin typeface="Courier New" pitchFamily="49" charset="0"/>
              </a:rPr>
            </a:br>
            <a:r>
              <a:rPr lang="en-US" altLang="en-US" sz="2400">
                <a:solidFill>
                  <a:srgbClr val="000000"/>
                </a:solidFill>
                <a:latin typeface="Courier New" pitchFamily="49" charset="0"/>
              </a:rPr>
              <a:t>NP </a:t>
            </a:r>
            <a:r>
              <a:rPr lang="en-US" altLang="en-US" sz="2400">
                <a:solidFill>
                  <a:srgbClr val="000000"/>
                </a:solidFill>
                <a:latin typeface="Courier New" pitchFamily="49" charset="0"/>
                <a:sym typeface="Symbol" pitchFamily="18" charset="2"/>
              </a:rPr>
              <a:t></a:t>
            </a:r>
            <a:r>
              <a:rPr lang="en-US" altLang="en-US" sz="2400">
                <a:solidFill>
                  <a:srgbClr val="000000"/>
                </a:solidFill>
                <a:latin typeface="Courier New" pitchFamily="49" charset="0"/>
              </a:rPr>
              <a:t> NP  PP</a:t>
            </a:r>
            <a:br>
              <a:rPr lang="en-US" altLang="en-US" sz="2400">
                <a:solidFill>
                  <a:srgbClr val="000000"/>
                </a:solidFill>
                <a:latin typeface="Courier New" pitchFamily="49" charset="0"/>
              </a:rPr>
            </a:br>
            <a:r>
              <a:rPr lang="en-US" altLang="en-US" sz="2400">
                <a:solidFill>
                  <a:srgbClr val="000000"/>
                </a:solidFill>
                <a:latin typeface="Courier New" pitchFamily="49" charset="0"/>
              </a:rPr>
              <a:t>VP </a:t>
            </a:r>
            <a:r>
              <a:rPr lang="en-US" altLang="en-US" sz="2400">
                <a:solidFill>
                  <a:srgbClr val="000000"/>
                </a:solidFill>
                <a:latin typeface="Courier New" pitchFamily="49" charset="0"/>
                <a:sym typeface="Symbol" pitchFamily="18" charset="2"/>
              </a:rPr>
              <a:t> VBD</a:t>
            </a:r>
            <a:r>
              <a:rPr lang="en-US" altLang="en-US" sz="2400">
                <a:solidFill>
                  <a:srgbClr val="000000"/>
                </a:solidFill>
                <a:latin typeface="Courier New" pitchFamily="49" charset="0"/>
              </a:rPr>
              <a:t> </a:t>
            </a:r>
            <a:br>
              <a:rPr lang="en-US" altLang="en-US" sz="2400">
                <a:solidFill>
                  <a:srgbClr val="000000"/>
                </a:solidFill>
                <a:latin typeface="Courier New" pitchFamily="49" charset="0"/>
              </a:rPr>
            </a:br>
            <a:r>
              <a:rPr lang="en-US" altLang="en-US" sz="2400">
                <a:solidFill>
                  <a:srgbClr val="000000"/>
                </a:solidFill>
                <a:latin typeface="Courier New" pitchFamily="49" charset="0"/>
              </a:rPr>
              <a:t>VP </a:t>
            </a:r>
            <a:r>
              <a:rPr lang="en-US" altLang="en-US" sz="2400">
                <a:solidFill>
                  <a:srgbClr val="000000"/>
                </a:solidFill>
                <a:latin typeface="Courier New" pitchFamily="49" charset="0"/>
                <a:sym typeface="Symbol" pitchFamily="18" charset="2"/>
              </a:rPr>
              <a:t> VBD NP</a:t>
            </a:r>
            <a:r>
              <a:rPr lang="en-US" altLang="en-US" sz="2400">
                <a:solidFill>
                  <a:srgbClr val="000000"/>
                </a:solidFill>
                <a:latin typeface="Courier New" pitchFamily="49" charset="0"/>
              </a:rPr>
              <a:t> </a:t>
            </a:r>
            <a:br>
              <a:rPr lang="en-US" altLang="en-US" sz="2400">
                <a:solidFill>
                  <a:srgbClr val="000000"/>
                </a:solidFill>
                <a:latin typeface="Courier New" pitchFamily="49" charset="0"/>
              </a:rPr>
            </a:br>
            <a:r>
              <a:rPr lang="en-US" altLang="en-US" sz="2400">
                <a:solidFill>
                  <a:srgbClr val="000000"/>
                </a:solidFill>
                <a:latin typeface="Courier New" pitchFamily="49" charset="0"/>
              </a:rPr>
              <a:t>VP </a:t>
            </a:r>
            <a:r>
              <a:rPr lang="en-US" altLang="en-US" sz="2400">
                <a:solidFill>
                  <a:srgbClr val="000000"/>
                </a:solidFill>
                <a:latin typeface="Courier New" pitchFamily="49" charset="0"/>
                <a:sym typeface="Symbol" pitchFamily="18" charset="2"/>
              </a:rPr>
              <a:t> </a:t>
            </a:r>
            <a:r>
              <a:rPr lang="en-US" altLang="en-US" sz="2400">
                <a:solidFill>
                  <a:srgbClr val="000000"/>
                </a:solidFill>
                <a:latin typeface="Courier New" pitchFamily="49" charset="0"/>
              </a:rPr>
              <a:t>VBD NP NP</a:t>
            </a:r>
            <a:br>
              <a:rPr lang="en-US" altLang="en-US" sz="2400">
                <a:solidFill>
                  <a:srgbClr val="000000"/>
                </a:solidFill>
                <a:latin typeface="Courier New" pitchFamily="49" charset="0"/>
              </a:rPr>
            </a:br>
            <a:r>
              <a:rPr lang="en-US" altLang="en-US" sz="2400">
                <a:solidFill>
                  <a:srgbClr val="000000"/>
                </a:solidFill>
                <a:latin typeface="Courier New" pitchFamily="49" charset="0"/>
              </a:rPr>
              <a:t>VP </a:t>
            </a:r>
            <a:r>
              <a:rPr lang="en-US" altLang="en-US" sz="2400">
                <a:solidFill>
                  <a:srgbClr val="000000"/>
                </a:solidFill>
                <a:latin typeface="Courier New" pitchFamily="49" charset="0"/>
                <a:sym typeface="Symbol" pitchFamily="18" charset="2"/>
              </a:rPr>
              <a:t> VP  PP</a:t>
            </a:r>
            <a:r>
              <a:rPr lang="en-US" altLang="en-US" sz="2400">
                <a:solidFill>
                  <a:srgbClr val="000000"/>
                </a:solidFill>
                <a:latin typeface="Courier New" pitchFamily="49" charset="0"/>
              </a:rPr>
              <a:t> </a:t>
            </a:r>
            <a:br>
              <a:rPr lang="en-US" altLang="en-US" sz="2400">
                <a:solidFill>
                  <a:srgbClr val="000000"/>
                </a:solidFill>
                <a:latin typeface="Courier New" pitchFamily="49" charset="0"/>
              </a:rPr>
            </a:br>
            <a:r>
              <a:rPr lang="en-US" altLang="en-US" sz="2400">
                <a:solidFill>
                  <a:srgbClr val="000000"/>
                </a:solidFill>
                <a:latin typeface="Courier New" pitchFamily="49" charset="0"/>
              </a:rPr>
              <a:t>PP </a:t>
            </a:r>
            <a:r>
              <a:rPr lang="en-US" altLang="en-US" sz="2400">
                <a:solidFill>
                  <a:srgbClr val="000000"/>
                </a:solidFill>
                <a:latin typeface="Courier New" pitchFamily="49" charset="0"/>
                <a:sym typeface="Symbol" pitchFamily="18" charset="2"/>
              </a:rPr>
              <a:t> PRP NP</a:t>
            </a:r>
            <a:r>
              <a:rPr lang="en-US" altLang="en-US" sz="2400">
                <a:solidFill>
                  <a:srgbClr val="000000"/>
                </a:solidFill>
                <a:latin typeface="Courier New" pitchFamily="49" charset="0"/>
              </a:rPr>
              <a:t> </a:t>
            </a:r>
            <a:endParaRPr lang="en-US" altLang="en-US" sz="2400">
              <a:solidFill>
                <a:srgbClr val="000000"/>
              </a:solidFill>
              <a:latin typeface="Courier New" pitchFamily="49" charset="0"/>
              <a:sym typeface="Symbol" pitchFamily="18" charset="2"/>
            </a:endParaRPr>
          </a:p>
        </p:txBody>
      </p:sp>
      <p:sp>
        <p:nvSpPr>
          <p:cNvPr id="119812" name="Text Box 4"/>
          <p:cNvSpPr txBox="1">
            <a:spLocks noChangeArrowheads="1"/>
          </p:cNvSpPr>
          <p:nvPr/>
        </p:nvSpPr>
        <p:spPr bwMode="auto">
          <a:xfrm>
            <a:off x="6197600" y="1905001"/>
            <a:ext cx="4775200"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400" dirty="0">
                <a:solidFill>
                  <a:srgbClr val="000000"/>
                </a:solidFill>
                <a:latin typeface="Courier New" pitchFamily="49" charset="0"/>
              </a:rPr>
              <a:t>DET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the</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DET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that</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DET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a</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N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child</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N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window</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N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car</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VBD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found</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VBD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ate</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VBD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saw</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PRP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in</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rPr>
            </a:br>
            <a:r>
              <a:rPr lang="en-US" altLang="en-US" sz="2400" dirty="0">
                <a:solidFill>
                  <a:srgbClr val="000000"/>
                </a:solidFill>
                <a:latin typeface="Courier New" pitchFamily="49" charset="0"/>
              </a:rPr>
              <a:t>PRP </a:t>
            </a:r>
            <a:r>
              <a:rPr lang="en-US" altLang="en-US" sz="2400" dirty="0">
                <a:solidFill>
                  <a:srgbClr val="000000"/>
                </a:solidFill>
                <a:latin typeface="Courier New" pitchFamily="49" charset="0"/>
                <a:sym typeface="Symbol" pitchFamily="18" charset="2"/>
              </a:rPr>
              <a:t> </a:t>
            </a:r>
            <a:r>
              <a:rPr lang="en-US" altLang="en-US" sz="2400" i="1" dirty="0">
                <a:solidFill>
                  <a:srgbClr val="000000"/>
                </a:solidFill>
                <a:latin typeface="Courier New" pitchFamily="49" charset="0"/>
                <a:sym typeface="Symbol" pitchFamily="18" charset="2"/>
              </a:rPr>
              <a:t>of</a:t>
            </a:r>
            <a:r>
              <a:rPr lang="en-US" altLang="en-US" sz="2400" dirty="0">
                <a:solidFill>
                  <a:srgbClr val="000000"/>
                </a:solidFill>
                <a:latin typeface="Courier New" pitchFamily="49" charset="0"/>
              </a:rPr>
              <a:t> </a:t>
            </a:r>
            <a:br>
              <a:rPr lang="en-US" altLang="en-US" sz="2400" dirty="0">
                <a:solidFill>
                  <a:srgbClr val="000000"/>
                </a:solidFill>
                <a:latin typeface="Courier New" pitchFamily="49" charset="0"/>
                <a:sym typeface="Symbol" pitchFamily="18" charset="2"/>
              </a:rPr>
            </a:br>
            <a:r>
              <a:rPr lang="en-US" altLang="en-US" sz="2400" dirty="0">
                <a:solidFill>
                  <a:srgbClr val="000000"/>
                </a:solidFill>
                <a:latin typeface="Courier New" pitchFamily="49" charset="0"/>
                <a:sym typeface="Symbol" pitchFamily="18" charset="2"/>
              </a:rPr>
              <a:t>PRP  </a:t>
            </a:r>
            <a:r>
              <a:rPr lang="en-US" altLang="en-US" sz="2400" i="1" dirty="0">
                <a:solidFill>
                  <a:srgbClr val="000000"/>
                </a:solidFill>
                <a:latin typeface="Courier New" pitchFamily="49" charset="0"/>
                <a:sym typeface="Symbol" pitchFamily="18" charset="2"/>
              </a:rPr>
              <a:t>through</a:t>
            </a:r>
            <a:endParaRPr lang="en-US" altLang="en-US" sz="2400" i="1" dirty="0">
              <a:solidFill>
                <a:srgbClr val="000000"/>
              </a:solidFill>
              <a:latin typeface="Courier New" pitchFamily="49" charset="0"/>
            </a:endParaRPr>
          </a:p>
        </p:txBody>
      </p:sp>
    </p:spTree>
    <p:extLst>
      <p:ext uri="{BB962C8B-B14F-4D97-AF65-F5344CB8AC3E}">
        <p14:creationId xmlns:p14="http://schemas.microsoft.com/office/powerpoint/2010/main" val="67332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dirty="0"/>
              <a:t>Parse Trees</a:t>
            </a:r>
          </a:p>
        </p:txBody>
      </p:sp>
      <p:sp>
        <p:nvSpPr>
          <p:cNvPr id="120835" name="Text Box 5"/>
          <p:cNvSpPr txBox="1">
            <a:spLocks noChangeArrowheads="1"/>
          </p:cNvSpPr>
          <p:nvPr/>
        </p:nvSpPr>
        <p:spPr bwMode="auto">
          <a:xfrm>
            <a:off x="4267200" y="1902554"/>
            <a:ext cx="40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S</a:t>
            </a:r>
          </a:p>
        </p:txBody>
      </p:sp>
      <p:sp>
        <p:nvSpPr>
          <p:cNvPr id="120836" name="Line 6"/>
          <p:cNvSpPr>
            <a:spLocks noChangeShapeType="1"/>
          </p:cNvSpPr>
          <p:nvPr/>
        </p:nvSpPr>
        <p:spPr bwMode="auto">
          <a:xfrm flipH="1">
            <a:off x="3149600" y="2207353"/>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37" name="Line 7"/>
          <p:cNvSpPr>
            <a:spLocks noChangeShapeType="1"/>
          </p:cNvSpPr>
          <p:nvPr/>
        </p:nvSpPr>
        <p:spPr bwMode="auto">
          <a:xfrm>
            <a:off x="4572000" y="2207353"/>
            <a:ext cx="1219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38" name="Text Box 8"/>
          <p:cNvSpPr txBox="1">
            <a:spLocks noChangeArrowheads="1"/>
          </p:cNvSpPr>
          <p:nvPr/>
        </p:nvSpPr>
        <p:spPr bwMode="auto">
          <a:xfrm>
            <a:off x="2844800" y="25883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NP</a:t>
            </a:r>
          </a:p>
        </p:txBody>
      </p:sp>
      <p:sp>
        <p:nvSpPr>
          <p:cNvPr id="120839" name="Text Box 9"/>
          <p:cNvSpPr txBox="1">
            <a:spLocks noChangeArrowheads="1"/>
          </p:cNvSpPr>
          <p:nvPr/>
        </p:nvSpPr>
        <p:spPr bwMode="auto">
          <a:xfrm>
            <a:off x="5568951" y="25883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VP</a:t>
            </a:r>
          </a:p>
        </p:txBody>
      </p:sp>
      <p:sp>
        <p:nvSpPr>
          <p:cNvPr id="120840" name="Line 10"/>
          <p:cNvSpPr>
            <a:spLocks noChangeShapeType="1"/>
          </p:cNvSpPr>
          <p:nvPr/>
        </p:nvSpPr>
        <p:spPr bwMode="auto">
          <a:xfrm flipH="1">
            <a:off x="4673600" y="2969353"/>
            <a:ext cx="1016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41" name="Line 11"/>
          <p:cNvSpPr>
            <a:spLocks noChangeShapeType="1"/>
          </p:cNvSpPr>
          <p:nvPr/>
        </p:nvSpPr>
        <p:spPr bwMode="auto">
          <a:xfrm>
            <a:off x="6096000" y="2969353"/>
            <a:ext cx="2336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42" name="Line 12"/>
          <p:cNvSpPr>
            <a:spLocks noChangeShapeType="1"/>
          </p:cNvSpPr>
          <p:nvPr/>
        </p:nvSpPr>
        <p:spPr bwMode="auto">
          <a:xfrm flipH="1">
            <a:off x="5486400" y="3731353"/>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43" name="Line 13"/>
          <p:cNvSpPr>
            <a:spLocks noChangeShapeType="1"/>
          </p:cNvSpPr>
          <p:nvPr/>
        </p:nvSpPr>
        <p:spPr bwMode="auto">
          <a:xfrm>
            <a:off x="6096000" y="3731353"/>
            <a:ext cx="406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44" name="Text Box 14"/>
          <p:cNvSpPr txBox="1">
            <a:spLocks noChangeArrowheads="1"/>
          </p:cNvSpPr>
          <p:nvPr/>
        </p:nvSpPr>
        <p:spPr bwMode="auto">
          <a:xfrm>
            <a:off x="5588000" y="3364642"/>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NP</a:t>
            </a:r>
          </a:p>
        </p:txBody>
      </p:sp>
      <p:sp>
        <p:nvSpPr>
          <p:cNvPr id="120845" name="Text Box 19"/>
          <p:cNvSpPr txBox="1">
            <a:spLocks noChangeArrowheads="1"/>
          </p:cNvSpPr>
          <p:nvPr/>
        </p:nvSpPr>
        <p:spPr bwMode="auto">
          <a:xfrm>
            <a:off x="4165600" y="3350354"/>
            <a:ext cx="91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VBD</a:t>
            </a:r>
          </a:p>
        </p:txBody>
      </p:sp>
      <p:sp>
        <p:nvSpPr>
          <p:cNvPr id="120846" name="Line 20"/>
          <p:cNvSpPr>
            <a:spLocks noChangeShapeType="1"/>
          </p:cNvSpPr>
          <p:nvPr/>
        </p:nvSpPr>
        <p:spPr bwMode="auto">
          <a:xfrm flipH="1">
            <a:off x="4572000" y="37313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47" name="Text Box 21"/>
          <p:cNvSpPr txBox="1">
            <a:spLocks noChangeArrowheads="1"/>
          </p:cNvSpPr>
          <p:nvPr/>
        </p:nvSpPr>
        <p:spPr bwMode="auto">
          <a:xfrm>
            <a:off x="4267200" y="4125054"/>
            <a:ext cx="91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saw</a:t>
            </a:r>
          </a:p>
        </p:txBody>
      </p:sp>
      <p:sp>
        <p:nvSpPr>
          <p:cNvPr id="120848" name="Text Box 22"/>
          <p:cNvSpPr txBox="1">
            <a:spLocks noChangeArrowheads="1"/>
          </p:cNvSpPr>
          <p:nvPr/>
        </p:nvSpPr>
        <p:spPr bwMode="auto">
          <a:xfrm>
            <a:off x="5181600" y="4888642"/>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a:solidFill>
                  <a:srgbClr val="000000"/>
                </a:solidFill>
                <a:latin typeface="Calibri" pitchFamily="34" charset="0"/>
              </a:rPr>
              <a:t>the</a:t>
            </a:r>
          </a:p>
        </p:txBody>
      </p:sp>
      <p:sp>
        <p:nvSpPr>
          <p:cNvPr id="120849" name="Text Box 23"/>
          <p:cNvSpPr txBox="1">
            <a:spLocks noChangeArrowheads="1"/>
          </p:cNvSpPr>
          <p:nvPr/>
        </p:nvSpPr>
        <p:spPr bwMode="auto">
          <a:xfrm>
            <a:off x="6146800" y="4882293"/>
            <a:ext cx="96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car</a:t>
            </a:r>
          </a:p>
        </p:txBody>
      </p:sp>
      <p:sp>
        <p:nvSpPr>
          <p:cNvPr id="120850" name="Line 29"/>
          <p:cNvSpPr>
            <a:spLocks noChangeShapeType="1"/>
          </p:cNvSpPr>
          <p:nvPr/>
        </p:nvSpPr>
        <p:spPr bwMode="auto">
          <a:xfrm flipH="1">
            <a:off x="2641600" y="2969353"/>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51" name="Line 30"/>
          <p:cNvSpPr>
            <a:spLocks noChangeShapeType="1"/>
          </p:cNvSpPr>
          <p:nvPr/>
        </p:nvSpPr>
        <p:spPr bwMode="auto">
          <a:xfrm>
            <a:off x="3251200" y="2969353"/>
            <a:ext cx="406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52" name="Line 33"/>
          <p:cNvSpPr>
            <a:spLocks noChangeShapeType="1"/>
          </p:cNvSpPr>
          <p:nvPr/>
        </p:nvSpPr>
        <p:spPr bwMode="auto">
          <a:xfrm flipH="1">
            <a:off x="5892800" y="29693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53" name="Text Box 34"/>
          <p:cNvSpPr txBox="1">
            <a:spLocks noChangeArrowheads="1"/>
          </p:cNvSpPr>
          <p:nvPr/>
        </p:nvSpPr>
        <p:spPr bwMode="auto">
          <a:xfrm>
            <a:off x="8229600" y="33503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PP</a:t>
            </a:r>
          </a:p>
        </p:txBody>
      </p:sp>
      <p:sp>
        <p:nvSpPr>
          <p:cNvPr id="120854" name="Line 35"/>
          <p:cNvSpPr>
            <a:spLocks noChangeShapeType="1"/>
          </p:cNvSpPr>
          <p:nvPr/>
        </p:nvSpPr>
        <p:spPr bwMode="auto">
          <a:xfrm flipH="1">
            <a:off x="7721600" y="3731353"/>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55" name="Line 36"/>
          <p:cNvSpPr>
            <a:spLocks noChangeShapeType="1"/>
          </p:cNvSpPr>
          <p:nvPr/>
        </p:nvSpPr>
        <p:spPr bwMode="auto">
          <a:xfrm>
            <a:off x="8636000" y="3731353"/>
            <a:ext cx="406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56" name="Text Box 37"/>
          <p:cNvSpPr txBox="1">
            <a:spLocks noChangeArrowheads="1"/>
          </p:cNvSpPr>
          <p:nvPr/>
        </p:nvSpPr>
        <p:spPr bwMode="auto">
          <a:xfrm>
            <a:off x="7315200" y="4120293"/>
            <a:ext cx="81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PRP</a:t>
            </a:r>
          </a:p>
        </p:txBody>
      </p:sp>
      <p:sp>
        <p:nvSpPr>
          <p:cNvPr id="120857" name="Text Box 38"/>
          <p:cNvSpPr txBox="1">
            <a:spLocks noChangeArrowheads="1"/>
          </p:cNvSpPr>
          <p:nvPr/>
        </p:nvSpPr>
        <p:spPr bwMode="auto">
          <a:xfrm>
            <a:off x="8839200" y="41123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NP</a:t>
            </a:r>
          </a:p>
        </p:txBody>
      </p:sp>
      <p:sp>
        <p:nvSpPr>
          <p:cNvPr id="120858" name="Line 39"/>
          <p:cNvSpPr>
            <a:spLocks noChangeShapeType="1"/>
          </p:cNvSpPr>
          <p:nvPr/>
        </p:nvSpPr>
        <p:spPr bwMode="auto">
          <a:xfrm flipH="1">
            <a:off x="8737600" y="4493353"/>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59" name="Line 40"/>
          <p:cNvSpPr>
            <a:spLocks noChangeShapeType="1"/>
          </p:cNvSpPr>
          <p:nvPr/>
        </p:nvSpPr>
        <p:spPr bwMode="auto">
          <a:xfrm>
            <a:off x="9347200" y="4493353"/>
            <a:ext cx="406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60" name="Line 41"/>
          <p:cNvSpPr>
            <a:spLocks noChangeShapeType="1"/>
          </p:cNvSpPr>
          <p:nvPr/>
        </p:nvSpPr>
        <p:spPr bwMode="auto">
          <a:xfrm flipH="1">
            <a:off x="7721600" y="4494941"/>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61" name="Text Box 42"/>
          <p:cNvSpPr txBox="1">
            <a:spLocks noChangeArrowheads="1"/>
          </p:cNvSpPr>
          <p:nvPr/>
        </p:nvSpPr>
        <p:spPr bwMode="auto">
          <a:xfrm>
            <a:off x="7010400" y="4888642"/>
            <a:ext cx="142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through</a:t>
            </a:r>
          </a:p>
        </p:txBody>
      </p:sp>
      <p:sp>
        <p:nvSpPr>
          <p:cNvPr id="120862" name="Text Box 43"/>
          <p:cNvSpPr txBox="1">
            <a:spLocks noChangeArrowheads="1"/>
          </p:cNvSpPr>
          <p:nvPr/>
        </p:nvSpPr>
        <p:spPr bwMode="auto">
          <a:xfrm>
            <a:off x="8432800" y="5636354"/>
            <a:ext cx="81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the</a:t>
            </a:r>
          </a:p>
        </p:txBody>
      </p:sp>
      <p:sp>
        <p:nvSpPr>
          <p:cNvPr id="120863" name="Text Box 44"/>
          <p:cNvSpPr txBox="1">
            <a:spLocks noChangeArrowheads="1"/>
          </p:cNvSpPr>
          <p:nvPr/>
        </p:nvSpPr>
        <p:spPr bwMode="auto">
          <a:xfrm>
            <a:off x="9042400" y="5636354"/>
            <a:ext cx="1320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window</a:t>
            </a:r>
          </a:p>
        </p:txBody>
      </p:sp>
      <p:sp>
        <p:nvSpPr>
          <p:cNvPr id="120864" name="Rectangle 45"/>
          <p:cNvSpPr>
            <a:spLocks noChangeArrowheads="1"/>
          </p:cNvSpPr>
          <p:nvPr/>
        </p:nvSpPr>
        <p:spPr bwMode="auto">
          <a:xfrm>
            <a:off x="1930400" y="1750153"/>
            <a:ext cx="84328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solidFill>
                <a:srgbClr val="000000"/>
              </a:solidFill>
              <a:latin typeface="Calibri" pitchFamily="34" charset="0"/>
            </a:endParaRPr>
          </a:p>
        </p:txBody>
      </p:sp>
      <p:sp>
        <p:nvSpPr>
          <p:cNvPr id="120865" name="Text Box 31"/>
          <p:cNvSpPr txBox="1">
            <a:spLocks noChangeArrowheads="1"/>
          </p:cNvSpPr>
          <p:nvPr/>
        </p:nvSpPr>
        <p:spPr bwMode="auto">
          <a:xfrm>
            <a:off x="2235200" y="4132993"/>
            <a:ext cx="81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The</a:t>
            </a:r>
          </a:p>
        </p:txBody>
      </p:sp>
      <p:sp>
        <p:nvSpPr>
          <p:cNvPr id="120866" name="Text Box 32"/>
          <p:cNvSpPr txBox="1">
            <a:spLocks noChangeArrowheads="1"/>
          </p:cNvSpPr>
          <p:nvPr/>
        </p:nvSpPr>
        <p:spPr bwMode="auto">
          <a:xfrm>
            <a:off x="3149600" y="4132993"/>
            <a:ext cx="91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i="1" dirty="0">
                <a:solidFill>
                  <a:srgbClr val="000000"/>
                </a:solidFill>
                <a:latin typeface="Calibri" pitchFamily="34" charset="0"/>
              </a:rPr>
              <a:t>child</a:t>
            </a:r>
          </a:p>
        </p:txBody>
      </p:sp>
      <p:sp>
        <p:nvSpPr>
          <p:cNvPr id="120867" name="Text Box 9"/>
          <p:cNvSpPr txBox="1">
            <a:spLocks noChangeArrowheads="1"/>
          </p:cNvSpPr>
          <p:nvPr/>
        </p:nvSpPr>
        <p:spPr bwMode="auto">
          <a:xfrm>
            <a:off x="2235200" y="3350354"/>
            <a:ext cx="81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DET</a:t>
            </a:r>
          </a:p>
        </p:txBody>
      </p:sp>
      <p:sp>
        <p:nvSpPr>
          <p:cNvPr id="120868" name="Line 33"/>
          <p:cNvSpPr>
            <a:spLocks noChangeShapeType="1"/>
          </p:cNvSpPr>
          <p:nvPr/>
        </p:nvSpPr>
        <p:spPr bwMode="auto">
          <a:xfrm flipH="1">
            <a:off x="2660651" y="37313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69" name="Text Box 9"/>
          <p:cNvSpPr txBox="1">
            <a:spLocks noChangeArrowheads="1"/>
          </p:cNvSpPr>
          <p:nvPr/>
        </p:nvSpPr>
        <p:spPr bwMode="auto">
          <a:xfrm>
            <a:off x="3352800" y="33503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N</a:t>
            </a:r>
          </a:p>
        </p:txBody>
      </p:sp>
      <p:sp>
        <p:nvSpPr>
          <p:cNvPr id="120870" name="Line 33"/>
          <p:cNvSpPr>
            <a:spLocks noChangeShapeType="1"/>
          </p:cNvSpPr>
          <p:nvPr/>
        </p:nvSpPr>
        <p:spPr bwMode="auto">
          <a:xfrm flipH="1">
            <a:off x="3575051" y="37313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71" name="Text Box 9"/>
          <p:cNvSpPr txBox="1">
            <a:spLocks noChangeArrowheads="1"/>
          </p:cNvSpPr>
          <p:nvPr/>
        </p:nvSpPr>
        <p:spPr bwMode="auto">
          <a:xfrm>
            <a:off x="5181600" y="4036154"/>
            <a:ext cx="81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DET</a:t>
            </a:r>
          </a:p>
        </p:txBody>
      </p:sp>
      <p:sp>
        <p:nvSpPr>
          <p:cNvPr id="120872" name="Line 33"/>
          <p:cNvSpPr>
            <a:spLocks noChangeShapeType="1"/>
          </p:cNvSpPr>
          <p:nvPr/>
        </p:nvSpPr>
        <p:spPr bwMode="auto">
          <a:xfrm flipH="1">
            <a:off x="5607051" y="44171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73" name="Text Box 9"/>
          <p:cNvSpPr txBox="1">
            <a:spLocks noChangeArrowheads="1"/>
          </p:cNvSpPr>
          <p:nvPr/>
        </p:nvSpPr>
        <p:spPr bwMode="auto">
          <a:xfrm>
            <a:off x="6299200" y="40361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N</a:t>
            </a:r>
          </a:p>
        </p:txBody>
      </p:sp>
      <p:sp>
        <p:nvSpPr>
          <p:cNvPr id="120874" name="Line 33"/>
          <p:cNvSpPr>
            <a:spLocks noChangeShapeType="1"/>
          </p:cNvSpPr>
          <p:nvPr/>
        </p:nvSpPr>
        <p:spPr bwMode="auto">
          <a:xfrm flipH="1">
            <a:off x="6521451" y="44171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75" name="Text Box 9"/>
          <p:cNvSpPr txBox="1">
            <a:spLocks noChangeArrowheads="1"/>
          </p:cNvSpPr>
          <p:nvPr/>
        </p:nvSpPr>
        <p:spPr bwMode="auto">
          <a:xfrm>
            <a:off x="8331200" y="4874354"/>
            <a:ext cx="81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DET</a:t>
            </a:r>
          </a:p>
        </p:txBody>
      </p:sp>
      <p:sp>
        <p:nvSpPr>
          <p:cNvPr id="120876" name="Line 33"/>
          <p:cNvSpPr>
            <a:spLocks noChangeShapeType="1"/>
          </p:cNvSpPr>
          <p:nvPr/>
        </p:nvSpPr>
        <p:spPr bwMode="auto">
          <a:xfrm flipH="1">
            <a:off x="8756651" y="52553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20877" name="Text Box 9"/>
          <p:cNvSpPr txBox="1">
            <a:spLocks noChangeArrowheads="1"/>
          </p:cNvSpPr>
          <p:nvPr/>
        </p:nvSpPr>
        <p:spPr bwMode="auto">
          <a:xfrm>
            <a:off x="9448800" y="4874354"/>
            <a:ext cx="71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solidFill>
                  <a:srgbClr val="000000"/>
                </a:solidFill>
                <a:latin typeface="Calibri" pitchFamily="34" charset="0"/>
              </a:rPr>
              <a:t>N</a:t>
            </a:r>
          </a:p>
        </p:txBody>
      </p:sp>
      <p:sp>
        <p:nvSpPr>
          <p:cNvPr id="120878" name="Line 33"/>
          <p:cNvSpPr>
            <a:spLocks noChangeShapeType="1"/>
          </p:cNvSpPr>
          <p:nvPr/>
        </p:nvSpPr>
        <p:spPr bwMode="auto">
          <a:xfrm flipH="1">
            <a:off x="9671051" y="5255353"/>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Tree>
    <p:extLst>
      <p:ext uri="{BB962C8B-B14F-4D97-AF65-F5344CB8AC3E}">
        <p14:creationId xmlns:p14="http://schemas.microsoft.com/office/powerpoint/2010/main" val="54910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28181"/>
            <a:ext cx="11243733" cy="935791"/>
          </a:xfrm>
        </p:spPr>
        <p:txBody>
          <a:bodyPr/>
          <a:lstStyle/>
          <a:p>
            <a:r>
              <a:rPr lang="en-US" dirty="0"/>
              <a:t>What it is about ?</a:t>
            </a:r>
          </a:p>
        </p:txBody>
      </p:sp>
      <p:sp>
        <p:nvSpPr>
          <p:cNvPr id="3" name="Content Placeholder 2"/>
          <p:cNvSpPr>
            <a:spLocks noGrp="1"/>
          </p:cNvSpPr>
          <p:nvPr>
            <p:ph idx="1"/>
          </p:nvPr>
        </p:nvSpPr>
        <p:spPr>
          <a:xfrm>
            <a:off x="158662" y="1172114"/>
            <a:ext cx="11899727" cy="4438068"/>
          </a:xfrm>
        </p:spPr>
        <p:txBody>
          <a:bodyPr>
            <a:noAutofit/>
          </a:bodyPr>
          <a:lstStyle/>
          <a:p>
            <a:r>
              <a:rPr lang="en-US" sz="1867" b="1" dirty="0"/>
              <a:t>ZZZZZ Resources</a:t>
            </a:r>
            <a:r>
              <a:rPr lang="en-US" sz="1867" dirty="0"/>
              <a:t> (NYSE:ZZZZZ) in their third quarter financials present a picture of a company with a relatively high amount of debt versus shareholder equity, and versus revenues. The company had total liabilities in the third quarter of $4,416 million versus shareholders' equity of only $1,518 million. That is a very high 3 to 1 debt to equity ratio. The company had third quarter revenues of $306 million. On an annualized basis, revenues would come out to $1,224 million. The company's debt level is almost 3 times its annual revenues. And remember, third quarter revenue is from before oil prices dropped in half. It looks like ZZZZZ may have bitten off more than it can chew.</a:t>
            </a:r>
          </a:p>
          <a:p>
            <a:r>
              <a:rPr lang="en-US" sz="1867" b="1" dirty="0"/>
              <a:t>XXXXX Petroleum</a:t>
            </a:r>
            <a:r>
              <a:rPr lang="en-US" sz="1867" dirty="0"/>
              <a:t> (NYSE:XXXXX) is another company whose third quarter financials present a relatively high debt load. The company had total liabilities in the third quarter of $3,272 million versus shareholder equity of only $1,520 million. That represents a high 2 to 1 debt to equity ratio. The company had third quarter revenues of $350 million. On an annualized basis revenues would come out to $1,400 million. The company's debt is more than 2 times its annual revenue. While XXXXX is a very good operator, it looks like they have taken on the high debt strategy at the wrong time.</a:t>
            </a:r>
          </a:p>
          <a:p>
            <a:r>
              <a:rPr lang="en-US" sz="1867" b="1" dirty="0"/>
              <a:t>YYYYY Energy</a:t>
            </a:r>
            <a:r>
              <a:rPr lang="en-US" sz="1867" dirty="0"/>
              <a:t> (NYSE:YYYYY) has a relatively high debt load according to their third quarter financials. The company had total liabilities of $2,026 million versus shareholder equity of $1,079. That is almost a 2 to 1 debt to equity ratio. Their third quarter revenues were $207 million. When annualized, their third quarter revenues come out to $827 million. The company's debt is almost 2 1/2 times its annualized revenues, and that is before the collapse of oil prices in the fourth quarter. YYYYY has taken the Brigham model to heart and has been aggressively growing the company.</a:t>
            </a:r>
          </a:p>
          <a:p>
            <a:endParaRPr lang="en-US" sz="1867" dirty="0"/>
          </a:p>
        </p:txBody>
      </p:sp>
    </p:spTree>
    <p:extLst>
      <p:ext uri="{BB962C8B-B14F-4D97-AF65-F5344CB8AC3E}">
        <p14:creationId xmlns:p14="http://schemas.microsoft.com/office/powerpoint/2010/main" val="217785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Problem is Pretty // Easy</a:t>
            </a:r>
          </a:p>
        </p:txBody>
      </p:sp>
      <p:sp>
        <p:nvSpPr>
          <p:cNvPr id="3" name="Content Placeholder 2"/>
          <p:cNvSpPr>
            <a:spLocks noGrp="1"/>
          </p:cNvSpPr>
          <p:nvPr>
            <p:ph idx="1"/>
          </p:nvPr>
        </p:nvSpPr>
        <p:spPr>
          <a:xfrm>
            <a:off x="609600" y="1732480"/>
            <a:ext cx="10972800" cy="4575555"/>
          </a:xfrm>
        </p:spPr>
        <p:txBody>
          <a:bodyPr>
            <a:normAutofit lnSpcReduction="10000"/>
          </a:bodyPr>
          <a:lstStyle/>
          <a:p>
            <a:r>
              <a:rPr lang="en-US" dirty="0"/>
              <a:t>Commercial for a phone company</a:t>
            </a:r>
          </a:p>
          <a:p>
            <a:r>
              <a:rPr lang="en-US" dirty="0"/>
              <a:t>Garden path sentences</a:t>
            </a:r>
          </a:p>
          <a:p>
            <a:pPr lvl="1"/>
            <a:r>
              <a:rPr lang="en-US" dirty="0"/>
              <a:t>Don’t bother coming</a:t>
            </a:r>
          </a:p>
          <a:p>
            <a:pPr lvl="1"/>
            <a:r>
              <a:rPr lang="en-US" dirty="0"/>
              <a:t>Don’t bother coming early</a:t>
            </a:r>
          </a:p>
          <a:p>
            <a:pPr lvl="1"/>
            <a:r>
              <a:rPr lang="en-US" dirty="0"/>
              <a:t>Take the turkey out of the oven at five</a:t>
            </a:r>
          </a:p>
          <a:p>
            <a:pPr lvl="1"/>
            <a:r>
              <a:rPr lang="en-US" dirty="0"/>
              <a:t>Take the turkey out of the over at five to four</a:t>
            </a:r>
          </a:p>
          <a:p>
            <a:pPr lvl="1"/>
            <a:r>
              <a:rPr lang="en-US" dirty="0"/>
              <a:t>I got canned</a:t>
            </a:r>
          </a:p>
          <a:p>
            <a:pPr lvl="1"/>
            <a:r>
              <a:rPr lang="en-US" dirty="0"/>
              <a:t>I got canned peaches for dinner</a:t>
            </a:r>
          </a:p>
          <a:p>
            <a:pPr lvl="1"/>
            <a:r>
              <a:rPr lang="en-US" dirty="0"/>
              <a:t>All Americans need to buy a house</a:t>
            </a:r>
          </a:p>
          <a:p>
            <a:pPr lvl="1"/>
            <a:r>
              <a:rPr lang="en-US" dirty="0"/>
              <a:t>All Americans need to buy a house is a lot of money</a:t>
            </a:r>
          </a:p>
          <a:p>
            <a:r>
              <a:rPr lang="en-US" dirty="0"/>
              <a:t>Can you think of more such examples?</a:t>
            </a:r>
          </a:p>
        </p:txBody>
      </p:sp>
    </p:spTree>
    <p:extLst>
      <p:ext uri="{BB962C8B-B14F-4D97-AF65-F5344CB8AC3E}">
        <p14:creationId xmlns:p14="http://schemas.microsoft.com/office/powerpoint/2010/main" val="221342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altLang="en-US"/>
              <a:t>Information Extraction</a:t>
            </a:r>
          </a:p>
        </p:txBody>
      </p:sp>
      <p:sp>
        <p:nvSpPr>
          <p:cNvPr id="126979" name="Content Placeholder 2"/>
          <p:cNvSpPr>
            <a:spLocks noGrp="1"/>
          </p:cNvSpPr>
          <p:nvPr>
            <p:ph idx="1"/>
          </p:nvPr>
        </p:nvSpPr>
        <p:spPr/>
        <p:txBody>
          <a:bodyPr>
            <a:normAutofit/>
          </a:bodyPr>
          <a:lstStyle/>
          <a:p>
            <a:r>
              <a:rPr lang="en-US" altLang="en-US" sz="2133" dirty="0"/>
              <a:t>RESEARCH ALERT-</a:t>
            </a:r>
            <a:r>
              <a:rPr lang="en-US" altLang="en-US" sz="2133" dirty="0">
                <a:solidFill>
                  <a:srgbClr val="FF0000"/>
                </a:solidFill>
              </a:rPr>
              <a:t>Wells Fargo</a:t>
            </a:r>
            <a:r>
              <a:rPr lang="en-US" altLang="en-US" sz="2133" dirty="0"/>
              <a:t> </a:t>
            </a:r>
            <a:r>
              <a:rPr lang="en-US" altLang="en-US" sz="2133" dirty="0">
                <a:solidFill>
                  <a:srgbClr val="92D050"/>
                </a:solidFill>
              </a:rPr>
              <a:t>cuts</a:t>
            </a:r>
            <a:r>
              <a:rPr lang="en-US" altLang="en-US" sz="2133" dirty="0"/>
              <a:t> </a:t>
            </a:r>
            <a:r>
              <a:rPr lang="en-US" altLang="en-US" sz="2133" dirty="0">
                <a:solidFill>
                  <a:srgbClr val="0070C0"/>
                </a:solidFill>
              </a:rPr>
              <a:t>PPD </a:t>
            </a:r>
            <a:r>
              <a:rPr lang="en-US" altLang="en-US" sz="2133" dirty="0" err="1">
                <a:solidFill>
                  <a:srgbClr val="0070C0"/>
                </a:solidFill>
              </a:rPr>
              <a:t>Inc</a:t>
            </a:r>
            <a:r>
              <a:rPr lang="en-US" altLang="en-US" sz="2133" dirty="0"/>
              <a:t> to </a:t>
            </a:r>
            <a:r>
              <a:rPr lang="en-US" altLang="en-US" sz="2133" dirty="0">
                <a:solidFill>
                  <a:srgbClr val="7030A0"/>
                </a:solidFill>
              </a:rPr>
              <a:t>market perform </a:t>
            </a:r>
          </a:p>
          <a:p>
            <a:r>
              <a:rPr lang="en-US" altLang="en-US" sz="2133" dirty="0">
                <a:solidFill>
                  <a:srgbClr val="0070C0"/>
                </a:solidFill>
              </a:rPr>
              <a:t>China Southern Air </a:t>
            </a:r>
            <a:r>
              <a:rPr lang="en-US" altLang="en-US" sz="2133" dirty="0">
                <a:solidFill>
                  <a:srgbClr val="92D050"/>
                </a:solidFill>
              </a:rPr>
              <a:t>Upgraded</a:t>
            </a:r>
            <a:r>
              <a:rPr lang="en-US" altLang="en-US" sz="2133" dirty="0"/>
              <a:t> To </a:t>
            </a:r>
            <a:r>
              <a:rPr lang="en-US" altLang="en-US" sz="2133" dirty="0">
                <a:solidFill>
                  <a:srgbClr val="7030A0"/>
                </a:solidFill>
              </a:rPr>
              <a:t>Overweight</a:t>
            </a:r>
            <a:r>
              <a:rPr lang="en-US" altLang="en-US" sz="2133" dirty="0"/>
              <a:t> From </a:t>
            </a:r>
            <a:r>
              <a:rPr lang="en-US" altLang="en-US" sz="2133" dirty="0">
                <a:solidFill>
                  <a:srgbClr val="FFC000"/>
                </a:solidFill>
              </a:rPr>
              <a:t>Neutral</a:t>
            </a:r>
            <a:r>
              <a:rPr lang="en-US" altLang="en-US" sz="2133" dirty="0"/>
              <a:t>-</a:t>
            </a:r>
            <a:r>
              <a:rPr lang="en-US" altLang="en-US" sz="2133" dirty="0">
                <a:solidFill>
                  <a:srgbClr val="FF0000"/>
                </a:solidFill>
              </a:rPr>
              <a:t>HSBC</a:t>
            </a:r>
          </a:p>
          <a:p>
            <a:r>
              <a:rPr lang="en-US" altLang="en-US" sz="2133" dirty="0">
                <a:solidFill>
                  <a:srgbClr val="FF0000"/>
                </a:solidFill>
              </a:rPr>
              <a:t>CITIGROUP</a:t>
            </a:r>
            <a:r>
              <a:rPr lang="en-US" altLang="en-US" sz="2133" dirty="0"/>
              <a:t> </a:t>
            </a:r>
            <a:r>
              <a:rPr lang="en-US" altLang="en-US" sz="2133" dirty="0">
                <a:solidFill>
                  <a:srgbClr val="92D050"/>
                </a:solidFill>
              </a:rPr>
              <a:t>RAISES</a:t>
            </a:r>
            <a:r>
              <a:rPr lang="en-US" altLang="en-US" sz="2133" dirty="0"/>
              <a:t> </a:t>
            </a:r>
            <a:r>
              <a:rPr lang="en-US" altLang="en-US" sz="2133" dirty="0">
                <a:solidFill>
                  <a:srgbClr val="0070C0"/>
                </a:solidFill>
              </a:rPr>
              <a:t>INGERSOLL RAND </a:t>
            </a:r>
            <a:r>
              <a:rPr lang="en-US" altLang="en-US" sz="2133" dirty="0">
                <a:solidFill>
                  <a:srgbClr val="C00000"/>
                </a:solidFill>
              </a:rPr>
              <a:t>&lt;IR.N&gt; </a:t>
            </a:r>
            <a:r>
              <a:rPr lang="en-US" altLang="en-US" sz="2133" dirty="0"/>
              <a:t>TO </a:t>
            </a:r>
            <a:r>
              <a:rPr lang="en-US" altLang="en-US" sz="2133" dirty="0">
                <a:solidFill>
                  <a:srgbClr val="7030A0"/>
                </a:solidFill>
              </a:rPr>
              <a:t>HOLD</a:t>
            </a:r>
            <a:r>
              <a:rPr lang="en-US" altLang="en-US" sz="2133" dirty="0"/>
              <a:t> FROM </a:t>
            </a:r>
            <a:r>
              <a:rPr lang="en-US" altLang="en-US" sz="2133" dirty="0">
                <a:solidFill>
                  <a:srgbClr val="FFC000"/>
                </a:solidFill>
              </a:rPr>
              <a:t>SELL</a:t>
            </a:r>
            <a:r>
              <a:rPr lang="en-US" altLang="en-US" sz="2133" dirty="0"/>
              <a:t> </a:t>
            </a:r>
          </a:p>
          <a:p>
            <a:r>
              <a:rPr lang="en-US" altLang="en-US" sz="2133" dirty="0">
                <a:solidFill>
                  <a:srgbClr val="0070C0"/>
                </a:solidFill>
              </a:rPr>
              <a:t>TCF Financial Corp </a:t>
            </a:r>
            <a:r>
              <a:rPr lang="en-US" altLang="en-US" sz="2133" dirty="0">
                <a:solidFill>
                  <a:srgbClr val="92D050"/>
                </a:solidFill>
              </a:rPr>
              <a:t>Raised</a:t>
            </a:r>
            <a:r>
              <a:rPr lang="en-US" altLang="en-US" sz="2133" dirty="0"/>
              <a:t> To </a:t>
            </a:r>
            <a:r>
              <a:rPr lang="en-US" altLang="en-US" sz="2133" dirty="0">
                <a:solidFill>
                  <a:srgbClr val="7030A0"/>
                </a:solidFill>
              </a:rPr>
              <a:t>Overweight</a:t>
            </a:r>
            <a:r>
              <a:rPr lang="en-US" altLang="en-US" sz="2133" dirty="0"/>
              <a:t> From </a:t>
            </a:r>
            <a:r>
              <a:rPr lang="en-US" altLang="en-US" sz="2133" dirty="0">
                <a:solidFill>
                  <a:srgbClr val="FFC000"/>
                </a:solidFill>
              </a:rPr>
              <a:t>Neutral</a:t>
            </a:r>
            <a:r>
              <a:rPr lang="en-US" altLang="en-US" sz="2133" dirty="0"/>
              <a:t> By </a:t>
            </a:r>
            <a:r>
              <a:rPr lang="en-US" altLang="en-US" sz="2133" dirty="0">
                <a:solidFill>
                  <a:srgbClr val="FF0000"/>
                </a:solidFill>
              </a:rPr>
              <a:t>JPMorgan</a:t>
            </a:r>
            <a:r>
              <a:rPr lang="en-US" altLang="en-US" sz="2133" dirty="0"/>
              <a:t> </a:t>
            </a:r>
          </a:p>
          <a:p>
            <a:r>
              <a:rPr lang="en-US" altLang="en-US" sz="2133" dirty="0">
                <a:solidFill>
                  <a:srgbClr val="FF0000"/>
                </a:solidFill>
              </a:rPr>
              <a:t>BAIRD</a:t>
            </a:r>
            <a:r>
              <a:rPr lang="en-US" altLang="en-US" sz="2133" dirty="0"/>
              <a:t> </a:t>
            </a:r>
            <a:r>
              <a:rPr lang="en-US" altLang="en-US" sz="2133" dirty="0">
                <a:solidFill>
                  <a:srgbClr val="92D050"/>
                </a:solidFill>
              </a:rPr>
              <a:t>CUTS</a:t>
            </a:r>
            <a:r>
              <a:rPr lang="en-US" altLang="en-US" sz="2133" dirty="0"/>
              <a:t> </a:t>
            </a:r>
            <a:r>
              <a:rPr lang="en-US" altLang="en-US" sz="2133" dirty="0">
                <a:solidFill>
                  <a:srgbClr val="0070C0"/>
                </a:solidFill>
              </a:rPr>
              <a:t>KIOR INC </a:t>
            </a:r>
            <a:r>
              <a:rPr lang="en-US" altLang="en-US" sz="2133" dirty="0">
                <a:solidFill>
                  <a:srgbClr val="C00000"/>
                </a:solidFill>
              </a:rPr>
              <a:t>&lt;KIOR.O&gt; </a:t>
            </a:r>
            <a:r>
              <a:rPr lang="en-US" altLang="en-US" sz="2133" dirty="0"/>
              <a:t>TO </a:t>
            </a:r>
            <a:r>
              <a:rPr lang="en-US" altLang="en-US" sz="2133" dirty="0">
                <a:solidFill>
                  <a:srgbClr val="7030A0"/>
                </a:solidFill>
              </a:rPr>
              <a:t>UNDERPERFORM</a:t>
            </a:r>
            <a:r>
              <a:rPr lang="en-US" altLang="en-US" sz="2133" dirty="0"/>
              <a:t> RATING </a:t>
            </a:r>
          </a:p>
          <a:p>
            <a:r>
              <a:rPr lang="en-US" altLang="en-US" sz="2133" dirty="0"/>
              <a:t>BRIEF-RESEARCH ALERT-</a:t>
            </a:r>
            <a:r>
              <a:rPr lang="en-US" altLang="en-US" sz="2133" dirty="0">
                <a:solidFill>
                  <a:srgbClr val="FF0000"/>
                </a:solidFill>
              </a:rPr>
              <a:t>Global Equities Research </a:t>
            </a:r>
            <a:r>
              <a:rPr lang="en-US" altLang="en-US" sz="2133" dirty="0">
                <a:solidFill>
                  <a:srgbClr val="92D050"/>
                </a:solidFill>
              </a:rPr>
              <a:t>cuts</a:t>
            </a:r>
            <a:r>
              <a:rPr lang="en-US" altLang="en-US" sz="2133" dirty="0"/>
              <a:t> </a:t>
            </a:r>
            <a:r>
              <a:rPr lang="en-US" altLang="en-US" sz="2133" dirty="0">
                <a:solidFill>
                  <a:srgbClr val="0070C0"/>
                </a:solidFill>
              </a:rPr>
              <a:t>LinkedIn</a:t>
            </a:r>
            <a:r>
              <a:rPr lang="en-US" altLang="en-US" sz="2133" dirty="0"/>
              <a:t> to </a:t>
            </a:r>
            <a:r>
              <a:rPr lang="en-US" altLang="en-US" sz="2133" dirty="0">
                <a:solidFill>
                  <a:srgbClr val="7030A0"/>
                </a:solidFill>
              </a:rPr>
              <a:t>equal weight</a:t>
            </a:r>
            <a:r>
              <a:rPr lang="en-US" altLang="en-US" sz="2133" dirty="0"/>
              <a:t> </a:t>
            </a:r>
          </a:p>
        </p:txBody>
      </p:sp>
    </p:spTree>
    <p:extLst>
      <p:ext uri="{BB962C8B-B14F-4D97-AF65-F5344CB8AC3E}">
        <p14:creationId xmlns:p14="http://schemas.microsoft.com/office/powerpoint/2010/main" val="34826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altLang="en-US"/>
              <a:t>Information Extraction</a:t>
            </a:r>
          </a:p>
        </p:txBody>
      </p:sp>
      <p:graphicFrame>
        <p:nvGraphicFramePr>
          <p:cNvPr id="5" name="Table 4"/>
          <p:cNvGraphicFramePr>
            <a:graphicFrameLocks noGrp="1"/>
          </p:cNvGraphicFramePr>
          <p:nvPr/>
        </p:nvGraphicFramePr>
        <p:xfrm>
          <a:off x="203200" y="2438400"/>
          <a:ext cx="11618164" cy="2595565"/>
        </p:xfrm>
        <a:graphic>
          <a:graphicData uri="http://schemas.openxmlformats.org/drawingml/2006/table">
            <a:tbl>
              <a:tblPr firstRow="1" bandRow="1">
                <a:tableStyleId>{5940675A-B579-460E-94D1-54222C63F5DA}</a:tableStyleId>
              </a:tblPr>
              <a:tblGrid>
                <a:gridCol w="1409704">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2324099">
                  <a:extLst>
                    <a:ext uri="{9D8B030D-6E8A-4147-A177-3AD203B41FA5}">
                      <a16:colId xmlns:a16="http://schemas.microsoft.com/office/drawing/2014/main" val="20002"/>
                    </a:ext>
                  </a:extLst>
                </a:gridCol>
                <a:gridCol w="2590799">
                  <a:extLst>
                    <a:ext uri="{9D8B030D-6E8A-4147-A177-3AD203B41FA5}">
                      <a16:colId xmlns:a16="http://schemas.microsoft.com/office/drawing/2014/main" val="20003"/>
                    </a:ext>
                  </a:extLst>
                </a:gridCol>
                <a:gridCol w="927100">
                  <a:extLst>
                    <a:ext uri="{9D8B030D-6E8A-4147-A177-3AD203B41FA5}">
                      <a16:colId xmlns:a16="http://schemas.microsoft.com/office/drawing/2014/main" val="20004"/>
                    </a:ext>
                  </a:extLst>
                </a:gridCol>
                <a:gridCol w="1981199">
                  <a:extLst>
                    <a:ext uri="{9D8B030D-6E8A-4147-A177-3AD203B41FA5}">
                      <a16:colId xmlns:a16="http://schemas.microsoft.com/office/drawing/2014/main" val="20005"/>
                    </a:ext>
                  </a:extLst>
                </a:gridCol>
                <a:gridCol w="1178763">
                  <a:extLst>
                    <a:ext uri="{9D8B030D-6E8A-4147-A177-3AD203B41FA5}">
                      <a16:colId xmlns:a16="http://schemas.microsoft.com/office/drawing/2014/main" val="20006"/>
                    </a:ext>
                  </a:extLst>
                </a:gridCol>
              </a:tblGrid>
              <a:tr h="370795">
                <a:tc>
                  <a:txBody>
                    <a:bodyPr/>
                    <a:lstStyle/>
                    <a:p>
                      <a:r>
                        <a:rPr lang="en-US" sz="1600" b="1" dirty="0">
                          <a:latin typeface="Lucida Grande"/>
                        </a:rPr>
                        <a:t>DATE/TIME</a:t>
                      </a:r>
                    </a:p>
                  </a:txBody>
                  <a:tcPr marL="121920" marR="121920" marT="45715" marB="45715"/>
                </a:tc>
                <a:tc>
                  <a:txBody>
                    <a:bodyPr/>
                    <a:lstStyle/>
                    <a:p>
                      <a:r>
                        <a:rPr lang="en-US" sz="1600" b="1" dirty="0">
                          <a:latin typeface="Lucida Grande"/>
                        </a:rPr>
                        <a:t>TICKER</a:t>
                      </a:r>
                    </a:p>
                  </a:txBody>
                  <a:tcPr marL="121920" marR="121920" marT="45715" marB="45715"/>
                </a:tc>
                <a:tc>
                  <a:txBody>
                    <a:bodyPr/>
                    <a:lstStyle/>
                    <a:p>
                      <a:r>
                        <a:rPr lang="en-US" sz="1600" b="1" dirty="0">
                          <a:latin typeface="Lucida Grande"/>
                        </a:rPr>
                        <a:t>COMPANY</a:t>
                      </a:r>
                    </a:p>
                  </a:txBody>
                  <a:tcPr marL="121920" marR="121920" marT="45715" marB="45715"/>
                </a:tc>
                <a:tc>
                  <a:txBody>
                    <a:bodyPr/>
                    <a:lstStyle/>
                    <a:p>
                      <a:r>
                        <a:rPr lang="en-US" sz="1600" b="1" dirty="0">
                          <a:latin typeface="Lucida Grande"/>
                        </a:rPr>
                        <a:t>SOURCE</a:t>
                      </a:r>
                    </a:p>
                  </a:txBody>
                  <a:tcPr marL="121920" marR="121920" marT="45715" marB="45715"/>
                </a:tc>
                <a:tc>
                  <a:txBody>
                    <a:bodyPr/>
                    <a:lstStyle/>
                    <a:p>
                      <a:r>
                        <a:rPr lang="en-US" sz="1600" b="1" dirty="0">
                          <a:latin typeface="Lucida Grande"/>
                        </a:rPr>
                        <a:t>OLD</a:t>
                      </a:r>
                    </a:p>
                  </a:txBody>
                  <a:tcPr marL="121920" marR="121920" marT="45715" marB="45715"/>
                </a:tc>
                <a:tc>
                  <a:txBody>
                    <a:bodyPr/>
                    <a:lstStyle/>
                    <a:p>
                      <a:r>
                        <a:rPr lang="en-US" sz="1600" b="1" dirty="0">
                          <a:latin typeface="Lucida Grande"/>
                        </a:rPr>
                        <a:t>NEW</a:t>
                      </a:r>
                    </a:p>
                  </a:txBody>
                  <a:tcPr marL="121920" marR="121920" marT="45715" marB="45715"/>
                </a:tc>
                <a:tc>
                  <a:txBody>
                    <a:bodyPr/>
                    <a:lstStyle/>
                    <a:p>
                      <a:r>
                        <a:rPr lang="en-US" sz="1600" b="1" dirty="0">
                          <a:latin typeface="Lucida Grande"/>
                        </a:rPr>
                        <a:t>CHANGE</a:t>
                      </a:r>
                    </a:p>
                  </a:txBody>
                  <a:tcPr marL="121920" marR="121920" marT="45715" marB="45715"/>
                </a:tc>
                <a:extLst>
                  <a:ext uri="{0D108BD9-81ED-4DB2-BD59-A6C34878D82A}">
                    <a16:rowId xmlns:a16="http://schemas.microsoft.com/office/drawing/2014/main" val="10000"/>
                  </a:ext>
                </a:extLst>
              </a:tr>
              <a:tr h="370795">
                <a:tc>
                  <a:txBody>
                    <a:bodyPr/>
                    <a:lstStyle/>
                    <a:p>
                      <a:endParaRPr lang="en-US" sz="1600">
                        <a:latin typeface="Lucida Grande"/>
                      </a:endParaRPr>
                    </a:p>
                  </a:txBody>
                  <a:tcPr marL="121920" marR="121920" marT="45715" marB="45715"/>
                </a:tc>
                <a:tc>
                  <a:txBody>
                    <a:bodyPr/>
                    <a:lstStyle/>
                    <a:p>
                      <a:endParaRPr lang="en-US" sz="1600">
                        <a:latin typeface="Lucida Grande"/>
                      </a:endParaRPr>
                    </a:p>
                  </a:txBody>
                  <a:tcPr marL="121920" marR="121920" marT="45715" marB="45715"/>
                </a:tc>
                <a:tc>
                  <a:txBody>
                    <a:bodyPr/>
                    <a:lstStyle/>
                    <a:p>
                      <a:r>
                        <a:rPr lang="en-US" sz="1600" dirty="0">
                          <a:solidFill>
                            <a:srgbClr val="0070C0"/>
                          </a:solidFill>
                          <a:latin typeface="Lucida Grande"/>
                        </a:rPr>
                        <a:t>PPD </a:t>
                      </a:r>
                      <a:r>
                        <a:rPr lang="en-US" sz="1600" dirty="0" err="1">
                          <a:solidFill>
                            <a:srgbClr val="0070C0"/>
                          </a:solidFill>
                          <a:latin typeface="Lucida Grande"/>
                        </a:rPr>
                        <a:t>Inc</a:t>
                      </a:r>
                      <a:r>
                        <a:rPr lang="en-US" sz="1600" dirty="0">
                          <a:latin typeface="Lucida Grande"/>
                        </a:rPr>
                        <a:t> </a:t>
                      </a:r>
                    </a:p>
                  </a:txBody>
                  <a:tcPr marL="121920" marR="121920" marT="45715" marB="45715"/>
                </a:tc>
                <a:tc>
                  <a:txBody>
                    <a:bodyPr/>
                    <a:lstStyle/>
                    <a:p>
                      <a:r>
                        <a:rPr lang="en-US" sz="1600" dirty="0">
                          <a:solidFill>
                            <a:srgbClr val="FF0000"/>
                          </a:solidFill>
                          <a:latin typeface="Lucida Grande"/>
                        </a:rPr>
                        <a:t>Wells Fargo</a:t>
                      </a:r>
                      <a:r>
                        <a:rPr lang="en-US" sz="1600" dirty="0">
                          <a:latin typeface="Lucida Grande"/>
                        </a:rPr>
                        <a:t> </a:t>
                      </a:r>
                    </a:p>
                  </a:txBody>
                  <a:tcPr marL="121920" marR="121920" marT="45715" marB="45715"/>
                </a:tc>
                <a:tc>
                  <a:txBody>
                    <a:bodyPr/>
                    <a:lstStyle/>
                    <a:p>
                      <a:endParaRPr lang="en-US" sz="1600">
                        <a:latin typeface="Lucida Grande"/>
                      </a:endParaRPr>
                    </a:p>
                  </a:txBody>
                  <a:tcPr marL="121920" marR="121920" marT="45715" marB="45715"/>
                </a:tc>
                <a:tc>
                  <a:txBody>
                    <a:bodyPr/>
                    <a:lstStyle/>
                    <a:p>
                      <a:r>
                        <a:rPr lang="en-US" sz="1600" dirty="0">
                          <a:solidFill>
                            <a:srgbClr val="7030A0"/>
                          </a:solidFill>
                          <a:latin typeface="Lucida Grande"/>
                        </a:rPr>
                        <a:t>market perform </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extLst>
                  <a:ext uri="{0D108BD9-81ED-4DB2-BD59-A6C34878D82A}">
                    <a16:rowId xmlns:a16="http://schemas.microsoft.com/office/drawing/2014/main" val="10001"/>
                  </a:ext>
                </a:extLst>
              </a:tr>
              <a:tr h="370795">
                <a:tc>
                  <a:txBody>
                    <a:bodyPr/>
                    <a:lstStyle/>
                    <a:p>
                      <a:endParaRPr lang="en-US" sz="1600">
                        <a:latin typeface="Lucida Grande"/>
                      </a:endParaRPr>
                    </a:p>
                  </a:txBody>
                  <a:tcPr marL="121920" marR="121920" marT="45715" marB="45715"/>
                </a:tc>
                <a:tc>
                  <a:txBody>
                    <a:bodyPr/>
                    <a:lstStyle/>
                    <a:p>
                      <a:endParaRPr lang="en-US" sz="1600">
                        <a:latin typeface="Lucida Grande"/>
                      </a:endParaRPr>
                    </a:p>
                  </a:txBody>
                  <a:tcPr marL="121920" marR="121920" marT="45715" marB="45715"/>
                </a:tc>
                <a:tc>
                  <a:txBody>
                    <a:bodyPr/>
                    <a:lstStyle/>
                    <a:p>
                      <a:r>
                        <a:rPr lang="en-US" sz="1600" dirty="0">
                          <a:solidFill>
                            <a:srgbClr val="0070C0"/>
                          </a:solidFill>
                          <a:latin typeface="Lucida Grande"/>
                        </a:rPr>
                        <a:t>China Southern Air </a:t>
                      </a:r>
                      <a:endParaRPr lang="en-US" sz="1600" dirty="0">
                        <a:latin typeface="Lucida Grande"/>
                      </a:endParaRPr>
                    </a:p>
                  </a:txBody>
                  <a:tcPr marL="121920" marR="121920" marT="45715" marB="45715"/>
                </a:tc>
                <a:tc>
                  <a:txBody>
                    <a:bodyPr/>
                    <a:lstStyle/>
                    <a:p>
                      <a:r>
                        <a:rPr lang="en-US" sz="1600" dirty="0">
                          <a:solidFill>
                            <a:srgbClr val="FF0000"/>
                          </a:solidFill>
                          <a:latin typeface="Lucida Grande"/>
                        </a:rPr>
                        <a:t>HSBC</a:t>
                      </a:r>
                      <a:endParaRPr lang="en-US" sz="1600" dirty="0">
                        <a:latin typeface="Lucida Grande"/>
                      </a:endParaRPr>
                    </a:p>
                  </a:txBody>
                  <a:tcPr marL="121920" marR="121920" marT="45715" marB="45715"/>
                </a:tc>
                <a:tc>
                  <a:txBody>
                    <a:bodyPr/>
                    <a:lstStyle/>
                    <a:p>
                      <a:r>
                        <a:rPr lang="en-US" sz="1600" dirty="0">
                          <a:solidFill>
                            <a:srgbClr val="FFC000"/>
                          </a:solidFill>
                          <a:latin typeface="Lucida Grande"/>
                        </a:rPr>
                        <a:t>Neutral</a:t>
                      </a:r>
                      <a:endParaRPr lang="en-US" sz="1600" dirty="0">
                        <a:latin typeface="Lucida Grande"/>
                      </a:endParaRPr>
                    </a:p>
                  </a:txBody>
                  <a:tcPr marL="121920" marR="121920" marT="45715" marB="45715"/>
                </a:tc>
                <a:tc>
                  <a:txBody>
                    <a:bodyPr/>
                    <a:lstStyle/>
                    <a:p>
                      <a:r>
                        <a:rPr lang="en-US" sz="1600" dirty="0">
                          <a:solidFill>
                            <a:srgbClr val="7030A0"/>
                          </a:solidFill>
                          <a:latin typeface="Lucida Grande"/>
                        </a:rPr>
                        <a:t>Overweight</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extLst>
                  <a:ext uri="{0D108BD9-81ED-4DB2-BD59-A6C34878D82A}">
                    <a16:rowId xmlns:a16="http://schemas.microsoft.com/office/drawing/2014/main" val="10002"/>
                  </a:ext>
                </a:extLst>
              </a:tr>
              <a:tr h="370795">
                <a:tc>
                  <a:txBody>
                    <a:bodyPr/>
                    <a:lstStyle/>
                    <a:p>
                      <a:endParaRPr lang="en-US" sz="1600">
                        <a:latin typeface="Lucida Grande"/>
                      </a:endParaRPr>
                    </a:p>
                  </a:txBody>
                  <a:tcPr marL="121920" marR="121920" marT="45715" marB="45715"/>
                </a:tc>
                <a:tc>
                  <a:txBody>
                    <a:bodyPr/>
                    <a:lstStyle/>
                    <a:p>
                      <a:r>
                        <a:rPr lang="en-US" sz="1600" dirty="0">
                          <a:solidFill>
                            <a:srgbClr val="C00000"/>
                          </a:solidFill>
                          <a:latin typeface="Lucida Grande"/>
                        </a:rPr>
                        <a:t>IR.N</a:t>
                      </a:r>
                    </a:p>
                  </a:txBody>
                  <a:tcPr marL="121920" marR="121920" marT="45715" marB="45715"/>
                </a:tc>
                <a:tc>
                  <a:txBody>
                    <a:bodyPr/>
                    <a:lstStyle/>
                    <a:p>
                      <a:r>
                        <a:rPr lang="en-US" sz="1600" dirty="0">
                          <a:solidFill>
                            <a:srgbClr val="0070C0"/>
                          </a:solidFill>
                          <a:latin typeface="Lucida Grande"/>
                        </a:rPr>
                        <a:t>INGERSOLL RAND </a:t>
                      </a:r>
                      <a:endParaRPr lang="en-US" sz="1600" dirty="0">
                        <a:latin typeface="Lucida Grande"/>
                      </a:endParaRPr>
                    </a:p>
                  </a:txBody>
                  <a:tcPr marL="121920" marR="121920" marT="45715" marB="45715"/>
                </a:tc>
                <a:tc>
                  <a:txBody>
                    <a:bodyPr/>
                    <a:lstStyle/>
                    <a:p>
                      <a:r>
                        <a:rPr lang="en-US" sz="1600" dirty="0">
                          <a:solidFill>
                            <a:srgbClr val="FF0000"/>
                          </a:solidFill>
                          <a:latin typeface="Lucida Grande"/>
                        </a:rPr>
                        <a:t>CITIGROUP</a:t>
                      </a:r>
                      <a:endParaRPr lang="en-US" sz="1600" dirty="0">
                        <a:latin typeface="Lucida Grande"/>
                      </a:endParaRPr>
                    </a:p>
                  </a:txBody>
                  <a:tcPr marL="121920" marR="121920" marT="45715" marB="45715"/>
                </a:tc>
                <a:tc>
                  <a:txBody>
                    <a:bodyPr/>
                    <a:lstStyle/>
                    <a:p>
                      <a:r>
                        <a:rPr lang="en-US" sz="1600" dirty="0">
                          <a:solidFill>
                            <a:srgbClr val="FFC000"/>
                          </a:solidFill>
                          <a:latin typeface="Lucida Grande"/>
                        </a:rPr>
                        <a:t>SELL</a:t>
                      </a:r>
                      <a:endParaRPr lang="en-US" sz="1600" dirty="0">
                        <a:latin typeface="Lucida Grande"/>
                      </a:endParaRPr>
                    </a:p>
                  </a:txBody>
                  <a:tcPr marL="121920" marR="121920" marT="45715" marB="45715"/>
                </a:tc>
                <a:tc>
                  <a:txBody>
                    <a:bodyPr/>
                    <a:lstStyle/>
                    <a:p>
                      <a:r>
                        <a:rPr lang="en-US" sz="1600" dirty="0">
                          <a:solidFill>
                            <a:srgbClr val="7030A0"/>
                          </a:solidFill>
                          <a:latin typeface="Lucida Grande"/>
                        </a:rPr>
                        <a:t>HOLD</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extLst>
                  <a:ext uri="{0D108BD9-81ED-4DB2-BD59-A6C34878D82A}">
                    <a16:rowId xmlns:a16="http://schemas.microsoft.com/office/drawing/2014/main" val="10003"/>
                  </a:ext>
                </a:extLst>
              </a:tr>
              <a:tr h="370795">
                <a:tc>
                  <a:txBody>
                    <a:bodyPr/>
                    <a:lstStyle/>
                    <a:p>
                      <a:endParaRPr lang="en-US" sz="1600">
                        <a:latin typeface="Lucida Grande"/>
                      </a:endParaRPr>
                    </a:p>
                  </a:txBody>
                  <a:tcPr marL="121920" marR="121920" marT="45715" marB="45715"/>
                </a:tc>
                <a:tc>
                  <a:txBody>
                    <a:bodyPr/>
                    <a:lstStyle/>
                    <a:p>
                      <a:endParaRPr lang="en-US" sz="1600">
                        <a:latin typeface="Lucida Grande"/>
                      </a:endParaRPr>
                    </a:p>
                  </a:txBody>
                  <a:tcPr marL="121920" marR="121920" marT="45715" marB="45715"/>
                </a:tc>
                <a:tc>
                  <a:txBody>
                    <a:bodyPr/>
                    <a:lstStyle/>
                    <a:p>
                      <a:r>
                        <a:rPr lang="en-US" sz="1600" dirty="0">
                          <a:solidFill>
                            <a:srgbClr val="0070C0"/>
                          </a:solidFill>
                          <a:latin typeface="Lucida Grande"/>
                        </a:rPr>
                        <a:t>TCF Financial Corp </a:t>
                      </a:r>
                      <a:endParaRPr lang="en-US" sz="1600" dirty="0">
                        <a:latin typeface="Lucida Grande"/>
                      </a:endParaRPr>
                    </a:p>
                  </a:txBody>
                  <a:tcPr marL="121920" marR="121920" marT="45715" marB="45715"/>
                </a:tc>
                <a:tc>
                  <a:txBody>
                    <a:bodyPr/>
                    <a:lstStyle/>
                    <a:p>
                      <a:r>
                        <a:rPr lang="en-US" sz="1600" dirty="0">
                          <a:solidFill>
                            <a:srgbClr val="FF0000"/>
                          </a:solidFill>
                          <a:latin typeface="Lucida Grande"/>
                        </a:rPr>
                        <a:t>JPMorgan</a:t>
                      </a:r>
                      <a:endParaRPr lang="en-US" sz="1600" dirty="0">
                        <a:latin typeface="Lucida Grande"/>
                      </a:endParaRPr>
                    </a:p>
                  </a:txBody>
                  <a:tcPr marL="121920" marR="121920" marT="45715" marB="45715"/>
                </a:tc>
                <a:tc>
                  <a:txBody>
                    <a:bodyPr/>
                    <a:lstStyle/>
                    <a:p>
                      <a:r>
                        <a:rPr lang="en-US" sz="1600" dirty="0">
                          <a:solidFill>
                            <a:srgbClr val="FFC000"/>
                          </a:solidFill>
                          <a:latin typeface="Lucida Grande"/>
                        </a:rPr>
                        <a:t>Neutral</a:t>
                      </a:r>
                      <a:endParaRPr lang="en-US" sz="1600" dirty="0">
                        <a:latin typeface="Lucida Grande"/>
                      </a:endParaRPr>
                    </a:p>
                  </a:txBody>
                  <a:tcPr marL="121920" marR="121920" marT="45715" marB="45715"/>
                </a:tc>
                <a:tc>
                  <a:txBody>
                    <a:bodyPr/>
                    <a:lstStyle/>
                    <a:p>
                      <a:r>
                        <a:rPr lang="en-US" sz="1600" dirty="0">
                          <a:solidFill>
                            <a:srgbClr val="7030A0"/>
                          </a:solidFill>
                          <a:latin typeface="Lucida Grande"/>
                        </a:rPr>
                        <a:t>Overweight</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extLst>
                  <a:ext uri="{0D108BD9-81ED-4DB2-BD59-A6C34878D82A}">
                    <a16:rowId xmlns:a16="http://schemas.microsoft.com/office/drawing/2014/main" val="10004"/>
                  </a:ext>
                </a:extLst>
              </a:tr>
              <a:tr h="370795">
                <a:tc>
                  <a:txBody>
                    <a:bodyPr/>
                    <a:lstStyle/>
                    <a:p>
                      <a:endParaRPr lang="en-US" sz="1600" dirty="0">
                        <a:latin typeface="Lucida Grande"/>
                      </a:endParaRPr>
                    </a:p>
                  </a:txBody>
                  <a:tcPr marL="121920" marR="121920" marT="45715" marB="45715"/>
                </a:tc>
                <a:tc>
                  <a:txBody>
                    <a:bodyPr/>
                    <a:lstStyle/>
                    <a:p>
                      <a:r>
                        <a:rPr lang="en-US" sz="1600" dirty="0">
                          <a:solidFill>
                            <a:srgbClr val="C00000"/>
                          </a:solidFill>
                          <a:latin typeface="Lucida Grande"/>
                        </a:rPr>
                        <a:t>KIOR.O</a:t>
                      </a:r>
                    </a:p>
                  </a:txBody>
                  <a:tcPr marL="121920" marR="121920" marT="45715" marB="45715"/>
                </a:tc>
                <a:tc>
                  <a:txBody>
                    <a:bodyPr/>
                    <a:lstStyle/>
                    <a:p>
                      <a:r>
                        <a:rPr lang="en-US" sz="1600" dirty="0">
                          <a:solidFill>
                            <a:srgbClr val="0070C0"/>
                          </a:solidFill>
                          <a:latin typeface="Lucida Grande"/>
                        </a:rPr>
                        <a:t>KIOR INC </a:t>
                      </a:r>
                      <a:endParaRPr lang="en-US" sz="1600" dirty="0">
                        <a:latin typeface="Lucida Grande"/>
                      </a:endParaRPr>
                    </a:p>
                  </a:txBody>
                  <a:tcPr marL="121920" marR="121920" marT="45715" marB="45715"/>
                </a:tc>
                <a:tc>
                  <a:txBody>
                    <a:bodyPr/>
                    <a:lstStyle/>
                    <a:p>
                      <a:r>
                        <a:rPr lang="en-US" sz="1600" dirty="0">
                          <a:solidFill>
                            <a:srgbClr val="FF0000"/>
                          </a:solidFill>
                          <a:latin typeface="Lucida Grande"/>
                        </a:rPr>
                        <a:t>BAIRD</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tc>
                  <a:txBody>
                    <a:bodyPr/>
                    <a:lstStyle/>
                    <a:p>
                      <a:r>
                        <a:rPr lang="en-US" sz="1600" dirty="0">
                          <a:solidFill>
                            <a:srgbClr val="7030A0"/>
                          </a:solidFill>
                          <a:latin typeface="Lucida Grande"/>
                        </a:rPr>
                        <a:t>UNDERPERFORM</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extLst>
                  <a:ext uri="{0D108BD9-81ED-4DB2-BD59-A6C34878D82A}">
                    <a16:rowId xmlns:a16="http://schemas.microsoft.com/office/drawing/2014/main" val="10005"/>
                  </a:ext>
                </a:extLst>
              </a:tr>
              <a:tr h="370795">
                <a:tc>
                  <a:txBody>
                    <a:bodyPr/>
                    <a:lstStyle/>
                    <a:p>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tc>
                  <a:txBody>
                    <a:bodyPr/>
                    <a:lstStyle/>
                    <a:p>
                      <a:r>
                        <a:rPr lang="en-US" sz="1600" dirty="0">
                          <a:solidFill>
                            <a:srgbClr val="0070C0"/>
                          </a:solidFill>
                          <a:latin typeface="Lucida Grande"/>
                        </a:rPr>
                        <a:t>LinkedIn</a:t>
                      </a:r>
                      <a:endParaRPr lang="en-US" sz="1600" dirty="0">
                        <a:latin typeface="Lucida Grande"/>
                      </a:endParaRPr>
                    </a:p>
                  </a:txBody>
                  <a:tcPr marL="121920" marR="121920" marT="45715" marB="45715"/>
                </a:tc>
                <a:tc>
                  <a:txBody>
                    <a:bodyPr/>
                    <a:lstStyle/>
                    <a:p>
                      <a:r>
                        <a:rPr lang="en-US" sz="1600" dirty="0">
                          <a:solidFill>
                            <a:srgbClr val="FF0000"/>
                          </a:solidFill>
                          <a:latin typeface="Lucida Grande"/>
                        </a:rPr>
                        <a:t>Global Equities Research </a:t>
                      </a:r>
                      <a:endParaRPr lang="en-US" sz="1600" dirty="0">
                        <a:latin typeface="Lucida Grande"/>
                      </a:endParaRPr>
                    </a:p>
                  </a:txBody>
                  <a:tcPr marL="121920" marR="121920" marT="45715" marB="45715"/>
                </a:tc>
                <a:tc>
                  <a:txBody>
                    <a:bodyPr/>
                    <a:lstStyle/>
                    <a:p>
                      <a:endParaRPr lang="en-US" sz="1600" dirty="0">
                        <a:latin typeface="Lucida Grande"/>
                      </a:endParaRPr>
                    </a:p>
                  </a:txBody>
                  <a:tcPr marL="121920" marR="121920"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7030A0"/>
                          </a:solidFill>
                          <a:latin typeface="Lucida Grande"/>
                        </a:rPr>
                        <a:t>equal weight</a:t>
                      </a:r>
                      <a:r>
                        <a:rPr lang="en-US" sz="1600" dirty="0">
                          <a:latin typeface="Lucida Grande"/>
                        </a:rPr>
                        <a:t> </a:t>
                      </a:r>
                    </a:p>
                  </a:txBody>
                  <a:tcPr marL="121920" marR="121920" marT="45715" marB="45715"/>
                </a:tc>
                <a:tc>
                  <a:txBody>
                    <a:bodyPr/>
                    <a:lstStyle/>
                    <a:p>
                      <a:endParaRPr lang="en-US" sz="1600" dirty="0">
                        <a:latin typeface="Lucida Grande"/>
                      </a:endParaRPr>
                    </a:p>
                  </a:txBody>
                  <a:tcPr marL="121920" marR="121920" marT="45715" marB="45715"/>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a:off x="11099597" y="2887066"/>
            <a:ext cx="0" cy="2633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11097972" y="4328973"/>
            <a:ext cx="0" cy="2633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1106100" y="4694733"/>
            <a:ext cx="0" cy="2633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1106100" y="3221939"/>
            <a:ext cx="0" cy="263348"/>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1106100" y="3556813"/>
            <a:ext cx="0" cy="263348"/>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1106100" y="3950206"/>
            <a:ext cx="0" cy="263348"/>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350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altLang="en-US" dirty="0"/>
              <a:t>Text Understanding</a:t>
            </a:r>
          </a:p>
        </p:txBody>
      </p:sp>
      <p:sp>
        <p:nvSpPr>
          <p:cNvPr id="3" name="Content Placeholder 2"/>
          <p:cNvSpPr>
            <a:spLocks noGrp="1"/>
          </p:cNvSpPr>
          <p:nvPr>
            <p:ph idx="1"/>
          </p:nvPr>
        </p:nvSpPr>
        <p:spPr>
          <a:xfrm>
            <a:off x="508000" y="1981200"/>
            <a:ext cx="11176000" cy="4114800"/>
          </a:xfrm>
        </p:spPr>
        <p:txBody>
          <a:bodyPr>
            <a:normAutofit fontScale="85000" lnSpcReduction="20000"/>
          </a:bodyPr>
          <a:lstStyle/>
          <a:p>
            <a:pPr marL="0" indent="0">
              <a:buNone/>
              <a:defRPr/>
            </a:pPr>
            <a:r>
              <a:rPr lang="en-US" dirty="0"/>
              <a:t>There are four bungalows in our cul-de-sac. They are made from these materials: straw, wood, brick and glass.</a:t>
            </a:r>
            <a:br>
              <a:rPr lang="en-US" dirty="0"/>
            </a:br>
            <a:br>
              <a:rPr lang="en-US" dirty="0"/>
            </a:br>
            <a:r>
              <a:rPr lang="en-US" dirty="0"/>
              <a:t>Mrs. Scott's bungalow is somewhere to the left of the wooden one and the third one along is brick. Mrs. Umbrella owns a straw bungalow and Mr. Tinsley does not live at either end, but lives somewhere to the right of the glass bungalow. Mr. </a:t>
            </a:r>
            <a:r>
              <a:rPr lang="en-US" dirty="0" err="1"/>
              <a:t>Wilshaw</a:t>
            </a:r>
            <a:r>
              <a:rPr lang="en-US" dirty="0"/>
              <a:t> lives in the fourth bungalow, whilst the first bungalow is not made from straw.</a:t>
            </a:r>
            <a:br>
              <a:rPr lang="en-US" dirty="0"/>
            </a:br>
            <a:br>
              <a:rPr lang="en-US" dirty="0"/>
            </a:br>
            <a:r>
              <a:rPr lang="en-US" dirty="0"/>
              <a:t>Who lives where, and what is their bungalow made from?</a:t>
            </a:r>
          </a:p>
          <a:p>
            <a:pPr>
              <a:defRPr/>
            </a:pPr>
            <a:endParaRPr lang="en-US" dirty="0"/>
          </a:p>
          <a:p>
            <a:pPr>
              <a:defRPr/>
            </a:pPr>
            <a:r>
              <a:rPr lang="en-US" sz="4133" dirty="0">
                <a:hlinkClick r:id="rId2"/>
              </a:rPr>
              <a:t>http://www.brainbashers.com/showpuzzles.asp?puzzle=ZSOP</a:t>
            </a:r>
            <a:r>
              <a:rPr lang="en-US" sz="4133" dirty="0"/>
              <a:t> </a:t>
            </a:r>
          </a:p>
        </p:txBody>
      </p:sp>
      <p:sp>
        <p:nvSpPr>
          <p:cNvPr id="2" name="Rectangle 1"/>
          <p:cNvSpPr/>
          <p:nvPr/>
        </p:nvSpPr>
        <p:spPr>
          <a:xfrm>
            <a:off x="583096" y="1981201"/>
            <a:ext cx="10909189" cy="3192449"/>
          </a:xfrm>
          <a:prstGeom prst="rect">
            <a:avLst/>
          </a:prstGeom>
          <a:no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Tree>
    <p:extLst>
      <p:ext uri="{BB962C8B-B14F-4D97-AF65-F5344CB8AC3E}">
        <p14:creationId xmlns:p14="http://schemas.microsoft.com/office/powerpoint/2010/main" val="344749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dirty="0"/>
              <a:t>Word Sense Disambiguation</a:t>
            </a:r>
          </a:p>
        </p:txBody>
      </p:sp>
      <p:sp>
        <p:nvSpPr>
          <p:cNvPr id="2" name="Content Placeholder 1"/>
          <p:cNvSpPr>
            <a:spLocks noGrp="1"/>
          </p:cNvSpPr>
          <p:nvPr>
            <p:ph idx="1"/>
          </p:nvPr>
        </p:nvSpPr>
        <p:spPr/>
        <p:txBody>
          <a:bodyPr>
            <a:normAutofit/>
          </a:bodyPr>
          <a:lstStyle/>
          <a:p>
            <a:r>
              <a:rPr lang="en-US" sz="3733" dirty="0"/>
              <a:t>“The thieves took off with 100 gold </a:t>
            </a:r>
            <a:r>
              <a:rPr lang="en-US" sz="3733" b="1" dirty="0"/>
              <a:t>bars</a:t>
            </a:r>
            <a:r>
              <a:rPr lang="en-US" sz="3733" dirty="0"/>
              <a:t>”.</a:t>
            </a:r>
          </a:p>
          <a:p>
            <a:pPr lvl="1"/>
            <a:r>
              <a:rPr lang="en-US" sz="3200" dirty="0"/>
              <a:t>Did they steal 100 drinking establishments?</a:t>
            </a:r>
          </a:p>
          <a:p>
            <a:pPr lvl="1"/>
            <a:r>
              <a:rPr lang="en-US" sz="3200" dirty="0"/>
              <a:t>Or 100 measures of a song?</a:t>
            </a:r>
          </a:p>
          <a:p>
            <a:pPr marL="609585" lvl="1" indent="0">
              <a:buNone/>
            </a:pPr>
            <a:endParaRPr lang="en-US" sz="3200" dirty="0"/>
          </a:p>
        </p:txBody>
      </p:sp>
    </p:spTree>
    <p:extLst>
      <p:ext uri="{BB962C8B-B14F-4D97-AF65-F5344CB8AC3E}">
        <p14:creationId xmlns:p14="http://schemas.microsoft.com/office/powerpoint/2010/main" val="58682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altLang="en-US"/>
              <a:t>Word Sense Disambiguation</a:t>
            </a:r>
          </a:p>
        </p:txBody>
      </p:sp>
      <p:sp>
        <p:nvSpPr>
          <p:cNvPr id="3" name="Content Placeholder 2"/>
          <p:cNvSpPr>
            <a:spLocks noGrp="1"/>
          </p:cNvSpPr>
          <p:nvPr>
            <p:ph idx="1"/>
          </p:nvPr>
        </p:nvSpPr>
        <p:spPr>
          <a:xfrm>
            <a:off x="195072" y="1346200"/>
            <a:ext cx="11801856" cy="5353304"/>
          </a:xfrm>
        </p:spPr>
        <p:txBody>
          <a:bodyPr>
            <a:noAutofit/>
          </a:bodyPr>
          <a:lstStyle/>
          <a:p>
            <a:pPr marL="0" indent="0">
              <a:buNone/>
              <a:defRPr/>
            </a:pPr>
            <a:r>
              <a:rPr lang="en-US" sz="1200" b="1" dirty="0"/>
              <a:t>Bar=Noun</a:t>
            </a:r>
          </a:p>
          <a:p>
            <a:pPr marL="0" indent="0">
              <a:buNone/>
              <a:defRPr/>
            </a:pPr>
            <a:r>
              <a:rPr lang="en-US" sz="1200" dirty="0"/>
              <a:t>    S: (n) barroom, bar, saloon, </a:t>
            </a:r>
            <a:r>
              <a:rPr lang="en-US" sz="1200" dirty="0" err="1"/>
              <a:t>ginmill</a:t>
            </a:r>
            <a:r>
              <a:rPr lang="en-US" sz="1200" dirty="0"/>
              <a:t>, taproom (a room or establishment where alcoholic drinks are served over a counter) "he drowned his sorrows in whiskey at the bar"</a:t>
            </a:r>
          </a:p>
          <a:p>
            <a:pPr marL="0" indent="0">
              <a:buNone/>
              <a:defRPr/>
            </a:pPr>
            <a:r>
              <a:rPr lang="en-US" sz="1200" dirty="0"/>
              <a:t>    S: (n) bar (a counter where you can obtain food or drink) "he bought a hot dog and a coke at the bar"</a:t>
            </a:r>
          </a:p>
          <a:p>
            <a:pPr marL="0" indent="0">
              <a:buNone/>
              <a:defRPr/>
            </a:pPr>
            <a:r>
              <a:rPr lang="en-US" sz="1200" dirty="0"/>
              <a:t>    S: (n) bar (a rigid piece of metal or wood; usually used as a fastening or obstruction or weapon) "there were bars in the windows to prevent escape"</a:t>
            </a:r>
          </a:p>
          <a:p>
            <a:pPr marL="0" indent="0">
              <a:buNone/>
              <a:defRPr/>
            </a:pPr>
            <a:r>
              <a:rPr lang="en-US" sz="1200" dirty="0"/>
              <a:t>    S: (n) measure, bar (musical notation for a repeating pattern of musical beats) "the orchestra omitted the last twelve bars of the song"</a:t>
            </a:r>
          </a:p>
          <a:p>
            <a:pPr marL="0" indent="0">
              <a:buNone/>
              <a:defRPr/>
            </a:pPr>
            <a:r>
              <a:rPr lang="en-US" sz="1200" dirty="0"/>
              <a:t>    S: (n) bar (an obstruction (usually metal) placed at the top of a goal) "it was an excellent kick but the ball hit the bar"</a:t>
            </a:r>
          </a:p>
          <a:p>
            <a:pPr marL="0" indent="0">
              <a:buNone/>
              <a:defRPr/>
            </a:pPr>
            <a:r>
              <a:rPr lang="en-US" sz="1200" dirty="0"/>
              <a:t>    S: (n) prevention, bar (the act of preventing) "there was no bar against leaving"; "money was allocated to study the cause and prevention of influenza"</a:t>
            </a:r>
          </a:p>
          <a:p>
            <a:pPr marL="0" indent="0">
              <a:buNone/>
              <a:defRPr/>
            </a:pPr>
            <a:r>
              <a:rPr lang="en-US" sz="1200" dirty="0"/>
              <a:t>    S: (n) bar ((meteorology) a unit of pressure equal to a million dynes per square centimeter) "unfortunately some writers have used bar for one dyne per square centimeter"</a:t>
            </a:r>
          </a:p>
          <a:p>
            <a:pPr marL="0" indent="0">
              <a:buNone/>
              <a:defRPr/>
            </a:pPr>
            <a:r>
              <a:rPr lang="en-US" sz="1200" dirty="0"/>
              <a:t>    S: (n) bar (a submerged (or partly submerged) ridge in a river or along a shore) "the boat ran aground on a submerged bar in the river"</a:t>
            </a:r>
          </a:p>
          <a:p>
            <a:pPr marL="0" indent="0">
              <a:buNone/>
              <a:defRPr/>
            </a:pPr>
            <a:r>
              <a:rPr lang="en-US" sz="1200" dirty="0"/>
              <a:t>    S: (n) legal profession, bar, legal community (the body of individuals qualified to practice law in a particular jurisdiction) "he was admitted to the bar in New Jersey"</a:t>
            </a:r>
          </a:p>
          <a:p>
            <a:pPr marL="0" indent="0">
              <a:buNone/>
              <a:defRPr/>
            </a:pPr>
            <a:r>
              <a:rPr lang="en-US" sz="1200" dirty="0"/>
              <a:t>    S: (n) stripe, streak, bar (a narrow marking of a different color or texture from the background) "a green toad with small black stripes or bars"; "may the Stars and Stripes forever wave"</a:t>
            </a:r>
          </a:p>
          <a:p>
            <a:pPr marL="0" indent="0">
              <a:buNone/>
              <a:defRPr/>
            </a:pPr>
            <a:r>
              <a:rPr lang="en-US" sz="1200" dirty="0"/>
              <a:t>    S: (n) cake, bar (a block of solid substance (such as soap or wax)) "a bar of chocolate"</a:t>
            </a:r>
          </a:p>
          <a:p>
            <a:pPr marL="0" indent="0">
              <a:buNone/>
              <a:defRPr/>
            </a:pPr>
            <a:r>
              <a:rPr lang="en-US" sz="1200" dirty="0"/>
              <a:t>    S: (n) Browning automatic rifle, BAR (a portable .30 caliber automatic rifle operated by gas pressure and fed by cartridges from a magazine; used by United States troops in World War I and in World War II and in the Korean War)</a:t>
            </a:r>
          </a:p>
          <a:p>
            <a:pPr marL="0" indent="0">
              <a:buNone/>
              <a:defRPr/>
            </a:pPr>
            <a:r>
              <a:rPr lang="en-US" sz="1200" dirty="0"/>
              <a:t>    S: (n) bar (a horizontal rod that serves as a support for gymnasts as they perform exercises)</a:t>
            </a:r>
          </a:p>
          <a:p>
            <a:pPr marL="0" indent="0">
              <a:buNone/>
              <a:defRPr/>
            </a:pPr>
            <a:r>
              <a:rPr lang="en-US" sz="1200" dirty="0"/>
              <a:t>    S: (n) bar (a heating element in an electric fire) "an electric fire with three bars"</a:t>
            </a:r>
          </a:p>
          <a:p>
            <a:pPr marL="0" indent="0">
              <a:buNone/>
              <a:defRPr/>
            </a:pPr>
            <a:r>
              <a:rPr lang="en-US" sz="1200" dirty="0"/>
              <a:t>    S: (n) bar ((law) a railing that encloses the part of the courtroom where the judges and lawyers sit and the case is tried) "spectators were not allowed past the bar"</a:t>
            </a:r>
          </a:p>
          <a:p>
            <a:pPr>
              <a:defRPr/>
            </a:pPr>
            <a:endParaRPr lang="en-US" sz="1200" dirty="0"/>
          </a:p>
          <a:p>
            <a:pPr marL="0" indent="0">
              <a:buNone/>
              <a:defRPr/>
            </a:pPr>
            <a:r>
              <a:rPr lang="en-US" sz="1200" b="1" dirty="0"/>
              <a:t>Bar=Verb</a:t>
            </a:r>
          </a:p>
          <a:p>
            <a:pPr marL="0" indent="0">
              <a:buNone/>
              <a:defRPr/>
            </a:pPr>
            <a:r>
              <a:rPr lang="en-US" sz="1200" dirty="0"/>
              <a:t>    S: (v) bar, debar, exclude (prevent from entering; keep out) "He was barred from membership in the club"</a:t>
            </a:r>
          </a:p>
          <a:p>
            <a:pPr marL="0" indent="0">
              <a:buNone/>
              <a:defRPr/>
            </a:pPr>
            <a:r>
              <a:rPr lang="en-US" sz="1200" dirty="0"/>
              <a:t>    S: (v) barricade, block, blockade, stop, block off, block up, bar (render unsuitable for passage) "block the way"; "barricade the streets"; "stop the busy road"</a:t>
            </a:r>
          </a:p>
          <a:p>
            <a:pPr marL="0" indent="0">
              <a:buNone/>
              <a:defRPr/>
            </a:pPr>
            <a:r>
              <a:rPr lang="en-US" sz="1200" dirty="0"/>
              <a:t>    S: (v) banish, relegate, bar (expel, as if by official decree) "he was banished from his own country"</a:t>
            </a:r>
          </a:p>
          <a:p>
            <a:pPr marL="0" indent="0">
              <a:buNone/>
              <a:defRPr/>
            </a:pPr>
            <a:r>
              <a:rPr lang="en-US" sz="1200" dirty="0"/>
              <a:t>    S: (v) bar (secure with, or as if with, bars) "He barred the door"</a:t>
            </a:r>
          </a:p>
          <a:p>
            <a:pPr>
              <a:defRPr/>
            </a:pPr>
            <a:endParaRPr lang="en-US" sz="1200" dirty="0"/>
          </a:p>
        </p:txBody>
      </p:sp>
    </p:spTree>
    <p:extLst>
      <p:ext uri="{BB962C8B-B14F-4D97-AF65-F5344CB8AC3E}">
        <p14:creationId xmlns:p14="http://schemas.microsoft.com/office/powerpoint/2010/main" val="32682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altLang="en-US"/>
              <a:t>Named Entity Recognition</a:t>
            </a:r>
          </a:p>
        </p:txBody>
      </p:sp>
      <p:sp>
        <p:nvSpPr>
          <p:cNvPr id="3" name="Content Placeholder 2"/>
          <p:cNvSpPr>
            <a:spLocks noGrp="1"/>
          </p:cNvSpPr>
          <p:nvPr>
            <p:ph idx="1"/>
          </p:nvPr>
        </p:nvSpPr>
        <p:spPr>
          <a:xfrm>
            <a:off x="249140" y="5297212"/>
            <a:ext cx="8751736" cy="1249363"/>
          </a:xfrm>
        </p:spPr>
        <p:txBody>
          <a:bodyPr>
            <a:normAutofit/>
          </a:bodyPr>
          <a:lstStyle/>
          <a:p>
            <a:pPr>
              <a:defRPr/>
            </a:pPr>
            <a:r>
              <a:rPr lang="en-US" sz="2667" dirty="0">
                <a:hlinkClick r:id="rId2"/>
              </a:rPr>
              <a:t>http://cogcomp.cs.illinois.edu/page/demo_view/NER</a:t>
            </a:r>
            <a:endParaRPr lang="en-US" sz="2667" dirty="0"/>
          </a:p>
          <a:p>
            <a:pPr>
              <a:defRPr/>
            </a:pPr>
            <a:r>
              <a:rPr lang="en-US" sz="2667" dirty="0">
                <a:hlinkClick r:id="rId3"/>
              </a:rPr>
              <a:t>http://nlp.stanford.edu:8080/ner/</a:t>
            </a:r>
            <a:r>
              <a:rPr lang="en-US" sz="2667" dirty="0"/>
              <a:t> </a:t>
            </a:r>
          </a:p>
        </p:txBody>
      </p:sp>
      <p:sp>
        <p:nvSpPr>
          <p:cNvPr id="135172" name="TextBox 3"/>
          <p:cNvSpPr txBox="1">
            <a:spLocks noChangeArrowheads="1"/>
          </p:cNvSpPr>
          <p:nvPr/>
        </p:nvSpPr>
        <p:spPr bwMode="auto">
          <a:xfrm>
            <a:off x="9116223" y="1395673"/>
            <a:ext cx="2747124" cy="481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en-US" sz="1333" dirty="0">
                <a:latin typeface="Courier New" pitchFamily="49" charset="0"/>
                <a:cs typeface="Courier New" pitchFamily="49" charset="0"/>
              </a:rPr>
              <a:t>        Wolff B-PER </a:t>
            </a:r>
          </a:p>
          <a:p>
            <a:pPr eaLnBrk="1" hangingPunct="1">
              <a:spcBef>
                <a:spcPct val="0"/>
              </a:spcBef>
              <a:buFontTx/>
              <a:buNone/>
            </a:pPr>
            <a:r>
              <a:rPr lang="pt-BR" altLang="en-US" sz="1333" dirty="0">
                <a:latin typeface="Courier New" pitchFamily="49" charset="0"/>
                <a:cs typeface="Courier New" pitchFamily="49" charset="0"/>
              </a:rPr>
              <a:t>            , O </a:t>
            </a:r>
          </a:p>
          <a:p>
            <a:pPr eaLnBrk="1" hangingPunct="1">
              <a:spcBef>
                <a:spcPct val="0"/>
              </a:spcBef>
              <a:buFontTx/>
              <a:buNone/>
            </a:pPr>
            <a:r>
              <a:rPr lang="pt-BR" altLang="en-US" sz="1333" dirty="0">
                <a:latin typeface="Courier New" pitchFamily="49" charset="0"/>
                <a:cs typeface="Courier New" pitchFamily="49" charset="0"/>
              </a:rPr>
              <a:t>    currently O </a:t>
            </a:r>
          </a:p>
          <a:p>
            <a:pPr eaLnBrk="1" hangingPunct="1">
              <a:spcBef>
                <a:spcPct val="0"/>
              </a:spcBef>
              <a:buFontTx/>
              <a:buNone/>
            </a:pPr>
            <a:r>
              <a:rPr lang="pt-BR" altLang="en-US" sz="1333" dirty="0">
                <a:latin typeface="Courier New" pitchFamily="49" charset="0"/>
                <a:cs typeface="Courier New" pitchFamily="49" charset="0"/>
              </a:rPr>
              <a:t>            a O </a:t>
            </a:r>
          </a:p>
          <a:p>
            <a:pPr eaLnBrk="1" hangingPunct="1">
              <a:spcBef>
                <a:spcPct val="0"/>
              </a:spcBef>
              <a:buFontTx/>
              <a:buNone/>
            </a:pPr>
            <a:r>
              <a:rPr lang="pt-BR" altLang="en-US" sz="1333" dirty="0">
                <a:latin typeface="Courier New" pitchFamily="49" charset="0"/>
                <a:cs typeface="Courier New" pitchFamily="49" charset="0"/>
              </a:rPr>
              <a:t>   journalist O </a:t>
            </a:r>
          </a:p>
          <a:p>
            <a:pPr eaLnBrk="1" hangingPunct="1">
              <a:spcBef>
                <a:spcPct val="0"/>
              </a:spcBef>
              <a:buFontTx/>
              <a:buNone/>
            </a:pPr>
            <a:r>
              <a:rPr lang="pt-BR" altLang="en-US" sz="1333" dirty="0">
                <a:latin typeface="Courier New" pitchFamily="49" charset="0"/>
                <a:cs typeface="Courier New" pitchFamily="49" charset="0"/>
              </a:rPr>
              <a:t>           in O </a:t>
            </a:r>
          </a:p>
          <a:p>
            <a:pPr eaLnBrk="1" hangingPunct="1">
              <a:spcBef>
                <a:spcPct val="0"/>
              </a:spcBef>
              <a:buFontTx/>
              <a:buNone/>
            </a:pPr>
            <a:r>
              <a:rPr lang="pt-BR" altLang="en-US" sz="1333" dirty="0">
                <a:latin typeface="Courier New" pitchFamily="49" charset="0"/>
                <a:cs typeface="Courier New" pitchFamily="49" charset="0"/>
              </a:rPr>
              <a:t>    Argentina B-LOC </a:t>
            </a:r>
          </a:p>
          <a:p>
            <a:pPr eaLnBrk="1" hangingPunct="1">
              <a:spcBef>
                <a:spcPct val="0"/>
              </a:spcBef>
              <a:buFontTx/>
              <a:buNone/>
            </a:pPr>
            <a:r>
              <a:rPr lang="pt-BR" altLang="en-US" sz="1333" dirty="0">
                <a:latin typeface="Courier New" pitchFamily="49" charset="0"/>
                <a:cs typeface="Courier New" pitchFamily="49" charset="0"/>
              </a:rPr>
              <a:t>            , O </a:t>
            </a:r>
          </a:p>
          <a:p>
            <a:pPr eaLnBrk="1" hangingPunct="1">
              <a:spcBef>
                <a:spcPct val="0"/>
              </a:spcBef>
              <a:buFontTx/>
              <a:buNone/>
            </a:pPr>
            <a:r>
              <a:rPr lang="pt-BR" altLang="en-US" sz="1333" dirty="0">
                <a:latin typeface="Courier New" pitchFamily="49" charset="0"/>
                <a:cs typeface="Courier New" pitchFamily="49" charset="0"/>
              </a:rPr>
              <a:t>       played O </a:t>
            </a:r>
          </a:p>
          <a:p>
            <a:pPr eaLnBrk="1" hangingPunct="1">
              <a:spcBef>
                <a:spcPct val="0"/>
              </a:spcBef>
              <a:buFontTx/>
              <a:buNone/>
            </a:pPr>
            <a:r>
              <a:rPr lang="pt-BR" altLang="en-US" sz="1333" dirty="0">
                <a:latin typeface="Courier New" pitchFamily="49" charset="0"/>
                <a:cs typeface="Courier New" pitchFamily="49" charset="0"/>
              </a:rPr>
              <a:t>         with O </a:t>
            </a:r>
          </a:p>
          <a:p>
            <a:pPr eaLnBrk="1" hangingPunct="1">
              <a:spcBef>
                <a:spcPct val="0"/>
              </a:spcBef>
              <a:buFontTx/>
              <a:buNone/>
            </a:pPr>
            <a:r>
              <a:rPr lang="pt-BR" altLang="en-US" sz="1333" dirty="0">
                <a:latin typeface="Courier New" pitchFamily="49" charset="0"/>
                <a:cs typeface="Courier New" pitchFamily="49" charset="0"/>
              </a:rPr>
              <a:t>          Del B-PER </a:t>
            </a:r>
          </a:p>
          <a:p>
            <a:pPr eaLnBrk="1" hangingPunct="1">
              <a:spcBef>
                <a:spcPct val="0"/>
              </a:spcBef>
              <a:buFontTx/>
              <a:buNone/>
            </a:pPr>
            <a:r>
              <a:rPr lang="pt-BR" altLang="en-US" sz="1333" dirty="0">
                <a:latin typeface="Courier New" pitchFamily="49" charset="0"/>
                <a:cs typeface="Courier New" pitchFamily="49" charset="0"/>
              </a:rPr>
              <a:t>       Bosque I-PER </a:t>
            </a:r>
          </a:p>
          <a:p>
            <a:pPr eaLnBrk="1" hangingPunct="1">
              <a:spcBef>
                <a:spcPct val="0"/>
              </a:spcBef>
              <a:buFontTx/>
              <a:buNone/>
            </a:pPr>
            <a:r>
              <a:rPr lang="pt-BR" altLang="en-US" sz="1333" dirty="0">
                <a:latin typeface="Courier New" pitchFamily="49" charset="0"/>
                <a:cs typeface="Courier New" pitchFamily="49" charset="0"/>
              </a:rPr>
              <a:t>           in O </a:t>
            </a:r>
          </a:p>
          <a:p>
            <a:pPr eaLnBrk="1" hangingPunct="1">
              <a:spcBef>
                <a:spcPct val="0"/>
              </a:spcBef>
              <a:buFontTx/>
              <a:buNone/>
            </a:pPr>
            <a:r>
              <a:rPr lang="pt-BR" altLang="en-US" sz="1333" dirty="0">
                <a:latin typeface="Courier New" pitchFamily="49" charset="0"/>
                <a:cs typeface="Courier New" pitchFamily="49" charset="0"/>
              </a:rPr>
              <a:t>          the O </a:t>
            </a:r>
          </a:p>
          <a:p>
            <a:pPr eaLnBrk="1" hangingPunct="1">
              <a:spcBef>
                <a:spcPct val="0"/>
              </a:spcBef>
              <a:buFontTx/>
              <a:buNone/>
            </a:pPr>
            <a:r>
              <a:rPr lang="pt-BR" altLang="en-US" sz="1333" dirty="0">
                <a:latin typeface="Courier New" pitchFamily="49" charset="0"/>
                <a:cs typeface="Courier New" pitchFamily="49" charset="0"/>
              </a:rPr>
              <a:t>        final O </a:t>
            </a:r>
          </a:p>
          <a:p>
            <a:pPr eaLnBrk="1" hangingPunct="1">
              <a:spcBef>
                <a:spcPct val="0"/>
              </a:spcBef>
              <a:buFontTx/>
              <a:buNone/>
            </a:pPr>
            <a:r>
              <a:rPr lang="pt-BR" altLang="en-US" sz="1333" dirty="0">
                <a:latin typeface="Courier New" pitchFamily="49" charset="0"/>
                <a:cs typeface="Courier New" pitchFamily="49" charset="0"/>
              </a:rPr>
              <a:t>        years O </a:t>
            </a:r>
          </a:p>
          <a:p>
            <a:pPr eaLnBrk="1" hangingPunct="1">
              <a:spcBef>
                <a:spcPct val="0"/>
              </a:spcBef>
              <a:buFontTx/>
              <a:buNone/>
            </a:pPr>
            <a:r>
              <a:rPr lang="pt-BR" altLang="en-US" sz="1333" dirty="0">
                <a:latin typeface="Courier New" pitchFamily="49" charset="0"/>
                <a:cs typeface="Courier New" pitchFamily="49" charset="0"/>
              </a:rPr>
              <a:t>           of O </a:t>
            </a:r>
          </a:p>
          <a:p>
            <a:pPr eaLnBrk="1" hangingPunct="1">
              <a:spcBef>
                <a:spcPct val="0"/>
              </a:spcBef>
              <a:buFontTx/>
              <a:buNone/>
            </a:pPr>
            <a:r>
              <a:rPr lang="pt-BR" altLang="en-US" sz="1333" dirty="0">
                <a:latin typeface="Courier New" pitchFamily="49" charset="0"/>
                <a:cs typeface="Courier New" pitchFamily="49" charset="0"/>
              </a:rPr>
              <a:t>          the O </a:t>
            </a:r>
          </a:p>
          <a:p>
            <a:pPr eaLnBrk="1" hangingPunct="1">
              <a:spcBef>
                <a:spcPct val="0"/>
              </a:spcBef>
              <a:buFontTx/>
              <a:buNone/>
            </a:pPr>
            <a:r>
              <a:rPr lang="pt-BR" altLang="en-US" sz="1333" dirty="0">
                <a:latin typeface="Courier New" pitchFamily="49" charset="0"/>
                <a:cs typeface="Courier New" pitchFamily="49" charset="0"/>
              </a:rPr>
              <a:t>    seventies O </a:t>
            </a:r>
          </a:p>
          <a:p>
            <a:pPr eaLnBrk="1" hangingPunct="1">
              <a:spcBef>
                <a:spcPct val="0"/>
              </a:spcBef>
              <a:buFontTx/>
              <a:buNone/>
            </a:pPr>
            <a:r>
              <a:rPr lang="pt-BR" altLang="en-US" sz="1333" dirty="0">
                <a:latin typeface="Courier New" pitchFamily="49" charset="0"/>
                <a:cs typeface="Courier New" pitchFamily="49" charset="0"/>
              </a:rPr>
              <a:t>           in O </a:t>
            </a:r>
          </a:p>
          <a:p>
            <a:pPr eaLnBrk="1" hangingPunct="1">
              <a:spcBef>
                <a:spcPct val="0"/>
              </a:spcBef>
              <a:buFontTx/>
              <a:buNone/>
            </a:pPr>
            <a:r>
              <a:rPr lang="pt-BR" altLang="en-US" sz="1333" dirty="0">
                <a:latin typeface="Courier New" pitchFamily="49" charset="0"/>
                <a:cs typeface="Courier New" pitchFamily="49" charset="0"/>
              </a:rPr>
              <a:t>         Real B-ORG </a:t>
            </a:r>
          </a:p>
          <a:p>
            <a:pPr eaLnBrk="1" hangingPunct="1">
              <a:spcBef>
                <a:spcPct val="0"/>
              </a:spcBef>
              <a:buFontTx/>
              <a:buNone/>
            </a:pPr>
            <a:r>
              <a:rPr lang="pt-BR" altLang="en-US" sz="1333" dirty="0">
                <a:latin typeface="Courier New" pitchFamily="49" charset="0"/>
                <a:cs typeface="Courier New" pitchFamily="49" charset="0"/>
              </a:rPr>
              <a:t>       Madrid I-ORG </a:t>
            </a:r>
          </a:p>
          <a:p>
            <a:pPr eaLnBrk="1" hangingPunct="1">
              <a:spcBef>
                <a:spcPct val="0"/>
              </a:spcBef>
              <a:buFontTx/>
              <a:buNone/>
            </a:pPr>
            <a:r>
              <a:rPr lang="pt-BR" altLang="en-US" sz="1333" dirty="0">
                <a:latin typeface="Courier New" pitchFamily="49" charset="0"/>
                <a:cs typeface="Courier New" pitchFamily="49" charset="0"/>
              </a:rPr>
              <a:t>            . O</a:t>
            </a:r>
            <a:endParaRPr lang="en-US" altLang="en-US" sz="1333" dirty="0"/>
          </a:p>
        </p:txBody>
      </p:sp>
      <p:sp>
        <p:nvSpPr>
          <p:cNvPr id="135173" name="Content Placeholder 2"/>
          <p:cNvSpPr txBox="1">
            <a:spLocks/>
          </p:cNvSpPr>
          <p:nvPr/>
        </p:nvSpPr>
        <p:spPr bwMode="auto">
          <a:xfrm>
            <a:off x="338667" y="2035534"/>
            <a:ext cx="8874244" cy="234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pt-BR" altLang="en-US" dirty="0"/>
              <a:t>Wolff, currently a journalist in Argentina, played with Del Bosque in the final years of the seventies in Real Madrid. </a:t>
            </a:r>
            <a:endParaRPr lang="en-US" altLang="en-US" dirty="0"/>
          </a:p>
        </p:txBody>
      </p:sp>
    </p:spTree>
    <p:extLst>
      <p:ext uri="{BB962C8B-B14F-4D97-AF65-F5344CB8AC3E}">
        <p14:creationId xmlns:p14="http://schemas.microsoft.com/office/powerpoint/2010/main" val="17068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5172" grpId="0"/>
      <p:bldP spid="13517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altLang="en-US"/>
              <a:t>Semantic Role Labeling</a:t>
            </a:r>
          </a:p>
        </p:txBody>
      </p:sp>
      <p:sp>
        <p:nvSpPr>
          <p:cNvPr id="3" name="Content Placeholder 2"/>
          <p:cNvSpPr>
            <a:spLocks noGrp="1"/>
          </p:cNvSpPr>
          <p:nvPr>
            <p:ph idx="1"/>
          </p:nvPr>
        </p:nvSpPr>
        <p:spPr>
          <a:xfrm>
            <a:off x="406400" y="1941236"/>
            <a:ext cx="11480800" cy="4525963"/>
          </a:xfrm>
        </p:spPr>
        <p:txBody>
          <a:bodyPr>
            <a:normAutofit/>
          </a:bodyPr>
          <a:lstStyle/>
          <a:p>
            <a:pPr>
              <a:defRPr/>
            </a:pPr>
            <a:r>
              <a:rPr lang="en-US" dirty="0"/>
              <a:t>[</a:t>
            </a:r>
            <a:r>
              <a:rPr lang="en-US" baseline="-25000" dirty="0"/>
              <a:t>A0</a:t>
            </a:r>
            <a:r>
              <a:rPr lang="en-US" dirty="0"/>
              <a:t> He ] [</a:t>
            </a:r>
            <a:r>
              <a:rPr lang="en-US" baseline="-25000" dirty="0"/>
              <a:t>AM-MOD</a:t>
            </a:r>
            <a:r>
              <a:rPr lang="en-US" dirty="0"/>
              <a:t> would ] [</a:t>
            </a:r>
            <a:r>
              <a:rPr lang="en-US" baseline="-25000" dirty="0"/>
              <a:t>AM-NEG</a:t>
            </a:r>
            <a:r>
              <a:rPr lang="en-US" dirty="0"/>
              <a:t> </a:t>
            </a:r>
            <a:r>
              <a:rPr lang="en-US" dirty="0" err="1"/>
              <a:t>n't</a:t>
            </a:r>
            <a:r>
              <a:rPr lang="en-US" dirty="0"/>
              <a:t> ] [</a:t>
            </a:r>
            <a:r>
              <a:rPr lang="en-US" baseline="-25000" dirty="0"/>
              <a:t>V</a:t>
            </a:r>
            <a:r>
              <a:rPr lang="en-US" dirty="0"/>
              <a:t> </a:t>
            </a:r>
            <a:r>
              <a:rPr lang="en-US" b="1" dirty="0"/>
              <a:t>accept</a:t>
            </a:r>
            <a:r>
              <a:rPr lang="en-US" dirty="0"/>
              <a:t> ] [</a:t>
            </a:r>
            <a:r>
              <a:rPr lang="en-US" baseline="-25000" dirty="0"/>
              <a:t>A1</a:t>
            </a:r>
            <a:r>
              <a:rPr lang="en-US" dirty="0"/>
              <a:t> anything of value ] from [</a:t>
            </a:r>
            <a:r>
              <a:rPr lang="en-US" baseline="-25000" dirty="0"/>
              <a:t>A2</a:t>
            </a:r>
            <a:r>
              <a:rPr lang="en-US" dirty="0"/>
              <a:t> those he was writing about ] . </a:t>
            </a:r>
          </a:p>
          <a:p>
            <a:pPr>
              <a:defRPr/>
            </a:pPr>
            <a:r>
              <a:rPr lang="en-US" b="1" dirty="0"/>
              <a:t>V: </a:t>
            </a:r>
            <a:r>
              <a:rPr lang="en-US" dirty="0"/>
              <a:t>verb</a:t>
            </a:r>
            <a:br>
              <a:rPr lang="en-US" dirty="0"/>
            </a:br>
            <a:r>
              <a:rPr lang="en-US" b="1" dirty="0"/>
              <a:t>A0</a:t>
            </a:r>
            <a:r>
              <a:rPr lang="en-US" b="1"/>
              <a:t>:</a:t>
            </a:r>
            <a:r>
              <a:rPr lang="en-US"/>
              <a:t> acceptor </a:t>
            </a:r>
            <a:br>
              <a:rPr lang="en-US" dirty="0"/>
            </a:br>
            <a:r>
              <a:rPr lang="en-US" b="1" dirty="0"/>
              <a:t>A1:</a:t>
            </a:r>
            <a:r>
              <a:rPr lang="en-US" dirty="0"/>
              <a:t> thing accepted </a:t>
            </a:r>
            <a:br>
              <a:rPr lang="en-US" dirty="0"/>
            </a:br>
            <a:r>
              <a:rPr lang="en-US" b="1" dirty="0"/>
              <a:t>A2:</a:t>
            </a:r>
            <a:r>
              <a:rPr lang="en-US" dirty="0"/>
              <a:t> accepted-from </a:t>
            </a:r>
            <a:br>
              <a:rPr lang="en-US" dirty="0"/>
            </a:br>
            <a:r>
              <a:rPr lang="en-US" b="1" dirty="0"/>
              <a:t>A3:</a:t>
            </a:r>
            <a:r>
              <a:rPr lang="en-US" dirty="0"/>
              <a:t> attribute </a:t>
            </a:r>
            <a:br>
              <a:rPr lang="en-US" dirty="0"/>
            </a:br>
            <a:r>
              <a:rPr lang="en-US" b="1" dirty="0"/>
              <a:t>AM-MOD:</a:t>
            </a:r>
            <a:r>
              <a:rPr lang="en-US" dirty="0"/>
              <a:t> modal </a:t>
            </a:r>
            <a:br>
              <a:rPr lang="en-US" dirty="0"/>
            </a:br>
            <a:r>
              <a:rPr lang="en-US" b="1" dirty="0"/>
              <a:t>AM-NEG:</a:t>
            </a:r>
            <a:r>
              <a:rPr lang="en-US" dirty="0"/>
              <a:t> negation </a:t>
            </a:r>
          </a:p>
          <a:p>
            <a:pPr>
              <a:defRPr/>
            </a:pPr>
            <a:r>
              <a:rPr lang="en-US" dirty="0">
                <a:hlinkClick r:id="rId2"/>
              </a:rPr>
              <a:t>http://cogcomp.cs.illinois.edu/page/demo_view/SRL</a:t>
            </a:r>
            <a:endParaRPr lang="en-US" dirty="0"/>
          </a:p>
          <a:p>
            <a:pPr>
              <a:defRPr/>
            </a:pPr>
            <a:endParaRPr lang="en-US" dirty="0"/>
          </a:p>
        </p:txBody>
      </p:sp>
    </p:spTree>
    <p:extLst>
      <p:ext uri="{BB962C8B-B14F-4D97-AF65-F5344CB8AC3E}">
        <p14:creationId xmlns:p14="http://schemas.microsoft.com/office/powerpoint/2010/main" val="37881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altLang="en-US" dirty="0"/>
              <a:t>Coreference Resolution</a:t>
            </a:r>
          </a:p>
        </p:txBody>
      </p:sp>
      <p:sp>
        <p:nvSpPr>
          <p:cNvPr id="138243" name="Content Placeholder 2"/>
          <p:cNvSpPr>
            <a:spLocks noGrp="1"/>
          </p:cNvSpPr>
          <p:nvPr>
            <p:ph idx="1"/>
          </p:nvPr>
        </p:nvSpPr>
        <p:spPr/>
        <p:txBody>
          <a:bodyPr/>
          <a:lstStyle/>
          <a:p>
            <a:r>
              <a:rPr lang="en-US" altLang="en-US" dirty="0">
                <a:solidFill>
                  <a:srgbClr val="7030A0"/>
                </a:solidFill>
              </a:rPr>
              <a:t>Barack Obama </a:t>
            </a:r>
            <a:r>
              <a:rPr lang="en-US" altLang="en-US" dirty="0"/>
              <a:t>visited China. </a:t>
            </a:r>
            <a:r>
              <a:rPr lang="en-US" altLang="en-US" dirty="0">
                <a:solidFill>
                  <a:srgbClr val="7030A0"/>
                </a:solidFill>
              </a:rPr>
              <a:t>The US president </a:t>
            </a:r>
            <a:r>
              <a:rPr lang="en-US" altLang="en-US" dirty="0"/>
              <a:t>met with his Chinese counterpart.</a:t>
            </a:r>
          </a:p>
          <a:p>
            <a:r>
              <a:rPr lang="en-US" altLang="en-US" dirty="0">
                <a:solidFill>
                  <a:srgbClr val="00B050"/>
                </a:solidFill>
              </a:rPr>
              <a:t>Cynthia</a:t>
            </a:r>
            <a:r>
              <a:rPr lang="en-US" altLang="en-US" dirty="0"/>
              <a:t> went to see </a:t>
            </a:r>
            <a:r>
              <a:rPr lang="en-US" altLang="en-US" dirty="0">
                <a:solidFill>
                  <a:srgbClr val="00B0F0"/>
                </a:solidFill>
              </a:rPr>
              <a:t>her aunt </a:t>
            </a:r>
            <a:r>
              <a:rPr lang="en-US" altLang="en-US" dirty="0"/>
              <a:t>at the hospital. </a:t>
            </a:r>
            <a:r>
              <a:rPr lang="en-US" altLang="en-US" dirty="0">
                <a:solidFill>
                  <a:srgbClr val="00B0F0"/>
                </a:solidFill>
              </a:rPr>
              <a:t>She</a:t>
            </a:r>
            <a:r>
              <a:rPr lang="en-US" altLang="en-US" dirty="0"/>
              <a:t> was scheduled for surgery on Monday.</a:t>
            </a:r>
          </a:p>
          <a:p>
            <a:r>
              <a:rPr lang="en-US" altLang="en-US" dirty="0"/>
              <a:t>Because </a:t>
            </a:r>
            <a:r>
              <a:rPr lang="en-US" altLang="en-US" dirty="0">
                <a:solidFill>
                  <a:srgbClr val="FF0000"/>
                </a:solidFill>
              </a:rPr>
              <a:t>he</a:t>
            </a:r>
            <a:r>
              <a:rPr lang="en-US" altLang="en-US" dirty="0"/>
              <a:t> was sick, </a:t>
            </a:r>
            <a:r>
              <a:rPr lang="en-US" altLang="en-US" dirty="0">
                <a:solidFill>
                  <a:srgbClr val="FF0000"/>
                </a:solidFill>
              </a:rPr>
              <a:t>Michael</a:t>
            </a:r>
            <a:r>
              <a:rPr lang="en-US" altLang="en-US" dirty="0"/>
              <a:t> stayed home on Friday.</a:t>
            </a:r>
          </a:p>
        </p:txBody>
      </p:sp>
      <p:sp>
        <p:nvSpPr>
          <p:cNvPr id="2" name="TextBox 1">
            <a:extLst>
              <a:ext uri="{FF2B5EF4-FFF2-40B4-BE49-F238E27FC236}">
                <a16:creationId xmlns:a16="http://schemas.microsoft.com/office/drawing/2014/main" id="{83709525-FA7B-4F5B-A70A-063B936705AF}"/>
              </a:ext>
            </a:extLst>
          </p:cNvPr>
          <p:cNvSpPr txBox="1"/>
          <p:nvPr/>
        </p:nvSpPr>
        <p:spPr>
          <a:xfrm>
            <a:off x="6729984" y="365125"/>
            <a:ext cx="4389120" cy="923330"/>
          </a:xfrm>
          <a:prstGeom prst="rect">
            <a:avLst/>
          </a:prstGeom>
          <a:noFill/>
        </p:spPr>
        <p:txBody>
          <a:bodyPr wrap="square" rtlCol="0">
            <a:spAutoFit/>
          </a:bodyPr>
          <a:lstStyle/>
          <a:p>
            <a:r>
              <a:rPr lang="en-IN" dirty="0"/>
              <a:t>Coreference resolution is </a:t>
            </a:r>
            <a:r>
              <a:rPr lang="en-IN" b="1" dirty="0"/>
              <a:t>the task of finding all expressions that refer to the same entity in a text</a:t>
            </a:r>
            <a:r>
              <a:rPr lang="en-IN" dirty="0"/>
              <a:t>.</a:t>
            </a:r>
          </a:p>
        </p:txBody>
      </p:sp>
    </p:spTree>
    <p:extLst>
      <p:ext uri="{BB962C8B-B14F-4D97-AF65-F5344CB8AC3E}">
        <p14:creationId xmlns:p14="http://schemas.microsoft.com/office/powerpoint/2010/main" val="92752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a:t>Sentiment Analysis</a:t>
            </a:r>
          </a:p>
        </p:txBody>
      </p:sp>
      <p:sp>
        <p:nvSpPr>
          <p:cNvPr id="3" name="Content Placeholder 2"/>
          <p:cNvSpPr>
            <a:spLocks noGrp="1"/>
          </p:cNvSpPr>
          <p:nvPr>
            <p:ph idx="1"/>
          </p:nvPr>
        </p:nvSpPr>
        <p:spPr>
          <a:xfrm>
            <a:off x="609600" y="2082337"/>
            <a:ext cx="10972800" cy="4407363"/>
          </a:xfrm>
        </p:spPr>
        <p:txBody>
          <a:bodyPr>
            <a:normAutofit fontScale="85000" lnSpcReduction="20000"/>
          </a:bodyPr>
          <a:lstStyle/>
          <a:p>
            <a:pPr>
              <a:defRPr/>
            </a:pPr>
            <a:r>
              <a:rPr lang="en-US" dirty="0"/>
              <a:t>“</a:t>
            </a:r>
            <a:r>
              <a:rPr lang="en-US" dirty="0">
                <a:solidFill>
                  <a:srgbClr val="FF0000"/>
                </a:solidFill>
              </a:rPr>
              <a:t>I like </a:t>
            </a:r>
            <a:r>
              <a:rPr lang="en-US" u="sng" dirty="0">
                <a:solidFill>
                  <a:srgbClr val="FF0000"/>
                </a:solidFill>
              </a:rPr>
              <a:t>the camera </a:t>
            </a:r>
            <a:r>
              <a:rPr lang="en-US" dirty="0"/>
              <a:t>because I can edit images so easily, exactly as I do my </a:t>
            </a:r>
            <a:r>
              <a:rPr lang="en-US" dirty="0" err="1"/>
              <a:t>iPad</a:t>
            </a:r>
            <a:r>
              <a:rPr lang="en-US" dirty="0"/>
              <a:t>. I have found that its difficult to frame a picture when there isn't a zoom function as with the </a:t>
            </a:r>
            <a:r>
              <a:rPr lang="en-US" dirty="0" err="1"/>
              <a:t>iPad</a:t>
            </a:r>
            <a:r>
              <a:rPr lang="en-US" dirty="0"/>
              <a:t>. With this camera I can adjust my images by cropping as I did with my </a:t>
            </a:r>
            <a:r>
              <a:rPr lang="en-US" dirty="0" err="1"/>
              <a:t>iPad</a:t>
            </a:r>
            <a:r>
              <a:rPr lang="en-US" dirty="0"/>
              <a:t> but </a:t>
            </a:r>
            <a:r>
              <a:rPr lang="en-US" dirty="0">
                <a:solidFill>
                  <a:srgbClr val="FF0000"/>
                </a:solidFill>
              </a:rPr>
              <a:t>better yet</a:t>
            </a:r>
            <a:r>
              <a:rPr lang="en-US" dirty="0"/>
              <a:t>, this camera has a built in zoom. A stretch or pinch of the fingers bring in the subject closer or back out again. With this iPhone I can also, as I dido with my </a:t>
            </a:r>
            <a:r>
              <a:rPr lang="en-US" dirty="0" err="1"/>
              <a:t>iPad</a:t>
            </a:r>
            <a:r>
              <a:rPr lang="en-US" dirty="0"/>
              <a:t>, enhance, crop, rotate, red eye reduce, and set a range of tints. </a:t>
            </a:r>
            <a:r>
              <a:rPr lang="en-US" dirty="0">
                <a:solidFill>
                  <a:srgbClr val="FF0000"/>
                </a:solidFill>
              </a:rPr>
              <a:t>I am also quite impressed with </a:t>
            </a:r>
            <a:r>
              <a:rPr lang="en-US" u="sng" dirty="0">
                <a:solidFill>
                  <a:srgbClr val="FF0000"/>
                </a:solidFill>
              </a:rPr>
              <a:t>the quality of the images</a:t>
            </a:r>
            <a:r>
              <a:rPr lang="en-US" dirty="0"/>
              <a:t>. Pretty darn good especially </a:t>
            </a:r>
            <a:r>
              <a:rPr lang="en-US" dirty="0">
                <a:solidFill>
                  <a:srgbClr val="FF0000"/>
                </a:solidFill>
              </a:rPr>
              <a:t>better than I expected </a:t>
            </a:r>
            <a:r>
              <a:rPr lang="en-US" dirty="0"/>
              <a:t>for low light situations where I can use the built-in flash! Quite frankly </a:t>
            </a:r>
            <a:r>
              <a:rPr lang="en-US" dirty="0">
                <a:solidFill>
                  <a:srgbClr val="00B0F0"/>
                </a:solidFill>
              </a:rPr>
              <a:t>I was quite surprised </a:t>
            </a:r>
            <a:r>
              <a:rPr lang="en-US" u="sng" dirty="0">
                <a:solidFill>
                  <a:srgbClr val="00B0F0"/>
                </a:solidFill>
              </a:rPr>
              <a:t>with these built in features</a:t>
            </a:r>
            <a:r>
              <a:rPr lang="en-US" dirty="0"/>
              <a:t>. I also hope too experiment with and learn what HDR photography is. It's built into this iPhone and can be activated by a the touch of an icon. ”</a:t>
            </a:r>
          </a:p>
          <a:p>
            <a:pPr>
              <a:defRPr/>
            </a:pPr>
            <a:endParaRPr lang="en-US" dirty="0"/>
          </a:p>
          <a:p>
            <a:pPr>
              <a:defRPr/>
            </a:pPr>
            <a:r>
              <a:rPr lang="en-US" dirty="0">
                <a:hlinkClick r:id="rId2"/>
              </a:rPr>
              <a:t>http://www.epinions.com/review/apple_iphone_5c_latest_model_16gb_graphite_unlocked_smartphone/content_640679317124</a:t>
            </a:r>
            <a:r>
              <a:rPr lang="en-US" dirty="0"/>
              <a:t> </a:t>
            </a:r>
          </a:p>
        </p:txBody>
      </p:sp>
    </p:spTree>
    <p:extLst>
      <p:ext uri="{BB962C8B-B14F-4D97-AF65-F5344CB8AC3E}">
        <p14:creationId xmlns:p14="http://schemas.microsoft.com/office/powerpoint/2010/main" val="25238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916" y="1009451"/>
            <a:ext cx="11813649" cy="497681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867" dirty="0"/>
              <a:t>Opposition lawmakers in Poland have been occupying parliament for three weeks in a protest against the government. Frantic efforts are now being made to end the crisis before the next plenary session on Wednesday.</a:t>
            </a:r>
          </a:p>
          <a:p>
            <a:r>
              <a:rPr lang="en-US" sz="1867" dirty="0"/>
              <a:t>Almost all of Poland's important party leaders met on Monday at the invitation of the president of the senate to try to find a solution to the parliamentary crisis. </a:t>
            </a:r>
            <a:r>
              <a:rPr lang="en-US" sz="1867" dirty="0" err="1"/>
              <a:t>Jaroslaw</a:t>
            </a:r>
            <a:r>
              <a:rPr lang="en-US" sz="1867" dirty="0"/>
              <a:t> Kaczynski, the head of the governing national-conservative Law and Justice Party (</a:t>
            </a:r>
            <a:r>
              <a:rPr lang="en-US" sz="1867" dirty="0" err="1"/>
              <a:t>PiS</a:t>
            </a:r>
            <a:r>
              <a:rPr lang="en-US" sz="1867" dirty="0"/>
              <a:t>), also took part. The </a:t>
            </a:r>
            <a:r>
              <a:rPr lang="en-US" sz="1867" dirty="0" err="1"/>
              <a:t>PiS</a:t>
            </a:r>
            <a:r>
              <a:rPr lang="en-US" sz="1867" dirty="0"/>
              <a:t> is clearly trying to displace the conflict to a secondary theater - the senate, Poland's upper house of parliament.</a:t>
            </a:r>
          </a:p>
          <a:p>
            <a:r>
              <a:rPr lang="en-US" sz="1867" dirty="0"/>
              <a:t>However, </a:t>
            </a:r>
            <a:r>
              <a:rPr lang="en-US" sz="1867" dirty="0" err="1"/>
              <a:t>Grzegorz</a:t>
            </a:r>
            <a:r>
              <a:rPr lang="en-US" sz="1867" dirty="0"/>
              <a:t> </a:t>
            </a:r>
            <a:r>
              <a:rPr lang="en-US" sz="1867" dirty="0" err="1"/>
              <a:t>Schetyna</a:t>
            </a:r>
            <a:r>
              <a:rPr lang="en-US" sz="1867" dirty="0"/>
              <a:t>, the head of the biggest opposition party, the PO, steered clear of what he referred to as an "absurd" meeting. He said that instead he expected the </a:t>
            </a:r>
            <a:r>
              <a:rPr lang="en-US" sz="1867" dirty="0" err="1"/>
              <a:t>PiS</a:t>
            </a:r>
            <a:r>
              <a:rPr lang="en-US" sz="1867" dirty="0"/>
              <a:t> speaker of the lower house to "return to the [lower house's] plenary assembly hall." After all, he said, the conflict had not begun in the senate. The leader of the other liberal opposition party, Modern, did take part in the meeting - which goes to show once again how divided the opposition is.</a:t>
            </a:r>
          </a:p>
          <a:p>
            <a:r>
              <a:rPr lang="en-US" sz="1867" dirty="0"/>
              <a:t>Over the past few weeks, Poland has been caught up in a fight between the national-conservative government and the liberal opposition. The crisis began on December 16 with the announcement by the governing </a:t>
            </a:r>
            <a:r>
              <a:rPr lang="en-US" sz="1867" dirty="0" err="1"/>
              <a:t>PiS</a:t>
            </a:r>
            <a:r>
              <a:rPr lang="en-US" sz="1867" dirty="0"/>
              <a:t> that they would be restricting media access to parliament. The fight escalated inside the parliament - among other things, a group of opposition representatives occupied the rostrum in the plenary chamber. The government's parliamentary party left the chamber and "passed" the 2017 budget in an adjacent room. The main bone of contention now is whether this improvised vote, by a show of hands, was legitimate or not. Ultimately, the issue at stake is whether a parliamentary party with a small absolute majority, like the </a:t>
            </a:r>
            <a:r>
              <a:rPr lang="en-US" sz="1867" dirty="0" err="1"/>
              <a:t>PiS</a:t>
            </a:r>
            <a:r>
              <a:rPr lang="en-US" sz="1867" dirty="0"/>
              <a:t>, has to stick to the rules, or whether it can casually set them aside. </a:t>
            </a:r>
          </a:p>
        </p:txBody>
      </p:sp>
      <p:sp>
        <p:nvSpPr>
          <p:cNvPr id="5" name="Title 4"/>
          <p:cNvSpPr>
            <a:spLocks noGrp="1"/>
          </p:cNvSpPr>
          <p:nvPr>
            <p:ph type="title"/>
          </p:nvPr>
        </p:nvSpPr>
        <p:spPr>
          <a:xfrm>
            <a:off x="338667" y="168777"/>
            <a:ext cx="11243733" cy="935791"/>
          </a:xfrm>
        </p:spPr>
        <p:txBody>
          <a:bodyPr/>
          <a:lstStyle/>
          <a:p>
            <a:r>
              <a:rPr lang="en-US" dirty="0"/>
              <a:t>Understanding a News Story</a:t>
            </a:r>
          </a:p>
        </p:txBody>
      </p:sp>
      <p:sp>
        <p:nvSpPr>
          <p:cNvPr id="2" name="Rectangle 1"/>
          <p:cNvSpPr/>
          <p:nvPr/>
        </p:nvSpPr>
        <p:spPr>
          <a:xfrm>
            <a:off x="2889800" y="6149539"/>
            <a:ext cx="8692601" cy="666977"/>
          </a:xfrm>
          <a:prstGeom prst="rect">
            <a:avLst/>
          </a:prstGeom>
        </p:spPr>
        <p:txBody>
          <a:bodyPr wrap="square">
            <a:spAutoFit/>
          </a:bodyPr>
          <a:lstStyle/>
          <a:p>
            <a:r>
              <a:rPr lang="en-US" sz="1867" dirty="0"/>
              <a:t>http://www.dw.com/en/is-there-a-resolution-to-polands-parliamentary-crisis/a-37070705</a:t>
            </a:r>
          </a:p>
        </p:txBody>
      </p:sp>
    </p:spTree>
    <p:extLst>
      <p:ext uri="{BB962C8B-B14F-4D97-AF65-F5344CB8AC3E}">
        <p14:creationId xmlns:p14="http://schemas.microsoft.com/office/powerpoint/2010/main" val="28025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altLang="en-US"/>
              <a:t>Machine Translation</a:t>
            </a:r>
          </a:p>
        </p:txBody>
      </p:sp>
      <p:sp>
        <p:nvSpPr>
          <p:cNvPr id="143363" name="Content Placeholder 2"/>
          <p:cNvSpPr>
            <a:spLocks noGrp="1"/>
          </p:cNvSpPr>
          <p:nvPr>
            <p:ph idx="1"/>
          </p:nvPr>
        </p:nvSpPr>
        <p:spPr>
          <a:xfrm>
            <a:off x="609600" y="1617821"/>
            <a:ext cx="10972800" cy="3603988"/>
          </a:xfrm>
        </p:spPr>
        <p:txBody>
          <a:bodyPr>
            <a:normAutofit/>
          </a:bodyPr>
          <a:lstStyle/>
          <a:p>
            <a:r>
              <a:rPr lang="ja-JP" altLang="en-US" dirty="0">
                <a:ea typeface="MS PGothic" pitchFamily="34" charset="-128"/>
              </a:rPr>
              <a:t>あけましておめでとうございます。 </a:t>
            </a:r>
            <a:endParaRPr lang="en-US" altLang="ja-JP" dirty="0">
              <a:ea typeface="MS PGothic" pitchFamily="34" charset="-128"/>
            </a:endParaRPr>
          </a:p>
          <a:p>
            <a:r>
              <a:rPr lang="en-US" altLang="en-US" dirty="0"/>
              <a:t>Happy New Year!</a:t>
            </a:r>
          </a:p>
        </p:txBody>
      </p:sp>
      <p:pic>
        <p:nvPicPr>
          <p:cNvPr id="143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108" y="2522483"/>
            <a:ext cx="6818437" cy="41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302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Document Summarization</a:t>
            </a:r>
          </a:p>
        </p:txBody>
      </p:sp>
      <p:pic>
        <p:nvPicPr>
          <p:cNvPr id="5" name="Picture 4"/>
          <p:cNvPicPr>
            <a:picLocks noChangeAspect="1"/>
          </p:cNvPicPr>
          <p:nvPr/>
        </p:nvPicPr>
        <p:blipFill>
          <a:blip r:embed="rId2"/>
          <a:stretch>
            <a:fillRect/>
          </a:stretch>
        </p:blipFill>
        <p:spPr>
          <a:xfrm>
            <a:off x="3290047" y="1448007"/>
            <a:ext cx="5192952" cy="5111413"/>
          </a:xfrm>
          <a:prstGeom prst="rect">
            <a:avLst/>
          </a:prstGeom>
        </p:spPr>
      </p:pic>
      <p:sp>
        <p:nvSpPr>
          <p:cNvPr id="6" name="TextBox 5"/>
          <p:cNvSpPr txBox="1"/>
          <p:nvPr/>
        </p:nvSpPr>
        <p:spPr>
          <a:xfrm>
            <a:off x="9423918" y="6391469"/>
            <a:ext cx="2050113" cy="369332"/>
          </a:xfrm>
          <a:prstGeom prst="rect">
            <a:avLst/>
          </a:prstGeom>
          <a:noFill/>
        </p:spPr>
        <p:txBody>
          <a:bodyPr wrap="none" rtlCol="0">
            <a:spAutoFit/>
          </a:bodyPr>
          <a:lstStyle/>
          <a:p>
            <a:r>
              <a:rPr lang="en-US" dirty="0"/>
              <a:t>[Wei and Gao 2014]</a:t>
            </a:r>
          </a:p>
        </p:txBody>
      </p:sp>
    </p:spTree>
    <p:extLst>
      <p:ext uri="{BB962C8B-B14F-4D97-AF65-F5344CB8AC3E}">
        <p14:creationId xmlns:p14="http://schemas.microsoft.com/office/powerpoint/2010/main" val="132213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338667" y="423931"/>
            <a:ext cx="11243733" cy="935791"/>
          </a:xfrm>
        </p:spPr>
        <p:txBody>
          <a:bodyPr/>
          <a:lstStyle/>
          <a:p>
            <a:r>
              <a:rPr lang="en-US" altLang="en-US" dirty="0"/>
              <a:t>Multi Document Summarization</a:t>
            </a:r>
          </a:p>
        </p:txBody>
      </p:sp>
      <p:sp>
        <p:nvSpPr>
          <p:cNvPr id="148483" name="Content Placeholder 2"/>
          <p:cNvSpPr>
            <a:spLocks noGrp="1"/>
          </p:cNvSpPr>
          <p:nvPr>
            <p:ph idx="1"/>
          </p:nvPr>
        </p:nvSpPr>
        <p:spPr>
          <a:xfrm>
            <a:off x="142943" y="1269651"/>
            <a:ext cx="11931341" cy="5473056"/>
          </a:xfrm>
        </p:spPr>
        <p:txBody>
          <a:bodyPr>
            <a:noAutofit/>
          </a:bodyPr>
          <a:lstStyle/>
          <a:p>
            <a:pPr marL="0" indent="0">
              <a:buNone/>
            </a:pPr>
            <a:r>
              <a:rPr lang="en-US" altLang="en-US" sz="1400" b="1" dirty="0"/>
              <a:t>Health Benefits</a:t>
            </a:r>
          </a:p>
          <a:p>
            <a:r>
              <a:rPr lang="en-US" altLang="en-US" sz="1400" dirty="0"/>
              <a:t>Eating a diet rich in vegetables and fruits as part of an overall healthy diet may reduce risk for heart disease, including heart attack and stroke.</a:t>
            </a:r>
          </a:p>
          <a:p>
            <a:r>
              <a:rPr lang="en-US" altLang="en-US" sz="1400" dirty="0"/>
              <a:t>Eating a diet rich in some vegetables and fruits as part of an overall healthy diet may protect against certain types of cancers.</a:t>
            </a:r>
          </a:p>
          <a:p>
            <a:r>
              <a:rPr lang="en-US" altLang="en-US" sz="1400" dirty="0"/>
              <a:t>Diets rich in foods containing fiber, such as some vegetables and fruits, may reduce the risk of heart disease, obesity, and type 2 diabetes.</a:t>
            </a:r>
          </a:p>
          <a:p>
            <a:r>
              <a:rPr lang="en-US" altLang="en-US" sz="1400" dirty="0"/>
              <a:t>Eating vegetables and fruits rich in potassium as part of an overall healthy diet may lower blood pressure, and may also reduce the risk of developing kidney stones and help to decrease bone loss.</a:t>
            </a:r>
          </a:p>
          <a:p>
            <a:r>
              <a:rPr lang="en-US" altLang="en-US" sz="1400" dirty="0"/>
              <a:t>Eating foods such as vegetables that are lower in calories per cup instead of some other higher-calorie food may be useful in helping to lower calorie intake.</a:t>
            </a:r>
          </a:p>
          <a:p>
            <a:pPr marL="0" indent="0">
              <a:buNone/>
            </a:pPr>
            <a:r>
              <a:rPr lang="en-US" altLang="en-US" sz="1400" b="1" dirty="0"/>
              <a:t>Nutrients</a:t>
            </a:r>
          </a:p>
          <a:p>
            <a:r>
              <a:rPr lang="en-US" altLang="en-US" sz="1400" dirty="0"/>
              <a:t>Most vegetables are naturally low in fat and calories. None have cholesterol. (Sauces or seasonings may add fat, calories, or cholesterol.)</a:t>
            </a:r>
          </a:p>
          <a:p>
            <a:r>
              <a:rPr lang="en-US" altLang="en-US" sz="1400" dirty="0"/>
              <a:t>Vegetables are important sources of many nutrients, including potassium, dietary fiber, folate (folic acid), vitamin A, and vitamin C.</a:t>
            </a:r>
          </a:p>
          <a:p>
            <a:r>
              <a:rPr lang="en-US" altLang="en-US" sz="1400" dirty="0"/>
              <a:t>Diets rich in potassium may help to maintain healthy blood pressure. Vegetable sources of potassium include sweet potatoes, white potatoes, white beans, tomato products (paste, sauce, and juice), beet greens, soybeans, lima beans, spinach, lentils, and kidney beans.</a:t>
            </a:r>
          </a:p>
          <a:p>
            <a:r>
              <a:rPr lang="en-US" altLang="en-US" sz="1400" dirty="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p>
          <a:p>
            <a:r>
              <a:rPr lang="en-US" altLang="en-US" sz="1400" dirty="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1400" dirty="0" err="1"/>
              <a:t>spina</a:t>
            </a:r>
            <a:r>
              <a:rPr lang="en-US" altLang="en-US" sz="1400" dirty="0"/>
              <a:t> bifida, and anencephaly during fetal development.</a:t>
            </a:r>
          </a:p>
          <a:p>
            <a:r>
              <a:rPr lang="en-US" altLang="en-US" sz="1400" dirty="0"/>
              <a:t>Vitamin A keeps eyes and skin healthy and helps to protect against infections.</a:t>
            </a:r>
          </a:p>
          <a:p>
            <a:r>
              <a:rPr lang="en-US" altLang="en-US" sz="1400" dirty="0"/>
              <a:t>Vitamin C helps heal cuts and wounds and keeps teeth and gums healthy. Vitamin C aids in iron absorption.</a:t>
            </a:r>
          </a:p>
        </p:txBody>
      </p:sp>
    </p:spTree>
    <p:extLst>
      <p:ext uri="{BB962C8B-B14F-4D97-AF65-F5344CB8AC3E}">
        <p14:creationId xmlns:p14="http://schemas.microsoft.com/office/powerpoint/2010/main" val="71711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8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4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84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84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848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84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r>
              <a:rPr lang="en-US" altLang="en-US" dirty="0"/>
              <a:t>Summary</a:t>
            </a:r>
          </a:p>
        </p:txBody>
      </p:sp>
      <p:sp>
        <p:nvSpPr>
          <p:cNvPr id="2" name="Content Placeholder 1"/>
          <p:cNvSpPr>
            <a:spLocks noGrp="1"/>
          </p:cNvSpPr>
          <p:nvPr>
            <p:ph idx="1"/>
          </p:nvPr>
        </p:nvSpPr>
        <p:spPr>
          <a:xfrm>
            <a:off x="3203554" y="3034042"/>
            <a:ext cx="5431745" cy="615940"/>
          </a:xfrm>
          <a:ln w="12700">
            <a:solidFill>
              <a:schemeClr val="tx1"/>
            </a:solidFill>
          </a:ln>
        </p:spPr>
        <p:txBody>
          <a:bodyPr>
            <a:noAutofit/>
          </a:bodyPr>
          <a:lstStyle/>
          <a:p>
            <a:pPr marL="0" indent="0">
              <a:buNone/>
            </a:pPr>
            <a:r>
              <a:rPr lang="en-US" altLang="en-US" sz="3200" dirty="0"/>
              <a:t>Eating vegetables is healthy.</a:t>
            </a:r>
          </a:p>
          <a:p>
            <a:endParaRPr lang="en-US" sz="3200" dirty="0"/>
          </a:p>
        </p:txBody>
      </p:sp>
      <p:sp>
        <p:nvSpPr>
          <p:cNvPr id="149507" name="Content Placeholder 2"/>
          <p:cNvSpPr txBox="1">
            <a:spLocks/>
          </p:cNvSpPr>
          <p:nvPr/>
        </p:nvSpPr>
        <p:spPr bwMode="auto">
          <a:xfrm>
            <a:off x="711200" y="19812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sz="2667" dirty="0"/>
          </a:p>
        </p:txBody>
      </p:sp>
    </p:spTree>
    <p:extLst>
      <p:ext uri="{BB962C8B-B14F-4D97-AF65-F5344CB8AC3E}">
        <p14:creationId xmlns:p14="http://schemas.microsoft.com/office/powerpoint/2010/main" val="158993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7" y="192154"/>
            <a:ext cx="11243733" cy="935791"/>
          </a:xfrm>
        </p:spPr>
        <p:txBody>
          <a:bodyPr/>
          <a:lstStyle/>
          <a:p>
            <a:r>
              <a:rPr lang="en-US" dirty="0"/>
              <a:t>Question Answering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563" y="1102659"/>
            <a:ext cx="5380031" cy="5450541"/>
          </a:xfrm>
          <a:prstGeom prst="rect">
            <a:avLst/>
          </a:prstGeom>
        </p:spPr>
      </p:pic>
    </p:spTree>
    <p:extLst>
      <p:ext uri="{BB962C8B-B14F-4D97-AF65-F5344CB8AC3E}">
        <p14:creationId xmlns:p14="http://schemas.microsoft.com/office/powerpoint/2010/main" val="44527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7" y="388825"/>
            <a:ext cx="11243733" cy="935791"/>
          </a:xfrm>
        </p:spPr>
        <p:txBody>
          <a:bodyPr/>
          <a:lstStyle/>
          <a:p>
            <a:r>
              <a:rPr lang="en-US" dirty="0"/>
              <a:t>Sentiment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36" y="1417639"/>
            <a:ext cx="6573931" cy="5235075"/>
          </a:xfrm>
          <a:prstGeom prst="rect">
            <a:avLst/>
          </a:prstGeom>
        </p:spPr>
      </p:pic>
    </p:spTree>
    <p:extLst>
      <p:ext uri="{BB962C8B-B14F-4D97-AF65-F5344CB8AC3E}">
        <p14:creationId xmlns:p14="http://schemas.microsoft.com/office/powerpoint/2010/main" val="597616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Caption Generation</a:t>
            </a:r>
          </a:p>
        </p:txBody>
      </p:sp>
      <p:sp>
        <p:nvSpPr>
          <p:cNvPr id="5" name="Content Placeholder 4"/>
          <p:cNvSpPr>
            <a:spLocks noGrp="1"/>
          </p:cNvSpPr>
          <p:nvPr>
            <p:ph idx="1"/>
          </p:nvPr>
        </p:nvSpPr>
        <p:spPr/>
        <p:txBody>
          <a:bodyPr/>
          <a:lstStyle/>
          <a:p>
            <a:endParaRPr lang="en-US"/>
          </a:p>
        </p:txBody>
      </p:sp>
      <p:pic>
        <p:nvPicPr>
          <p:cNvPr id="2" name="Picture 1"/>
          <p:cNvPicPr>
            <a:picLocks noChangeAspect="1"/>
          </p:cNvPicPr>
          <p:nvPr/>
        </p:nvPicPr>
        <p:blipFill>
          <a:blip r:embed="rId2"/>
          <a:stretch>
            <a:fillRect/>
          </a:stretch>
        </p:blipFill>
        <p:spPr>
          <a:xfrm>
            <a:off x="338667" y="1810871"/>
            <a:ext cx="11353699" cy="4186517"/>
          </a:xfrm>
          <a:prstGeom prst="rect">
            <a:avLst/>
          </a:prstGeom>
        </p:spPr>
      </p:pic>
    </p:spTree>
    <p:extLst>
      <p:ext uri="{BB962C8B-B14F-4D97-AF65-F5344CB8AC3E}">
        <p14:creationId xmlns:p14="http://schemas.microsoft.com/office/powerpoint/2010/main" val="1316887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Question Answering</a:t>
            </a:r>
          </a:p>
        </p:txBody>
      </p:sp>
      <p:pic>
        <p:nvPicPr>
          <p:cNvPr id="2" name="Picture 1"/>
          <p:cNvPicPr>
            <a:picLocks noChangeAspect="1"/>
          </p:cNvPicPr>
          <p:nvPr/>
        </p:nvPicPr>
        <p:blipFill>
          <a:blip r:embed="rId2"/>
          <a:stretch>
            <a:fillRect/>
          </a:stretch>
        </p:blipFill>
        <p:spPr>
          <a:xfrm>
            <a:off x="3078296" y="1417639"/>
            <a:ext cx="6035408" cy="5233175"/>
          </a:xfrm>
          <a:prstGeom prst="rect">
            <a:avLst/>
          </a:prstGeom>
        </p:spPr>
      </p:pic>
    </p:spTree>
    <p:extLst>
      <p:ext uri="{BB962C8B-B14F-4D97-AF65-F5344CB8AC3E}">
        <p14:creationId xmlns:p14="http://schemas.microsoft.com/office/powerpoint/2010/main" val="295828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Conversational Agents</a:t>
            </a:r>
          </a:p>
        </p:txBody>
      </p:sp>
      <p:pic>
        <p:nvPicPr>
          <p:cNvPr id="5" name="Picture 4"/>
          <p:cNvPicPr>
            <a:picLocks noChangeAspect="1"/>
          </p:cNvPicPr>
          <p:nvPr/>
        </p:nvPicPr>
        <p:blipFill>
          <a:blip r:embed="rId2"/>
          <a:stretch>
            <a:fillRect/>
          </a:stretch>
        </p:blipFill>
        <p:spPr>
          <a:xfrm>
            <a:off x="3233562" y="1308847"/>
            <a:ext cx="5435309" cy="4673351"/>
          </a:xfrm>
          <a:prstGeom prst="rect">
            <a:avLst/>
          </a:prstGeom>
        </p:spPr>
      </p:pic>
      <p:sp>
        <p:nvSpPr>
          <p:cNvPr id="6" name="Rectangle 5"/>
          <p:cNvSpPr/>
          <p:nvPr/>
        </p:nvSpPr>
        <p:spPr>
          <a:xfrm>
            <a:off x="1280734" y="6174313"/>
            <a:ext cx="10660255" cy="830997"/>
          </a:xfrm>
          <a:prstGeom prst="rect">
            <a:avLst/>
          </a:prstGeom>
        </p:spPr>
        <p:txBody>
          <a:bodyPr wrap="square">
            <a:spAutoFit/>
          </a:bodyPr>
          <a:lstStyle/>
          <a:p>
            <a:r>
              <a:rPr lang="en-US" sz="2400" dirty="0"/>
              <a:t>https://www.oreilly.com/library/view/iphone-the-missing/9781449372781/ch04.html</a:t>
            </a:r>
          </a:p>
        </p:txBody>
      </p:sp>
    </p:spTree>
    <p:extLst>
      <p:ext uri="{BB962C8B-B14F-4D97-AF65-F5344CB8AC3E}">
        <p14:creationId xmlns:p14="http://schemas.microsoft.com/office/powerpoint/2010/main" val="1360063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Recognition</a:t>
            </a:r>
          </a:p>
        </p:txBody>
      </p:sp>
      <p:pic>
        <p:nvPicPr>
          <p:cNvPr id="4" name="Picture 3"/>
          <p:cNvPicPr>
            <a:picLocks noChangeAspect="1"/>
          </p:cNvPicPr>
          <p:nvPr/>
        </p:nvPicPr>
        <p:blipFill>
          <a:blip r:embed="rId2"/>
          <a:stretch>
            <a:fillRect/>
          </a:stretch>
        </p:blipFill>
        <p:spPr>
          <a:xfrm>
            <a:off x="1572683" y="1459086"/>
            <a:ext cx="8775700" cy="4813300"/>
          </a:xfrm>
          <a:prstGeom prst="rect">
            <a:avLst/>
          </a:prstGeom>
        </p:spPr>
      </p:pic>
    </p:spTree>
    <p:extLst>
      <p:ext uri="{BB962C8B-B14F-4D97-AF65-F5344CB8AC3E}">
        <p14:creationId xmlns:p14="http://schemas.microsoft.com/office/powerpoint/2010/main" val="98255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1955" y="6271088"/>
            <a:ext cx="6088526" cy="461665"/>
          </a:xfrm>
          <a:prstGeom prst="rect">
            <a:avLst/>
          </a:prstGeom>
          <a:noFill/>
        </p:spPr>
        <p:txBody>
          <a:bodyPr wrap="none" rtlCol="0">
            <a:spAutoFit/>
          </a:bodyPr>
          <a:lstStyle/>
          <a:p>
            <a:r>
              <a:rPr lang="en-US" sz="2400" dirty="0"/>
              <a:t>Why did I highlight some of the phrases above?</a:t>
            </a:r>
          </a:p>
        </p:txBody>
      </p:sp>
      <p:sp>
        <p:nvSpPr>
          <p:cNvPr id="6" name="TextBox 5"/>
          <p:cNvSpPr txBox="1"/>
          <p:nvPr/>
        </p:nvSpPr>
        <p:spPr>
          <a:xfrm>
            <a:off x="176916" y="1009451"/>
            <a:ext cx="11813649" cy="497681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867" dirty="0"/>
              <a:t>Opposition lawmakers in Poland have been occupying parliament for three weeks in a protest against the government. Frantic efforts are now being made to end the crisis before the next plenary session </a:t>
            </a:r>
            <a:r>
              <a:rPr lang="en-US" sz="1867" b="1" dirty="0"/>
              <a:t>on Wednesday</a:t>
            </a:r>
            <a:r>
              <a:rPr lang="en-US" sz="1867" dirty="0"/>
              <a:t>.</a:t>
            </a:r>
          </a:p>
          <a:p>
            <a:r>
              <a:rPr lang="en-US" sz="1867" dirty="0"/>
              <a:t>Almost all of Poland's important party leaders met on Monday at the invitation of the president of the senate to try to find a solution to </a:t>
            </a:r>
            <a:r>
              <a:rPr lang="en-US" sz="1867" b="1" dirty="0"/>
              <a:t>the parliamentary crisis</a:t>
            </a:r>
            <a:r>
              <a:rPr lang="en-US" sz="1867" dirty="0"/>
              <a:t>. </a:t>
            </a:r>
            <a:r>
              <a:rPr lang="en-US" sz="1867" b="1" dirty="0" err="1"/>
              <a:t>Jaroslaw</a:t>
            </a:r>
            <a:r>
              <a:rPr lang="en-US" sz="1867" b="1" dirty="0"/>
              <a:t> Kaczynski</a:t>
            </a:r>
            <a:r>
              <a:rPr lang="en-US" sz="1867" dirty="0"/>
              <a:t>, the head of the governing national-conservative Law and Justice Party (</a:t>
            </a:r>
            <a:r>
              <a:rPr lang="en-US" sz="1867" dirty="0" err="1"/>
              <a:t>PiS</a:t>
            </a:r>
            <a:r>
              <a:rPr lang="en-US" sz="1867" dirty="0"/>
              <a:t>), also took part. </a:t>
            </a:r>
            <a:r>
              <a:rPr lang="en-US" sz="1867" b="1" dirty="0"/>
              <a:t>The </a:t>
            </a:r>
            <a:r>
              <a:rPr lang="en-US" sz="1867" b="1" dirty="0" err="1"/>
              <a:t>PiS</a:t>
            </a:r>
            <a:r>
              <a:rPr lang="en-US" sz="1867" dirty="0"/>
              <a:t> is clearly trying to displace the conflict to a secondary theater - the senate, Poland's upper house of parliament.</a:t>
            </a:r>
          </a:p>
          <a:p>
            <a:r>
              <a:rPr lang="en-US" sz="1867" dirty="0"/>
              <a:t>However, </a:t>
            </a:r>
            <a:r>
              <a:rPr lang="en-US" sz="1867" dirty="0" err="1"/>
              <a:t>Grzegorz</a:t>
            </a:r>
            <a:r>
              <a:rPr lang="en-US" sz="1867" dirty="0"/>
              <a:t> </a:t>
            </a:r>
            <a:r>
              <a:rPr lang="en-US" sz="1867" dirty="0" err="1"/>
              <a:t>Schetyna</a:t>
            </a:r>
            <a:r>
              <a:rPr lang="en-US" sz="1867" dirty="0"/>
              <a:t>, the head of the biggest opposition party, </a:t>
            </a:r>
            <a:r>
              <a:rPr lang="en-US" sz="1867" b="1" dirty="0"/>
              <a:t>the PO</a:t>
            </a:r>
            <a:r>
              <a:rPr lang="en-US" sz="1867" dirty="0"/>
              <a:t>, steered clear of what he referred to as an "absurd" meeting. He said that instead he expected the </a:t>
            </a:r>
            <a:r>
              <a:rPr lang="en-US" sz="1867" dirty="0" err="1"/>
              <a:t>PiS</a:t>
            </a:r>
            <a:r>
              <a:rPr lang="en-US" sz="1867" dirty="0"/>
              <a:t> speaker of the lower house to "return to the [lower house's] plenary assembly hall." After all, </a:t>
            </a:r>
            <a:r>
              <a:rPr lang="en-US" sz="1867" b="1" dirty="0"/>
              <a:t>he said</a:t>
            </a:r>
            <a:r>
              <a:rPr lang="en-US" sz="1867" dirty="0"/>
              <a:t>, the conflict had not begun in the senate. The leader of the other liberal opposition party, </a:t>
            </a:r>
            <a:r>
              <a:rPr lang="en-US" sz="1867" b="1" dirty="0"/>
              <a:t>Modern</a:t>
            </a:r>
            <a:r>
              <a:rPr lang="en-US" sz="1867" dirty="0"/>
              <a:t>, did take part in the meeting - which goes to show once again how divided the opposition is.</a:t>
            </a:r>
          </a:p>
          <a:p>
            <a:r>
              <a:rPr lang="en-US" sz="1867" dirty="0"/>
              <a:t>Over the past few weeks, Poland has been caught up in a fight between the national-conservative government and the liberal opposition. The crisis began on December 16 with the announcement by the governing </a:t>
            </a:r>
            <a:r>
              <a:rPr lang="en-US" sz="1867" dirty="0" err="1"/>
              <a:t>PiS</a:t>
            </a:r>
            <a:r>
              <a:rPr lang="en-US" sz="1867" dirty="0"/>
              <a:t> that they would be restricting media access to parliament. The fight escalated inside the parliament - among other things, a group of opposition representatives occupied the rostrum in the plenary chamber. The government's parliamentary party left the chamber and "passed" the 2017 budget in an adjacent room. The main bone of contention now is whether this improvised vote, by a show of hands, was legitimate or not. Ultimately, the issue at stake is whether a parliamentary party with a small absolute majority, like the </a:t>
            </a:r>
            <a:r>
              <a:rPr lang="en-US" sz="1867" dirty="0" err="1"/>
              <a:t>PiS</a:t>
            </a:r>
            <a:r>
              <a:rPr lang="en-US" sz="1867" dirty="0"/>
              <a:t>, has to stick to the rules, or whether it can casually set them aside. </a:t>
            </a:r>
          </a:p>
        </p:txBody>
      </p:sp>
      <p:sp>
        <p:nvSpPr>
          <p:cNvPr id="7" name="Title 4"/>
          <p:cNvSpPr txBox="1">
            <a:spLocks/>
          </p:cNvSpPr>
          <p:nvPr/>
        </p:nvSpPr>
        <p:spPr>
          <a:xfrm>
            <a:off x="338667" y="168777"/>
            <a:ext cx="11243733" cy="935791"/>
          </a:xfrm>
          <a:prstGeom prst="rect">
            <a:avLst/>
          </a:prstGeom>
        </p:spPr>
        <p:txBody>
          <a:bodyPr/>
          <a:lstStyle>
            <a:lvl1pPr algn="ctr" defTabSz="457200" rtl="0" eaLnBrk="1" latinLnBrk="0" hangingPunct="1">
              <a:spcBef>
                <a:spcPct val="0"/>
              </a:spcBef>
              <a:buNone/>
              <a:defRPr sz="3500" b="1" i="0" kern="1200" cap="none">
                <a:solidFill>
                  <a:srgbClr val="FF0000"/>
                </a:solidFill>
                <a:effectLst>
                  <a:innerShdw blurRad="63500" dist="50800" dir="13500000">
                    <a:srgbClr val="000000">
                      <a:alpha val="50000"/>
                    </a:srgbClr>
                  </a:innerShdw>
                </a:effectLst>
                <a:latin typeface="Georgia"/>
                <a:ea typeface="+mj-ea"/>
                <a:cs typeface="Georgia"/>
              </a:defRPr>
            </a:lvl1pPr>
          </a:lstStyle>
          <a:p>
            <a:r>
              <a:rPr lang="en-US" sz="4667"/>
              <a:t>Understanding a News Story</a:t>
            </a:r>
            <a:endParaRPr lang="en-US" sz="4667" dirty="0"/>
          </a:p>
        </p:txBody>
      </p:sp>
    </p:spTree>
    <p:extLst>
      <p:ext uri="{BB962C8B-B14F-4D97-AF65-F5344CB8AC3E}">
        <p14:creationId xmlns:p14="http://schemas.microsoft.com/office/powerpoint/2010/main" val="284889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en-US" altLang="en-US"/>
              <a:t>Dialogue Systems</a:t>
            </a:r>
          </a:p>
        </p:txBody>
      </p:sp>
      <p:sp>
        <p:nvSpPr>
          <p:cNvPr id="155651" name="Rectangle 3"/>
          <p:cNvSpPr>
            <a:spLocks noGrp="1" noChangeArrowheads="1"/>
          </p:cNvSpPr>
          <p:nvPr>
            <p:ph idx="1"/>
          </p:nvPr>
        </p:nvSpPr>
        <p:spPr/>
        <p:txBody>
          <a:bodyPr/>
          <a:lstStyle/>
          <a:p>
            <a:r>
              <a:rPr lang="en-US" altLang="en-US" dirty="0"/>
              <a:t>I would like to make a reservation at Sorrento.</a:t>
            </a:r>
          </a:p>
          <a:p>
            <a:r>
              <a:rPr lang="en-US" altLang="en-US" dirty="0"/>
              <a:t>For when?</a:t>
            </a:r>
          </a:p>
          <a:p>
            <a:r>
              <a:rPr lang="en-US" altLang="en-US" dirty="0"/>
              <a:t>8 pm Friday night.</a:t>
            </a:r>
          </a:p>
          <a:p>
            <a:r>
              <a:rPr lang="en-US" altLang="en-US" dirty="0"/>
              <a:t>We only have availability for 7 pm and 10 pm.</a:t>
            </a:r>
          </a:p>
          <a:p>
            <a:r>
              <a:rPr lang="en-US" altLang="en-US" dirty="0"/>
              <a:t>Sorry, these don't work for me.</a:t>
            </a:r>
          </a:p>
        </p:txBody>
      </p:sp>
    </p:spTree>
    <p:extLst>
      <p:ext uri="{BB962C8B-B14F-4D97-AF65-F5344CB8AC3E}">
        <p14:creationId xmlns:p14="http://schemas.microsoft.com/office/powerpoint/2010/main" val="281404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NLP Processing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Dr. Chiranjib Sur</a:t>
            </a:r>
          </a:p>
          <a:p>
            <a:r>
              <a:rPr lang="en-US" dirty="0">
                <a:ea typeface="Calibri"/>
                <a:cs typeface="Calibri"/>
              </a:rPr>
              <a:t>Mehta Family School of Data Science and Artificial Intelligence</a:t>
            </a:r>
          </a:p>
        </p:txBody>
      </p:sp>
    </p:spTree>
    <p:extLst>
      <p:ext uri="{BB962C8B-B14F-4D97-AF65-F5344CB8AC3E}">
        <p14:creationId xmlns:p14="http://schemas.microsoft.com/office/powerpoint/2010/main" val="742097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t>Text Preprocessing</a:t>
            </a:r>
          </a:p>
        </p:txBody>
      </p:sp>
      <p:sp>
        <p:nvSpPr>
          <p:cNvPr id="54275" name="Rectangle 3"/>
          <p:cNvSpPr>
            <a:spLocks noGrp="1" noChangeArrowheads="1"/>
          </p:cNvSpPr>
          <p:nvPr>
            <p:ph idx="1"/>
          </p:nvPr>
        </p:nvSpPr>
        <p:spPr>
          <a:xfrm>
            <a:off x="609600" y="1472987"/>
            <a:ext cx="6331131" cy="4854661"/>
          </a:xfrm>
        </p:spPr>
        <p:txBody>
          <a:bodyPr>
            <a:noAutofit/>
          </a:bodyPr>
          <a:lstStyle/>
          <a:p>
            <a:pPr>
              <a:lnSpc>
                <a:spcPct val="120000"/>
              </a:lnSpc>
            </a:pPr>
            <a:r>
              <a:rPr lang="en-US" altLang="en-US" sz="2000" dirty="0"/>
              <a:t>Removing non-text</a:t>
            </a:r>
          </a:p>
          <a:p>
            <a:pPr lvl="1">
              <a:lnSpc>
                <a:spcPct val="120000"/>
              </a:lnSpc>
            </a:pPr>
            <a:r>
              <a:rPr lang="en-US" altLang="en-US" sz="1600" dirty="0"/>
              <a:t>ads, </a:t>
            </a:r>
            <a:r>
              <a:rPr lang="en-US" altLang="en-US" sz="1600" dirty="0" err="1"/>
              <a:t>javascript</a:t>
            </a:r>
            <a:endParaRPr lang="en-US" altLang="en-US" sz="1600" dirty="0"/>
          </a:p>
          <a:p>
            <a:pPr>
              <a:lnSpc>
                <a:spcPct val="120000"/>
              </a:lnSpc>
            </a:pPr>
            <a:r>
              <a:rPr lang="en-US" altLang="en-US" sz="2000" dirty="0"/>
              <a:t>Dealing with text encoding</a:t>
            </a:r>
          </a:p>
          <a:p>
            <a:pPr lvl="1">
              <a:lnSpc>
                <a:spcPct val="120000"/>
              </a:lnSpc>
            </a:pPr>
            <a:r>
              <a:rPr lang="en-US" altLang="en-US" sz="1600" dirty="0"/>
              <a:t>e.g., Unicode</a:t>
            </a:r>
          </a:p>
          <a:p>
            <a:pPr>
              <a:lnSpc>
                <a:spcPct val="120000"/>
              </a:lnSpc>
            </a:pPr>
            <a:r>
              <a:rPr lang="en-US" altLang="en-US" sz="2000" dirty="0"/>
              <a:t>Sentence segmentation</a:t>
            </a:r>
          </a:p>
          <a:p>
            <a:pPr lvl="1">
              <a:lnSpc>
                <a:spcPct val="120000"/>
              </a:lnSpc>
            </a:pPr>
            <a:r>
              <a:rPr lang="en-US" altLang="en-US" sz="1600" dirty="0"/>
              <a:t>later slide</a:t>
            </a:r>
          </a:p>
          <a:p>
            <a:pPr>
              <a:lnSpc>
                <a:spcPct val="120000"/>
              </a:lnSpc>
            </a:pPr>
            <a:r>
              <a:rPr lang="en-US" altLang="en-US" sz="2000" dirty="0"/>
              <a:t>Normalization </a:t>
            </a:r>
          </a:p>
          <a:p>
            <a:pPr lvl="1">
              <a:lnSpc>
                <a:spcPct val="120000"/>
              </a:lnSpc>
            </a:pPr>
            <a:r>
              <a:rPr lang="en-US" altLang="en-US" sz="1600" dirty="0"/>
              <a:t>labeled/labelled,  extra-terrestrial/extraterrestrial, extra terrestrial</a:t>
            </a:r>
          </a:p>
          <a:p>
            <a:pPr>
              <a:lnSpc>
                <a:spcPct val="120000"/>
              </a:lnSpc>
            </a:pPr>
            <a:r>
              <a:rPr lang="en-US" altLang="en-US" sz="2000" dirty="0"/>
              <a:t>Stemming</a:t>
            </a:r>
          </a:p>
          <a:p>
            <a:pPr lvl="1">
              <a:lnSpc>
                <a:spcPct val="120000"/>
              </a:lnSpc>
            </a:pPr>
            <a:r>
              <a:rPr lang="en-US" altLang="en-US" sz="1600" dirty="0"/>
              <a:t>computer/computation, connected/connects/connect, </a:t>
            </a:r>
          </a:p>
          <a:p>
            <a:pPr>
              <a:lnSpc>
                <a:spcPct val="120000"/>
              </a:lnSpc>
            </a:pPr>
            <a:r>
              <a:rPr lang="en-US" altLang="en-US" sz="2000" dirty="0"/>
              <a:t>Lemmatization </a:t>
            </a:r>
          </a:p>
          <a:p>
            <a:pPr lvl="1">
              <a:lnSpc>
                <a:spcPct val="120000"/>
              </a:lnSpc>
            </a:pPr>
            <a:r>
              <a:rPr lang="en-US" altLang="en-US" sz="1800" dirty="0"/>
              <a:t>is, am -&gt; be</a:t>
            </a:r>
          </a:p>
        </p:txBody>
      </p:sp>
      <p:sp>
        <p:nvSpPr>
          <p:cNvPr id="2" name="TextBox 1">
            <a:extLst>
              <a:ext uri="{FF2B5EF4-FFF2-40B4-BE49-F238E27FC236}">
                <a16:creationId xmlns:a16="http://schemas.microsoft.com/office/drawing/2014/main" id="{F50DFAD7-289C-4293-A696-0C5F8116A36F}"/>
              </a:ext>
            </a:extLst>
          </p:cNvPr>
          <p:cNvSpPr txBox="1"/>
          <p:nvPr/>
        </p:nvSpPr>
        <p:spPr>
          <a:xfrm>
            <a:off x="6766560" y="1472987"/>
            <a:ext cx="5146766" cy="2363724"/>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en-US" sz="2000" dirty="0"/>
              <a:t>Morphological analysis</a:t>
            </a:r>
          </a:p>
          <a:p>
            <a:pPr marL="742950" lvl="1" indent="-285750">
              <a:lnSpc>
                <a:spcPct val="120000"/>
              </a:lnSpc>
              <a:buFont typeface="Arial" panose="020B0604020202020204" pitchFamily="34" charset="0"/>
              <a:buChar char="•"/>
            </a:pPr>
            <a:r>
              <a:rPr lang="en-US" altLang="en-US" sz="1600" dirty="0"/>
              <a:t>car/cars</a:t>
            </a:r>
          </a:p>
          <a:p>
            <a:pPr marL="342900" indent="-342900">
              <a:lnSpc>
                <a:spcPct val="120000"/>
              </a:lnSpc>
              <a:buFont typeface="Arial" panose="020B0604020202020204" pitchFamily="34" charset="0"/>
              <a:buChar char="•"/>
            </a:pPr>
            <a:r>
              <a:rPr lang="en-US" altLang="en-US" sz="2000" dirty="0"/>
              <a:t>Capitalization</a:t>
            </a:r>
          </a:p>
          <a:p>
            <a:pPr marL="742950" lvl="1" indent="-285750">
              <a:lnSpc>
                <a:spcPct val="120000"/>
              </a:lnSpc>
              <a:buFont typeface="Arial" panose="020B0604020202020204" pitchFamily="34" charset="0"/>
              <a:buChar char="•"/>
            </a:pPr>
            <a:r>
              <a:rPr lang="en-US" altLang="en-US" sz="1600" dirty="0"/>
              <a:t>Now/NOW, led/LED</a:t>
            </a:r>
          </a:p>
          <a:p>
            <a:pPr marL="342900" indent="-342900">
              <a:lnSpc>
                <a:spcPct val="120000"/>
              </a:lnSpc>
              <a:buFont typeface="Arial" panose="020B0604020202020204" pitchFamily="34" charset="0"/>
              <a:buChar char="•"/>
            </a:pPr>
            <a:r>
              <a:rPr lang="en-US" altLang="en-US" sz="2000" dirty="0"/>
              <a:t>Named entity extraction</a:t>
            </a:r>
          </a:p>
          <a:p>
            <a:pPr marL="742950" lvl="1" indent="-285750">
              <a:lnSpc>
                <a:spcPct val="120000"/>
              </a:lnSpc>
              <a:buFont typeface="Arial" panose="020B0604020202020204" pitchFamily="34" charset="0"/>
              <a:buChar char="•"/>
            </a:pPr>
            <a:r>
              <a:rPr lang="en-US" altLang="en-US" sz="1600" dirty="0"/>
              <a:t>USA/</a:t>
            </a:r>
            <a:r>
              <a:rPr lang="en-US" altLang="en-US" sz="1600" dirty="0" err="1"/>
              <a:t>usa</a:t>
            </a:r>
            <a:endParaRPr lang="en-US" altLang="en-US" sz="1600" dirty="0"/>
          </a:p>
          <a:p>
            <a:endParaRPr lang="en-IN" dirty="0"/>
          </a:p>
        </p:txBody>
      </p:sp>
    </p:spTree>
    <p:extLst>
      <p:ext uri="{BB962C8B-B14F-4D97-AF65-F5344CB8AC3E}">
        <p14:creationId xmlns:p14="http://schemas.microsoft.com/office/powerpoint/2010/main" val="41671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2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Sentence segmentation into words</a:t>
            </a:r>
          </a:p>
        </p:txBody>
      </p:sp>
      <p:sp>
        <p:nvSpPr>
          <p:cNvPr id="3" name="Content Placeholder 2"/>
          <p:cNvSpPr>
            <a:spLocks noGrp="1"/>
          </p:cNvSpPr>
          <p:nvPr>
            <p:ph idx="1"/>
          </p:nvPr>
        </p:nvSpPr>
        <p:spPr/>
        <p:txBody>
          <a:bodyPr/>
          <a:lstStyle/>
          <a:p>
            <a:r>
              <a:rPr lang="ja-JP" altLang="en-US" dirty="0"/>
              <a:t>金属製品製造の日立金属は１９日、世界最大手の鉄鋳物メーカー「ワウパカ　ファウンドリー　ホールディングス」（米国・デラウェア州）を米投資ファンドから買収し、完全子会社にすると発表した。買収額は１３億ドル（約１３３０億円）で、１０月中にも手続きを終える。</a:t>
            </a:r>
            <a:endParaRPr lang="en-US" dirty="0"/>
          </a:p>
        </p:txBody>
      </p:sp>
    </p:spTree>
    <p:extLst>
      <p:ext uri="{BB962C8B-B14F-4D97-AF65-F5344CB8AC3E}">
        <p14:creationId xmlns:p14="http://schemas.microsoft.com/office/powerpoint/2010/main" val="2438686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Parts of speech</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Dr. Chiranjib Sur</a:t>
            </a:r>
          </a:p>
          <a:p>
            <a:r>
              <a:rPr lang="en-US" dirty="0">
                <a:ea typeface="Calibri"/>
                <a:cs typeface="Calibri"/>
              </a:rPr>
              <a:t>Mehta Family School of Data Science and Artificial Intelligence</a:t>
            </a:r>
          </a:p>
        </p:txBody>
      </p:sp>
    </p:spTree>
    <p:extLst>
      <p:ext uri="{BB962C8B-B14F-4D97-AF65-F5344CB8AC3E}">
        <p14:creationId xmlns:p14="http://schemas.microsoft.com/office/powerpoint/2010/main" val="3031532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 task</a:t>
            </a:r>
          </a:p>
        </p:txBody>
      </p:sp>
      <p:sp>
        <p:nvSpPr>
          <p:cNvPr id="3" name="Content Placeholder 2"/>
          <p:cNvSpPr>
            <a:spLocks noGrp="1"/>
          </p:cNvSpPr>
          <p:nvPr>
            <p:ph idx="1"/>
          </p:nvPr>
        </p:nvSpPr>
        <p:spPr>
          <a:xfrm>
            <a:off x="338667" y="1667071"/>
            <a:ext cx="11383347" cy="4615541"/>
          </a:xfrm>
        </p:spPr>
        <p:txBody>
          <a:bodyPr>
            <a:normAutofit/>
          </a:bodyPr>
          <a:lstStyle/>
          <a:p>
            <a:r>
              <a:rPr lang="en-US" sz="3733" dirty="0"/>
              <a:t>Example</a:t>
            </a:r>
          </a:p>
          <a:p>
            <a:pPr lvl="1"/>
            <a:r>
              <a:rPr lang="en-US" sz="3200" dirty="0"/>
              <a:t>Bahrainis vote in second </a:t>
            </a:r>
            <a:r>
              <a:rPr lang="en-US" sz="3200" u="sng" dirty="0"/>
              <a:t>round</a:t>
            </a:r>
            <a:r>
              <a:rPr lang="en-US" sz="3200" dirty="0"/>
              <a:t> of parliamentary election</a:t>
            </a:r>
          </a:p>
          <a:p>
            <a:r>
              <a:rPr lang="en-US" sz="3733" dirty="0"/>
              <a:t>Jabberwocky (by Lewis Carroll, 1872)</a:t>
            </a:r>
          </a:p>
          <a:p>
            <a:pPr marL="609585" lvl="1" indent="0">
              <a:buNone/>
            </a:pPr>
            <a:r>
              <a:rPr lang="en-US" sz="3200" dirty="0" err="1"/>
              <a:t>`Twas</a:t>
            </a:r>
            <a:r>
              <a:rPr lang="en-US" sz="3200" dirty="0"/>
              <a:t> </a:t>
            </a:r>
            <a:r>
              <a:rPr lang="en-US" sz="3200" dirty="0" err="1"/>
              <a:t>brillig</a:t>
            </a:r>
            <a:r>
              <a:rPr lang="en-US" sz="3200" dirty="0"/>
              <a:t>, and the </a:t>
            </a:r>
            <a:r>
              <a:rPr lang="en-US" sz="3200" dirty="0" err="1"/>
              <a:t>slithy</a:t>
            </a:r>
            <a:r>
              <a:rPr lang="en-US" sz="3200" dirty="0"/>
              <a:t> </a:t>
            </a:r>
            <a:r>
              <a:rPr lang="en-US" sz="3200" dirty="0" err="1"/>
              <a:t>toves</a:t>
            </a:r>
            <a:br>
              <a:rPr lang="en-US" sz="3200" dirty="0"/>
            </a:br>
            <a:r>
              <a:rPr lang="en-US" sz="3200" dirty="0"/>
              <a:t>Did gyre and </a:t>
            </a:r>
            <a:r>
              <a:rPr lang="en-US" sz="3200" dirty="0" err="1"/>
              <a:t>gimble</a:t>
            </a:r>
            <a:r>
              <a:rPr lang="en-US" sz="3200" dirty="0"/>
              <a:t> in the </a:t>
            </a:r>
            <a:r>
              <a:rPr lang="en-US" sz="3200" dirty="0" err="1"/>
              <a:t>wabe</a:t>
            </a:r>
            <a:r>
              <a:rPr lang="en-US" sz="3200" dirty="0"/>
              <a:t>:</a:t>
            </a:r>
            <a:br>
              <a:rPr lang="en-US" sz="3200" dirty="0"/>
            </a:br>
            <a:r>
              <a:rPr lang="en-US" sz="3200" dirty="0"/>
              <a:t>All </a:t>
            </a:r>
            <a:r>
              <a:rPr lang="en-US" sz="3200" dirty="0" err="1"/>
              <a:t>mimsy</a:t>
            </a:r>
            <a:r>
              <a:rPr lang="en-US" sz="3200" dirty="0"/>
              <a:t> were the </a:t>
            </a:r>
            <a:r>
              <a:rPr lang="en-US" sz="3200" dirty="0" err="1"/>
              <a:t>borogoves</a:t>
            </a:r>
            <a:r>
              <a:rPr lang="en-US" sz="3200" dirty="0"/>
              <a:t>,</a:t>
            </a:r>
            <a:br>
              <a:rPr lang="en-US" sz="3200" dirty="0"/>
            </a:br>
            <a:r>
              <a:rPr lang="en-US" sz="3200" dirty="0"/>
              <a:t>And the </a:t>
            </a:r>
            <a:r>
              <a:rPr lang="en-US" sz="3200" dirty="0" err="1"/>
              <a:t>mome</a:t>
            </a:r>
            <a:r>
              <a:rPr lang="en-US" sz="3200" dirty="0"/>
              <a:t> </a:t>
            </a:r>
            <a:r>
              <a:rPr lang="en-US" sz="3200" dirty="0" err="1"/>
              <a:t>raths</a:t>
            </a:r>
            <a:r>
              <a:rPr lang="en-US" sz="3200" dirty="0"/>
              <a:t> </a:t>
            </a:r>
            <a:r>
              <a:rPr lang="en-US" sz="3200" dirty="0" err="1"/>
              <a:t>outgrabe</a:t>
            </a:r>
            <a:r>
              <a:rPr lang="en-US" sz="3200" dirty="0"/>
              <a:t>.</a:t>
            </a:r>
          </a:p>
        </p:txBody>
      </p:sp>
    </p:spTree>
    <p:extLst>
      <p:ext uri="{BB962C8B-B14F-4D97-AF65-F5344CB8AC3E}">
        <p14:creationId xmlns:p14="http://schemas.microsoft.com/office/powerpoint/2010/main" val="1509567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12861" y="1547316"/>
          <a:ext cx="6197600" cy="4854960"/>
        </p:xfrm>
        <a:graphic>
          <a:graphicData uri="http://schemas.openxmlformats.org/drawingml/2006/table">
            <a:tbl>
              <a:tblPr/>
              <a:tblGrid>
                <a:gridCol w="640272">
                  <a:extLst>
                    <a:ext uri="{9D8B030D-6E8A-4147-A177-3AD203B41FA5}">
                      <a16:colId xmlns:a16="http://schemas.microsoft.com/office/drawing/2014/main" val="20000"/>
                    </a:ext>
                  </a:extLst>
                </a:gridCol>
                <a:gridCol w="3393056">
                  <a:extLst>
                    <a:ext uri="{9D8B030D-6E8A-4147-A177-3AD203B41FA5}">
                      <a16:colId xmlns:a16="http://schemas.microsoft.com/office/drawing/2014/main" val="20001"/>
                    </a:ext>
                  </a:extLst>
                </a:gridCol>
                <a:gridCol w="2164272">
                  <a:extLst>
                    <a:ext uri="{9D8B030D-6E8A-4147-A177-3AD203B41FA5}">
                      <a16:colId xmlns:a16="http://schemas.microsoft.com/office/drawing/2014/main" val="20002"/>
                    </a:ext>
                  </a:extLst>
                </a:gridCol>
              </a:tblGrid>
              <a:tr h="269720">
                <a:tc>
                  <a:txBody>
                    <a:bodyPr/>
                    <a:lstStyle/>
                    <a:p>
                      <a:r>
                        <a:rPr lang="en-US" sz="1600" b="1" dirty="0"/>
                        <a:t>Tag </a:t>
                      </a:r>
                    </a:p>
                  </a:txBody>
                  <a:tcPr marL="34505" marR="34505" marT="12940" marB="12940" anchor="ctr">
                    <a:lnL>
                      <a:noFill/>
                    </a:lnL>
                    <a:lnR>
                      <a:noFill/>
                    </a:lnR>
                    <a:lnT>
                      <a:noFill/>
                    </a:lnT>
                    <a:lnB>
                      <a:noFill/>
                    </a:lnB>
                  </a:tcPr>
                </a:tc>
                <a:tc>
                  <a:txBody>
                    <a:bodyPr/>
                    <a:lstStyle/>
                    <a:p>
                      <a:r>
                        <a:rPr lang="en-US" sz="1600" b="1" dirty="0"/>
                        <a:t>Description </a:t>
                      </a:r>
                    </a:p>
                  </a:txBody>
                  <a:tcPr marL="34505" marR="34505" marT="12940" marB="12940" anchor="ctr">
                    <a:lnL>
                      <a:noFill/>
                    </a:lnL>
                    <a:lnR>
                      <a:noFill/>
                    </a:lnR>
                    <a:lnT>
                      <a:noFill/>
                    </a:lnT>
                    <a:lnB>
                      <a:noFill/>
                    </a:lnB>
                  </a:tcPr>
                </a:tc>
                <a:tc>
                  <a:txBody>
                    <a:bodyPr/>
                    <a:lstStyle/>
                    <a:p>
                      <a:r>
                        <a:rPr lang="en-US" sz="1600" b="1" dirty="0"/>
                        <a:t>Example </a:t>
                      </a:r>
                    </a:p>
                  </a:txBody>
                  <a:tcPr marL="34505" marR="34505" marT="12940" marB="12940" anchor="ctr">
                    <a:lnL>
                      <a:noFill/>
                    </a:lnL>
                    <a:lnR>
                      <a:noFill/>
                    </a:lnR>
                    <a:lnT>
                      <a:noFill/>
                    </a:lnT>
                    <a:lnB>
                      <a:noFill/>
                    </a:lnB>
                  </a:tcPr>
                </a:tc>
                <a:extLst>
                  <a:ext uri="{0D108BD9-81ED-4DB2-BD59-A6C34878D82A}">
                    <a16:rowId xmlns:a16="http://schemas.microsoft.com/office/drawing/2014/main" val="10000"/>
                  </a:ext>
                </a:extLst>
              </a:tr>
              <a:tr h="269720">
                <a:tc>
                  <a:txBody>
                    <a:bodyPr/>
                    <a:lstStyle/>
                    <a:p>
                      <a:r>
                        <a:rPr lang="en-US" sz="1600"/>
                        <a:t>CC </a:t>
                      </a:r>
                    </a:p>
                  </a:txBody>
                  <a:tcPr marL="34505" marR="34505" marT="12940" marB="12940" anchor="ctr">
                    <a:lnL>
                      <a:noFill/>
                    </a:lnL>
                    <a:lnR>
                      <a:noFill/>
                    </a:lnR>
                    <a:lnT>
                      <a:noFill/>
                    </a:lnT>
                    <a:lnB>
                      <a:noFill/>
                    </a:lnB>
                  </a:tcPr>
                </a:tc>
                <a:tc>
                  <a:txBody>
                    <a:bodyPr/>
                    <a:lstStyle/>
                    <a:p>
                      <a:r>
                        <a:rPr lang="en-US" sz="1600" dirty="0"/>
                        <a:t>coordinating conjunction </a:t>
                      </a:r>
                    </a:p>
                  </a:txBody>
                  <a:tcPr marL="34505" marR="34505" marT="12940" marB="12940" anchor="ctr">
                    <a:lnL>
                      <a:noFill/>
                    </a:lnL>
                    <a:lnR>
                      <a:noFill/>
                    </a:lnR>
                    <a:lnT>
                      <a:noFill/>
                    </a:lnT>
                    <a:lnB>
                      <a:noFill/>
                    </a:lnB>
                  </a:tcPr>
                </a:tc>
                <a:tc>
                  <a:txBody>
                    <a:bodyPr/>
                    <a:lstStyle/>
                    <a:p>
                      <a:r>
                        <a:rPr lang="en-US" sz="1600"/>
                        <a:t>and </a:t>
                      </a:r>
                    </a:p>
                  </a:txBody>
                  <a:tcPr marL="34505" marR="34505" marT="12940" marB="12940" anchor="ctr">
                    <a:lnL>
                      <a:noFill/>
                    </a:lnL>
                    <a:lnR>
                      <a:noFill/>
                    </a:lnR>
                    <a:lnT>
                      <a:noFill/>
                    </a:lnT>
                    <a:lnB>
                      <a:noFill/>
                    </a:lnB>
                  </a:tcPr>
                </a:tc>
                <a:extLst>
                  <a:ext uri="{0D108BD9-81ED-4DB2-BD59-A6C34878D82A}">
                    <a16:rowId xmlns:a16="http://schemas.microsoft.com/office/drawing/2014/main" val="10001"/>
                  </a:ext>
                </a:extLst>
              </a:tr>
              <a:tr h="269720">
                <a:tc>
                  <a:txBody>
                    <a:bodyPr/>
                    <a:lstStyle/>
                    <a:p>
                      <a:r>
                        <a:rPr lang="en-US" sz="1600"/>
                        <a:t>CD </a:t>
                      </a:r>
                    </a:p>
                  </a:txBody>
                  <a:tcPr marL="34505" marR="34505" marT="12940" marB="12940" anchor="ctr">
                    <a:lnL>
                      <a:noFill/>
                    </a:lnL>
                    <a:lnR>
                      <a:noFill/>
                    </a:lnR>
                    <a:lnT>
                      <a:noFill/>
                    </a:lnT>
                    <a:lnB>
                      <a:noFill/>
                    </a:lnB>
                  </a:tcPr>
                </a:tc>
                <a:tc>
                  <a:txBody>
                    <a:bodyPr/>
                    <a:lstStyle/>
                    <a:p>
                      <a:r>
                        <a:rPr lang="en-US" sz="1600"/>
                        <a:t>cardinal number </a:t>
                      </a:r>
                    </a:p>
                  </a:txBody>
                  <a:tcPr marL="34505" marR="34505" marT="12940" marB="12940" anchor="ctr">
                    <a:lnL>
                      <a:noFill/>
                    </a:lnL>
                    <a:lnR>
                      <a:noFill/>
                    </a:lnR>
                    <a:lnT>
                      <a:noFill/>
                    </a:lnT>
                    <a:lnB>
                      <a:noFill/>
                    </a:lnB>
                  </a:tcPr>
                </a:tc>
                <a:tc>
                  <a:txBody>
                    <a:bodyPr/>
                    <a:lstStyle/>
                    <a:p>
                      <a:r>
                        <a:rPr lang="en-US" sz="1600" dirty="0"/>
                        <a:t>1 </a:t>
                      </a:r>
                    </a:p>
                  </a:txBody>
                  <a:tcPr marL="34505" marR="34505" marT="12940" marB="12940" anchor="ctr">
                    <a:lnL>
                      <a:noFill/>
                    </a:lnL>
                    <a:lnR>
                      <a:noFill/>
                    </a:lnR>
                    <a:lnT>
                      <a:noFill/>
                    </a:lnT>
                    <a:lnB>
                      <a:noFill/>
                    </a:lnB>
                  </a:tcPr>
                </a:tc>
                <a:extLst>
                  <a:ext uri="{0D108BD9-81ED-4DB2-BD59-A6C34878D82A}">
                    <a16:rowId xmlns:a16="http://schemas.microsoft.com/office/drawing/2014/main" val="10002"/>
                  </a:ext>
                </a:extLst>
              </a:tr>
              <a:tr h="269720">
                <a:tc>
                  <a:txBody>
                    <a:bodyPr/>
                    <a:lstStyle/>
                    <a:p>
                      <a:r>
                        <a:rPr lang="en-US" sz="1600" dirty="0"/>
                        <a:t>DT </a:t>
                      </a:r>
                    </a:p>
                  </a:txBody>
                  <a:tcPr marL="34505" marR="34505" marT="12940" marB="12940" anchor="ctr">
                    <a:lnL>
                      <a:noFill/>
                    </a:lnL>
                    <a:lnR>
                      <a:noFill/>
                    </a:lnR>
                    <a:lnT>
                      <a:noFill/>
                    </a:lnT>
                    <a:lnB>
                      <a:noFill/>
                    </a:lnB>
                  </a:tcPr>
                </a:tc>
                <a:tc>
                  <a:txBody>
                    <a:bodyPr/>
                    <a:lstStyle/>
                    <a:p>
                      <a:r>
                        <a:rPr lang="en-US" sz="1600" dirty="0"/>
                        <a:t>determiner </a:t>
                      </a:r>
                    </a:p>
                  </a:txBody>
                  <a:tcPr marL="34505" marR="34505" marT="12940" marB="12940" anchor="ctr">
                    <a:lnL>
                      <a:noFill/>
                    </a:lnL>
                    <a:lnR>
                      <a:noFill/>
                    </a:lnR>
                    <a:lnT>
                      <a:noFill/>
                    </a:lnT>
                    <a:lnB>
                      <a:noFill/>
                    </a:lnB>
                  </a:tcPr>
                </a:tc>
                <a:tc>
                  <a:txBody>
                    <a:bodyPr/>
                    <a:lstStyle/>
                    <a:p>
                      <a:r>
                        <a:rPr lang="en-US" sz="1600"/>
                        <a:t>the </a:t>
                      </a:r>
                    </a:p>
                  </a:txBody>
                  <a:tcPr marL="34505" marR="34505" marT="12940" marB="12940" anchor="ctr">
                    <a:lnL>
                      <a:noFill/>
                    </a:lnL>
                    <a:lnR>
                      <a:noFill/>
                    </a:lnR>
                    <a:lnT>
                      <a:noFill/>
                    </a:lnT>
                    <a:lnB>
                      <a:noFill/>
                    </a:lnB>
                  </a:tcPr>
                </a:tc>
                <a:extLst>
                  <a:ext uri="{0D108BD9-81ED-4DB2-BD59-A6C34878D82A}">
                    <a16:rowId xmlns:a16="http://schemas.microsoft.com/office/drawing/2014/main" val="10003"/>
                  </a:ext>
                </a:extLst>
              </a:tr>
              <a:tr h="269720">
                <a:tc>
                  <a:txBody>
                    <a:bodyPr/>
                    <a:lstStyle/>
                    <a:p>
                      <a:r>
                        <a:rPr lang="en-US" sz="1600"/>
                        <a:t>EX </a:t>
                      </a:r>
                    </a:p>
                  </a:txBody>
                  <a:tcPr marL="34505" marR="34505" marT="12940" marB="12940" anchor="ctr">
                    <a:lnL>
                      <a:noFill/>
                    </a:lnL>
                    <a:lnR>
                      <a:noFill/>
                    </a:lnR>
                    <a:lnT>
                      <a:noFill/>
                    </a:lnT>
                    <a:lnB>
                      <a:noFill/>
                    </a:lnB>
                  </a:tcPr>
                </a:tc>
                <a:tc>
                  <a:txBody>
                    <a:bodyPr/>
                    <a:lstStyle/>
                    <a:p>
                      <a:r>
                        <a:rPr lang="en-US" sz="1600" dirty="0"/>
                        <a:t>existential there </a:t>
                      </a:r>
                    </a:p>
                  </a:txBody>
                  <a:tcPr marL="34505" marR="34505" marT="12940" marB="12940" anchor="ctr">
                    <a:lnL>
                      <a:noFill/>
                    </a:lnL>
                    <a:lnR>
                      <a:noFill/>
                    </a:lnR>
                    <a:lnT>
                      <a:noFill/>
                    </a:lnT>
                    <a:lnB>
                      <a:noFill/>
                    </a:lnB>
                  </a:tcPr>
                </a:tc>
                <a:tc>
                  <a:txBody>
                    <a:bodyPr/>
                    <a:lstStyle/>
                    <a:p>
                      <a:r>
                        <a:rPr lang="en-US" sz="1600" i="1" dirty="0"/>
                        <a:t>there</a:t>
                      </a:r>
                      <a:r>
                        <a:rPr lang="en-US" sz="1600" dirty="0"/>
                        <a:t> is </a:t>
                      </a:r>
                    </a:p>
                  </a:txBody>
                  <a:tcPr marL="34505" marR="34505" marT="12940" marB="12940" anchor="ctr">
                    <a:lnL>
                      <a:noFill/>
                    </a:lnL>
                    <a:lnR>
                      <a:noFill/>
                    </a:lnR>
                    <a:lnT>
                      <a:noFill/>
                    </a:lnT>
                    <a:lnB>
                      <a:noFill/>
                    </a:lnB>
                  </a:tcPr>
                </a:tc>
                <a:extLst>
                  <a:ext uri="{0D108BD9-81ED-4DB2-BD59-A6C34878D82A}">
                    <a16:rowId xmlns:a16="http://schemas.microsoft.com/office/drawing/2014/main" val="10004"/>
                  </a:ext>
                </a:extLst>
              </a:tr>
              <a:tr h="269720">
                <a:tc>
                  <a:txBody>
                    <a:bodyPr/>
                    <a:lstStyle/>
                    <a:p>
                      <a:r>
                        <a:rPr lang="en-US" sz="1600"/>
                        <a:t>FW </a:t>
                      </a:r>
                    </a:p>
                  </a:txBody>
                  <a:tcPr marL="34505" marR="34505" marT="12940" marB="12940" anchor="ctr">
                    <a:lnL>
                      <a:noFill/>
                    </a:lnL>
                    <a:lnR>
                      <a:noFill/>
                    </a:lnR>
                    <a:lnT>
                      <a:noFill/>
                    </a:lnT>
                    <a:lnB>
                      <a:noFill/>
                    </a:lnB>
                  </a:tcPr>
                </a:tc>
                <a:tc>
                  <a:txBody>
                    <a:bodyPr/>
                    <a:lstStyle/>
                    <a:p>
                      <a:r>
                        <a:rPr lang="en-US" sz="1600" dirty="0"/>
                        <a:t>foreign word </a:t>
                      </a:r>
                    </a:p>
                  </a:txBody>
                  <a:tcPr marL="34505" marR="34505" marT="12940" marB="12940" anchor="ctr">
                    <a:lnL>
                      <a:noFill/>
                    </a:lnL>
                    <a:lnR>
                      <a:noFill/>
                    </a:lnR>
                    <a:lnT>
                      <a:noFill/>
                    </a:lnT>
                    <a:lnB>
                      <a:noFill/>
                    </a:lnB>
                  </a:tcPr>
                </a:tc>
                <a:tc>
                  <a:txBody>
                    <a:bodyPr/>
                    <a:lstStyle/>
                    <a:p>
                      <a:r>
                        <a:rPr lang="en-US" sz="1600" dirty="0"/>
                        <a:t>d‘oeuvre </a:t>
                      </a:r>
                    </a:p>
                  </a:txBody>
                  <a:tcPr marL="34505" marR="34505" marT="12940" marB="12940" anchor="ctr">
                    <a:lnL>
                      <a:noFill/>
                    </a:lnL>
                    <a:lnR>
                      <a:noFill/>
                    </a:lnR>
                    <a:lnT>
                      <a:noFill/>
                    </a:lnT>
                    <a:lnB>
                      <a:noFill/>
                    </a:lnB>
                  </a:tcPr>
                </a:tc>
                <a:extLst>
                  <a:ext uri="{0D108BD9-81ED-4DB2-BD59-A6C34878D82A}">
                    <a16:rowId xmlns:a16="http://schemas.microsoft.com/office/drawing/2014/main" val="10005"/>
                  </a:ext>
                </a:extLst>
              </a:tr>
              <a:tr h="269720">
                <a:tc>
                  <a:txBody>
                    <a:bodyPr/>
                    <a:lstStyle/>
                    <a:p>
                      <a:r>
                        <a:rPr lang="en-US" sz="1600"/>
                        <a:t>IN </a:t>
                      </a:r>
                    </a:p>
                  </a:txBody>
                  <a:tcPr marL="34505" marR="34505" marT="12940" marB="12940" anchor="ctr">
                    <a:lnL>
                      <a:noFill/>
                    </a:lnL>
                    <a:lnR>
                      <a:noFill/>
                    </a:lnR>
                    <a:lnT>
                      <a:noFill/>
                    </a:lnT>
                    <a:lnB>
                      <a:noFill/>
                    </a:lnB>
                  </a:tcPr>
                </a:tc>
                <a:tc>
                  <a:txBody>
                    <a:bodyPr/>
                    <a:lstStyle/>
                    <a:p>
                      <a:r>
                        <a:rPr lang="en-US" sz="1600" dirty="0"/>
                        <a:t>preposition/subordinating conjunction </a:t>
                      </a:r>
                    </a:p>
                  </a:txBody>
                  <a:tcPr marL="34505" marR="34505" marT="12940" marB="12940" anchor="ctr">
                    <a:lnL>
                      <a:noFill/>
                    </a:lnL>
                    <a:lnR>
                      <a:noFill/>
                    </a:lnR>
                    <a:lnT>
                      <a:noFill/>
                    </a:lnT>
                    <a:lnB>
                      <a:noFill/>
                    </a:lnB>
                  </a:tcPr>
                </a:tc>
                <a:tc>
                  <a:txBody>
                    <a:bodyPr/>
                    <a:lstStyle/>
                    <a:p>
                      <a:r>
                        <a:rPr lang="en-US" sz="1600" dirty="0"/>
                        <a:t>in, of, like </a:t>
                      </a:r>
                    </a:p>
                  </a:txBody>
                  <a:tcPr marL="34505" marR="34505" marT="12940" marB="12940" anchor="ctr">
                    <a:lnL>
                      <a:noFill/>
                    </a:lnL>
                    <a:lnR>
                      <a:noFill/>
                    </a:lnR>
                    <a:lnT>
                      <a:noFill/>
                    </a:lnT>
                    <a:lnB>
                      <a:noFill/>
                    </a:lnB>
                  </a:tcPr>
                </a:tc>
                <a:extLst>
                  <a:ext uri="{0D108BD9-81ED-4DB2-BD59-A6C34878D82A}">
                    <a16:rowId xmlns:a16="http://schemas.microsoft.com/office/drawing/2014/main" val="10006"/>
                  </a:ext>
                </a:extLst>
              </a:tr>
              <a:tr h="269720">
                <a:tc>
                  <a:txBody>
                    <a:bodyPr/>
                    <a:lstStyle/>
                    <a:p>
                      <a:r>
                        <a:rPr lang="en-US" sz="1600" dirty="0"/>
                        <a:t>JJ </a:t>
                      </a:r>
                    </a:p>
                  </a:txBody>
                  <a:tcPr marL="34505" marR="34505" marT="12940" marB="12940" anchor="ctr">
                    <a:lnL>
                      <a:noFill/>
                    </a:lnL>
                    <a:lnR>
                      <a:noFill/>
                    </a:lnR>
                    <a:lnT>
                      <a:noFill/>
                    </a:lnT>
                    <a:lnB>
                      <a:noFill/>
                    </a:lnB>
                  </a:tcPr>
                </a:tc>
                <a:tc>
                  <a:txBody>
                    <a:bodyPr/>
                    <a:lstStyle/>
                    <a:p>
                      <a:r>
                        <a:rPr lang="en-US" sz="1600"/>
                        <a:t>adjective </a:t>
                      </a:r>
                    </a:p>
                  </a:txBody>
                  <a:tcPr marL="34505" marR="34505" marT="12940" marB="12940" anchor="ctr">
                    <a:lnL>
                      <a:noFill/>
                    </a:lnL>
                    <a:lnR>
                      <a:noFill/>
                    </a:lnR>
                    <a:lnT>
                      <a:noFill/>
                    </a:lnT>
                    <a:lnB>
                      <a:noFill/>
                    </a:lnB>
                  </a:tcPr>
                </a:tc>
                <a:tc>
                  <a:txBody>
                    <a:bodyPr/>
                    <a:lstStyle/>
                    <a:p>
                      <a:r>
                        <a:rPr lang="en-US" sz="1600"/>
                        <a:t>green </a:t>
                      </a:r>
                    </a:p>
                  </a:txBody>
                  <a:tcPr marL="34505" marR="34505" marT="12940" marB="12940" anchor="ctr">
                    <a:lnL>
                      <a:noFill/>
                    </a:lnL>
                    <a:lnR>
                      <a:noFill/>
                    </a:lnR>
                    <a:lnT>
                      <a:noFill/>
                    </a:lnT>
                    <a:lnB>
                      <a:noFill/>
                    </a:lnB>
                  </a:tcPr>
                </a:tc>
                <a:extLst>
                  <a:ext uri="{0D108BD9-81ED-4DB2-BD59-A6C34878D82A}">
                    <a16:rowId xmlns:a16="http://schemas.microsoft.com/office/drawing/2014/main" val="10007"/>
                  </a:ext>
                </a:extLst>
              </a:tr>
              <a:tr h="269720">
                <a:tc>
                  <a:txBody>
                    <a:bodyPr/>
                    <a:lstStyle/>
                    <a:p>
                      <a:r>
                        <a:rPr lang="en-US" sz="1600"/>
                        <a:t>JJR </a:t>
                      </a:r>
                    </a:p>
                  </a:txBody>
                  <a:tcPr marL="34505" marR="34505" marT="12940" marB="12940" anchor="ctr">
                    <a:lnL>
                      <a:noFill/>
                    </a:lnL>
                    <a:lnR>
                      <a:noFill/>
                    </a:lnR>
                    <a:lnT>
                      <a:noFill/>
                    </a:lnT>
                    <a:lnB>
                      <a:noFill/>
                    </a:lnB>
                  </a:tcPr>
                </a:tc>
                <a:tc>
                  <a:txBody>
                    <a:bodyPr/>
                    <a:lstStyle/>
                    <a:p>
                      <a:r>
                        <a:rPr lang="en-US" sz="1600"/>
                        <a:t>adjective, comparative </a:t>
                      </a:r>
                    </a:p>
                  </a:txBody>
                  <a:tcPr marL="34505" marR="34505" marT="12940" marB="12940" anchor="ctr">
                    <a:lnL>
                      <a:noFill/>
                    </a:lnL>
                    <a:lnR>
                      <a:noFill/>
                    </a:lnR>
                    <a:lnT>
                      <a:noFill/>
                    </a:lnT>
                    <a:lnB>
                      <a:noFill/>
                    </a:lnB>
                  </a:tcPr>
                </a:tc>
                <a:tc>
                  <a:txBody>
                    <a:bodyPr/>
                    <a:lstStyle/>
                    <a:p>
                      <a:r>
                        <a:rPr lang="en-US" sz="1600"/>
                        <a:t>greener </a:t>
                      </a:r>
                    </a:p>
                  </a:txBody>
                  <a:tcPr marL="34505" marR="34505" marT="12940" marB="12940" anchor="ctr">
                    <a:lnL>
                      <a:noFill/>
                    </a:lnL>
                    <a:lnR>
                      <a:noFill/>
                    </a:lnR>
                    <a:lnT>
                      <a:noFill/>
                    </a:lnT>
                    <a:lnB>
                      <a:noFill/>
                    </a:lnB>
                  </a:tcPr>
                </a:tc>
                <a:extLst>
                  <a:ext uri="{0D108BD9-81ED-4DB2-BD59-A6C34878D82A}">
                    <a16:rowId xmlns:a16="http://schemas.microsoft.com/office/drawing/2014/main" val="10008"/>
                  </a:ext>
                </a:extLst>
              </a:tr>
              <a:tr h="269720">
                <a:tc>
                  <a:txBody>
                    <a:bodyPr/>
                    <a:lstStyle/>
                    <a:p>
                      <a:r>
                        <a:rPr lang="en-US" sz="1600"/>
                        <a:t>JJS </a:t>
                      </a:r>
                    </a:p>
                  </a:txBody>
                  <a:tcPr marL="34505" marR="34505" marT="12940" marB="12940" anchor="ctr">
                    <a:lnL>
                      <a:noFill/>
                    </a:lnL>
                    <a:lnR>
                      <a:noFill/>
                    </a:lnR>
                    <a:lnT>
                      <a:noFill/>
                    </a:lnT>
                    <a:lnB>
                      <a:noFill/>
                    </a:lnB>
                  </a:tcPr>
                </a:tc>
                <a:tc>
                  <a:txBody>
                    <a:bodyPr/>
                    <a:lstStyle/>
                    <a:p>
                      <a:r>
                        <a:rPr lang="en-US" sz="1600"/>
                        <a:t>adjective, superlative </a:t>
                      </a:r>
                    </a:p>
                  </a:txBody>
                  <a:tcPr marL="34505" marR="34505" marT="12940" marB="12940" anchor="ctr">
                    <a:lnL>
                      <a:noFill/>
                    </a:lnL>
                    <a:lnR>
                      <a:noFill/>
                    </a:lnR>
                    <a:lnT>
                      <a:noFill/>
                    </a:lnT>
                    <a:lnB>
                      <a:noFill/>
                    </a:lnB>
                  </a:tcPr>
                </a:tc>
                <a:tc>
                  <a:txBody>
                    <a:bodyPr/>
                    <a:lstStyle/>
                    <a:p>
                      <a:r>
                        <a:rPr lang="en-US" sz="1600"/>
                        <a:t>greenest </a:t>
                      </a:r>
                    </a:p>
                  </a:txBody>
                  <a:tcPr marL="34505" marR="34505" marT="12940" marB="12940" anchor="ctr">
                    <a:lnL>
                      <a:noFill/>
                    </a:lnL>
                    <a:lnR>
                      <a:noFill/>
                    </a:lnR>
                    <a:lnT>
                      <a:noFill/>
                    </a:lnT>
                    <a:lnB>
                      <a:noFill/>
                    </a:lnB>
                  </a:tcPr>
                </a:tc>
                <a:extLst>
                  <a:ext uri="{0D108BD9-81ED-4DB2-BD59-A6C34878D82A}">
                    <a16:rowId xmlns:a16="http://schemas.microsoft.com/office/drawing/2014/main" val="10009"/>
                  </a:ext>
                </a:extLst>
              </a:tr>
              <a:tr h="269720">
                <a:tc>
                  <a:txBody>
                    <a:bodyPr/>
                    <a:lstStyle/>
                    <a:p>
                      <a:r>
                        <a:rPr lang="en-US" sz="1600"/>
                        <a:t>LS </a:t>
                      </a:r>
                    </a:p>
                  </a:txBody>
                  <a:tcPr marL="34505" marR="34505" marT="12940" marB="12940" anchor="ctr">
                    <a:lnL>
                      <a:noFill/>
                    </a:lnL>
                    <a:lnR>
                      <a:noFill/>
                    </a:lnR>
                    <a:lnT>
                      <a:noFill/>
                    </a:lnT>
                    <a:lnB>
                      <a:noFill/>
                    </a:lnB>
                  </a:tcPr>
                </a:tc>
                <a:tc>
                  <a:txBody>
                    <a:bodyPr/>
                    <a:lstStyle/>
                    <a:p>
                      <a:r>
                        <a:rPr lang="en-US" sz="1600"/>
                        <a:t>list marker </a:t>
                      </a:r>
                    </a:p>
                  </a:txBody>
                  <a:tcPr marL="34505" marR="34505" marT="12940" marB="12940" anchor="ctr">
                    <a:lnL>
                      <a:noFill/>
                    </a:lnL>
                    <a:lnR>
                      <a:noFill/>
                    </a:lnR>
                    <a:lnT>
                      <a:noFill/>
                    </a:lnT>
                    <a:lnB>
                      <a:noFill/>
                    </a:lnB>
                  </a:tcPr>
                </a:tc>
                <a:tc>
                  <a:txBody>
                    <a:bodyPr/>
                    <a:lstStyle/>
                    <a:p>
                      <a:r>
                        <a:rPr lang="en-US" sz="1600"/>
                        <a:t>1) </a:t>
                      </a:r>
                    </a:p>
                  </a:txBody>
                  <a:tcPr marL="34505" marR="34505" marT="12940" marB="12940" anchor="ctr">
                    <a:lnL>
                      <a:noFill/>
                    </a:lnL>
                    <a:lnR>
                      <a:noFill/>
                    </a:lnR>
                    <a:lnT>
                      <a:noFill/>
                    </a:lnT>
                    <a:lnB>
                      <a:noFill/>
                    </a:lnB>
                  </a:tcPr>
                </a:tc>
                <a:extLst>
                  <a:ext uri="{0D108BD9-81ED-4DB2-BD59-A6C34878D82A}">
                    <a16:rowId xmlns:a16="http://schemas.microsoft.com/office/drawing/2014/main" val="10010"/>
                  </a:ext>
                </a:extLst>
              </a:tr>
              <a:tr h="269720">
                <a:tc>
                  <a:txBody>
                    <a:bodyPr/>
                    <a:lstStyle/>
                    <a:p>
                      <a:r>
                        <a:rPr lang="en-US" sz="1600"/>
                        <a:t>MD </a:t>
                      </a:r>
                    </a:p>
                  </a:txBody>
                  <a:tcPr marL="34505" marR="34505" marT="12940" marB="12940" anchor="ctr">
                    <a:lnL>
                      <a:noFill/>
                    </a:lnL>
                    <a:lnR>
                      <a:noFill/>
                    </a:lnR>
                    <a:lnT>
                      <a:noFill/>
                    </a:lnT>
                    <a:lnB>
                      <a:noFill/>
                    </a:lnB>
                  </a:tcPr>
                </a:tc>
                <a:tc>
                  <a:txBody>
                    <a:bodyPr/>
                    <a:lstStyle/>
                    <a:p>
                      <a:r>
                        <a:rPr lang="en-US" sz="1600"/>
                        <a:t>modal </a:t>
                      </a:r>
                    </a:p>
                  </a:txBody>
                  <a:tcPr marL="34505" marR="34505" marT="12940" marB="12940" anchor="ctr">
                    <a:lnL>
                      <a:noFill/>
                    </a:lnL>
                    <a:lnR>
                      <a:noFill/>
                    </a:lnR>
                    <a:lnT>
                      <a:noFill/>
                    </a:lnT>
                    <a:lnB>
                      <a:noFill/>
                    </a:lnB>
                  </a:tcPr>
                </a:tc>
                <a:tc>
                  <a:txBody>
                    <a:bodyPr/>
                    <a:lstStyle/>
                    <a:p>
                      <a:r>
                        <a:rPr lang="en-US" sz="1600"/>
                        <a:t>could, will </a:t>
                      </a:r>
                    </a:p>
                  </a:txBody>
                  <a:tcPr marL="34505" marR="34505" marT="12940" marB="12940" anchor="ctr">
                    <a:lnL>
                      <a:noFill/>
                    </a:lnL>
                    <a:lnR>
                      <a:noFill/>
                    </a:lnR>
                    <a:lnT>
                      <a:noFill/>
                    </a:lnT>
                    <a:lnB>
                      <a:noFill/>
                    </a:lnB>
                  </a:tcPr>
                </a:tc>
                <a:extLst>
                  <a:ext uri="{0D108BD9-81ED-4DB2-BD59-A6C34878D82A}">
                    <a16:rowId xmlns:a16="http://schemas.microsoft.com/office/drawing/2014/main" val="10011"/>
                  </a:ext>
                </a:extLst>
              </a:tr>
              <a:tr h="269720">
                <a:tc>
                  <a:txBody>
                    <a:bodyPr/>
                    <a:lstStyle/>
                    <a:p>
                      <a:r>
                        <a:rPr lang="en-US" sz="1600"/>
                        <a:t>NN </a:t>
                      </a:r>
                    </a:p>
                  </a:txBody>
                  <a:tcPr marL="34505" marR="34505" marT="12940" marB="12940" anchor="ctr">
                    <a:lnL>
                      <a:noFill/>
                    </a:lnL>
                    <a:lnR>
                      <a:noFill/>
                    </a:lnR>
                    <a:lnT>
                      <a:noFill/>
                    </a:lnT>
                    <a:lnB>
                      <a:noFill/>
                    </a:lnB>
                  </a:tcPr>
                </a:tc>
                <a:tc>
                  <a:txBody>
                    <a:bodyPr/>
                    <a:lstStyle/>
                    <a:p>
                      <a:r>
                        <a:rPr lang="en-US" sz="1600"/>
                        <a:t>noun, singular or mass </a:t>
                      </a:r>
                    </a:p>
                  </a:txBody>
                  <a:tcPr marL="34505" marR="34505" marT="12940" marB="12940" anchor="ctr">
                    <a:lnL>
                      <a:noFill/>
                    </a:lnL>
                    <a:lnR>
                      <a:noFill/>
                    </a:lnR>
                    <a:lnT>
                      <a:noFill/>
                    </a:lnT>
                    <a:lnB>
                      <a:noFill/>
                    </a:lnB>
                  </a:tcPr>
                </a:tc>
                <a:tc>
                  <a:txBody>
                    <a:bodyPr/>
                    <a:lstStyle/>
                    <a:p>
                      <a:r>
                        <a:rPr lang="en-US" sz="1600"/>
                        <a:t>table </a:t>
                      </a:r>
                    </a:p>
                  </a:txBody>
                  <a:tcPr marL="34505" marR="34505" marT="12940" marB="12940" anchor="ctr">
                    <a:lnL>
                      <a:noFill/>
                    </a:lnL>
                    <a:lnR>
                      <a:noFill/>
                    </a:lnR>
                    <a:lnT>
                      <a:noFill/>
                    </a:lnT>
                    <a:lnB>
                      <a:noFill/>
                    </a:lnB>
                  </a:tcPr>
                </a:tc>
                <a:extLst>
                  <a:ext uri="{0D108BD9-81ED-4DB2-BD59-A6C34878D82A}">
                    <a16:rowId xmlns:a16="http://schemas.microsoft.com/office/drawing/2014/main" val="10012"/>
                  </a:ext>
                </a:extLst>
              </a:tr>
              <a:tr h="269720">
                <a:tc>
                  <a:txBody>
                    <a:bodyPr/>
                    <a:lstStyle/>
                    <a:p>
                      <a:r>
                        <a:rPr lang="en-US" sz="1600"/>
                        <a:t>NNS </a:t>
                      </a:r>
                    </a:p>
                  </a:txBody>
                  <a:tcPr marL="34505" marR="34505" marT="12940" marB="12940" anchor="ctr">
                    <a:lnL>
                      <a:noFill/>
                    </a:lnL>
                    <a:lnR>
                      <a:noFill/>
                    </a:lnR>
                    <a:lnT>
                      <a:noFill/>
                    </a:lnT>
                    <a:lnB>
                      <a:noFill/>
                    </a:lnB>
                  </a:tcPr>
                </a:tc>
                <a:tc>
                  <a:txBody>
                    <a:bodyPr/>
                    <a:lstStyle/>
                    <a:p>
                      <a:r>
                        <a:rPr lang="en-US" sz="1600"/>
                        <a:t>noun plural </a:t>
                      </a:r>
                    </a:p>
                  </a:txBody>
                  <a:tcPr marL="34505" marR="34505" marT="12940" marB="12940" anchor="ctr">
                    <a:lnL>
                      <a:noFill/>
                    </a:lnL>
                    <a:lnR>
                      <a:noFill/>
                    </a:lnR>
                    <a:lnT>
                      <a:noFill/>
                    </a:lnT>
                    <a:lnB>
                      <a:noFill/>
                    </a:lnB>
                  </a:tcPr>
                </a:tc>
                <a:tc>
                  <a:txBody>
                    <a:bodyPr/>
                    <a:lstStyle/>
                    <a:p>
                      <a:r>
                        <a:rPr lang="en-US" sz="1600"/>
                        <a:t>tables </a:t>
                      </a:r>
                    </a:p>
                  </a:txBody>
                  <a:tcPr marL="34505" marR="34505" marT="12940" marB="12940" anchor="ctr">
                    <a:lnL>
                      <a:noFill/>
                    </a:lnL>
                    <a:lnR>
                      <a:noFill/>
                    </a:lnR>
                    <a:lnT>
                      <a:noFill/>
                    </a:lnT>
                    <a:lnB>
                      <a:noFill/>
                    </a:lnB>
                  </a:tcPr>
                </a:tc>
                <a:extLst>
                  <a:ext uri="{0D108BD9-81ED-4DB2-BD59-A6C34878D82A}">
                    <a16:rowId xmlns:a16="http://schemas.microsoft.com/office/drawing/2014/main" val="10013"/>
                  </a:ext>
                </a:extLst>
              </a:tr>
              <a:tr h="269720">
                <a:tc>
                  <a:txBody>
                    <a:bodyPr/>
                    <a:lstStyle/>
                    <a:p>
                      <a:r>
                        <a:rPr lang="en-US" sz="1600"/>
                        <a:t>NNP </a:t>
                      </a:r>
                    </a:p>
                  </a:txBody>
                  <a:tcPr marL="34505" marR="34505" marT="12940" marB="12940" anchor="ctr">
                    <a:lnL>
                      <a:noFill/>
                    </a:lnL>
                    <a:lnR>
                      <a:noFill/>
                    </a:lnR>
                    <a:lnT>
                      <a:noFill/>
                    </a:lnT>
                    <a:lnB>
                      <a:noFill/>
                    </a:lnB>
                  </a:tcPr>
                </a:tc>
                <a:tc>
                  <a:txBody>
                    <a:bodyPr/>
                    <a:lstStyle/>
                    <a:p>
                      <a:r>
                        <a:rPr lang="en-US" sz="1600"/>
                        <a:t>proper noun, singular </a:t>
                      </a:r>
                    </a:p>
                  </a:txBody>
                  <a:tcPr marL="34505" marR="34505" marT="12940" marB="12940" anchor="ctr">
                    <a:lnL>
                      <a:noFill/>
                    </a:lnL>
                    <a:lnR>
                      <a:noFill/>
                    </a:lnR>
                    <a:lnT>
                      <a:noFill/>
                    </a:lnT>
                    <a:lnB>
                      <a:noFill/>
                    </a:lnB>
                  </a:tcPr>
                </a:tc>
                <a:tc>
                  <a:txBody>
                    <a:bodyPr/>
                    <a:lstStyle/>
                    <a:p>
                      <a:r>
                        <a:rPr lang="en-US" sz="1600"/>
                        <a:t>John </a:t>
                      </a:r>
                    </a:p>
                  </a:txBody>
                  <a:tcPr marL="34505" marR="34505" marT="12940" marB="12940" anchor="ctr">
                    <a:lnL>
                      <a:noFill/>
                    </a:lnL>
                    <a:lnR>
                      <a:noFill/>
                    </a:lnR>
                    <a:lnT>
                      <a:noFill/>
                    </a:lnT>
                    <a:lnB>
                      <a:noFill/>
                    </a:lnB>
                  </a:tcPr>
                </a:tc>
                <a:extLst>
                  <a:ext uri="{0D108BD9-81ED-4DB2-BD59-A6C34878D82A}">
                    <a16:rowId xmlns:a16="http://schemas.microsoft.com/office/drawing/2014/main" val="10014"/>
                  </a:ext>
                </a:extLst>
              </a:tr>
              <a:tr h="269720">
                <a:tc>
                  <a:txBody>
                    <a:bodyPr/>
                    <a:lstStyle/>
                    <a:p>
                      <a:r>
                        <a:rPr lang="en-US" sz="1600"/>
                        <a:t>NNPS </a:t>
                      </a:r>
                    </a:p>
                  </a:txBody>
                  <a:tcPr marL="34505" marR="34505" marT="12940" marB="12940" anchor="ctr">
                    <a:lnL>
                      <a:noFill/>
                    </a:lnL>
                    <a:lnR>
                      <a:noFill/>
                    </a:lnR>
                    <a:lnT>
                      <a:noFill/>
                    </a:lnT>
                    <a:lnB>
                      <a:noFill/>
                    </a:lnB>
                  </a:tcPr>
                </a:tc>
                <a:tc>
                  <a:txBody>
                    <a:bodyPr/>
                    <a:lstStyle/>
                    <a:p>
                      <a:r>
                        <a:rPr lang="en-US" sz="1600"/>
                        <a:t>proper noun, plural </a:t>
                      </a:r>
                    </a:p>
                  </a:txBody>
                  <a:tcPr marL="34505" marR="34505" marT="12940" marB="12940" anchor="ctr">
                    <a:lnL>
                      <a:noFill/>
                    </a:lnL>
                    <a:lnR>
                      <a:noFill/>
                    </a:lnR>
                    <a:lnT>
                      <a:noFill/>
                    </a:lnT>
                    <a:lnB>
                      <a:noFill/>
                    </a:lnB>
                  </a:tcPr>
                </a:tc>
                <a:tc>
                  <a:txBody>
                    <a:bodyPr/>
                    <a:lstStyle/>
                    <a:p>
                      <a:r>
                        <a:rPr lang="en-US" sz="1600"/>
                        <a:t>Vikings </a:t>
                      </a:r>
                    </a:p>
                  </a:txBody>
                  <a:tcPr marL="34505" marR="34505" marT="12940" marB="12940" anchor="ctr">
                    <a:lnL>
                      <a:noFill/>
                    </a:lnL>
                    <a:lnR>
                      <a:noFill/>
                    </a:lnR>
                    <a:lnT>
                      <a:noFill/>
                    </a:lnT>
                    <a:lnB>
                      <a:noFill/>
                    </a:lnB>
                  </a:tcPr>
                </a:tc>
                <a:extLst>
                  <a:ext uri="{0D108BD9-81ED-4DB2-BD59-A6C34878D82A}">
                    <a16:rowId xmlns:a16="http://schemas.microsoft.com/office/drawing/2014/main" val="10015"/>
                  </a:ext>
                </a:extLst>
              </a:tr>
              <a:tr h="269720">
                <a:tc>
                  <a:txBody>
                    <a:bodyPr/>
                    <a:lstStyle/>
                    <a:p>
                      <a:r>
                        <a:rPr lang="en-US" sz="1600"/>
                        <a:t>PDT </a:t>
                      </a:r>
                    </a:p>
                  </a:txBody>
                  <a:tcPr marL="34505" marR="34505" marT="12940" marB="12940" anchor="ctr">
                    <a:lnL>
                      <a:noFill/>
                    </a:lnL>
                    <a:lnR>
                      <a:noFill/>
                    </a:lnR>
                    <a:lnT>
                      <a:noFill/>
                    </a:lnT>
                    <a:lnB>
                      <a:noFill/>
                    </a:lnB>
                  </a:tcPr>
                </a:tc>
                <a:tc>
                  <a:txBody>
                    <a:bodyPr/>
                    <a:lstStyle/>
                    <a:p>
                      <a:r>
                        <a:rPr lang="en-US" sz="1600"/>
                        <a:t>predeterminer </a:t>
                      </a:r>
                    </a:p>
                  </a:txBody>
                  <a:tcPr marL="34505" marR="34505" marT="12940" marB="12940" anchor="ctr">
                    <a:lnL>
                      <a:noFill/>
                    </a:lnL>
                    <a:lnR>
                      <a:noFill/>
                    </a:lnR>
                    <a:lnT>
                      <a:noFill/>
                    </a:lnT>
                    <a:lnB>
                      <a:noFill/>
                    </a:lnB>
                  </a:tcPr>
                </a:tc>
                <a:tc>
                  <a:txBody>
                    <a:bodyPr/>
                    <a:lstStyle/>
                    <a:p>
                      <a:r>
                        <a:rPr lang="en-US" sz="1600" i="1"/>
                        <a:t>both</a:t>
                      </a:r>
                      <a:r>
                        <a:rPr lang="en-US" sz="1600"/>
                        <a:t> the boys </a:t>
                      </a:r>
                    </a:p>
                  </a:txBody>
                  <a:tcPr marL="34505" marR="34505" marT="12940" marB="12940" anchor="ctr">
                    <a:lnL>
                      <a:noFill/>
                    </a:lnL>
                    <a:lnR>
                      <a:noFill/>
                    </a:lnR>
                    <a:lnT>
                      <a:noFill/>
                    </a:lnT>
                    <a:lnB>
                      <a:noFill/>
                    </a:lnB>
                  </a:tcPr>
                </a:tc>
                <a:extLst>
                  <a:ext uri="{0D108BD9-81ED-4DB2-BD59-A6C34878D82A}">
                    <a16:rowId xmlns:a16="http://schemas.microsoft.com/office/drawing/2014/main" val="10016"/>
                  </a:ext>
                </a:extLst>
              </a:tr>
              <a:tr h="269720">
                <a:tc>
                  <a:txBody>
                    <a:bodyPr/>
                    <a:lstStyle/>
                    <a:p>
                      <a:r>
                        <a:rPr lang="en-US" sz="1600"/>
                        <a:t>POS </a:t>
                      </a:r>
                    </a:p>
                  </a:txBody>
                  <a:tcPr marL="34505" marR="34505" marT="12940" marB="12940" anchor="ctr">
                    <a:lnL>
                      <a:noFill/>
                    </a:lnL>
                    <a:lnR>
                      <a:noFill/>
                    </a:lnR>
                    <a:lnT>
                      <a:noFill/>
                    </a:lnT>
                    <a:lnB>
                      <a:noFill/>
                    </a:lnB>
                  </a:tcPr>
                </a:tc>
                <a:tc>
                  <a:txBody>
                    <a:bodyPr/>
                    <a:lstStyle/>
                    <a:p>
                      <a:r>
                        <a:rPr lang="en-US" sz="1600"/>
                        <a:t>possessive ending </a:t>
                      </a:r>
                    </a:p>
                  </a:txBody>
                  <a:tcPr marL="34505" marR="34505" marT="12940" marB="12940" anchor="ctr">
                    <a:lnL>
                      <a:noFill/>
                    </a:lnL>
                    <a:lnR>
                      <a:noFill/>
                    </a:lnR>
                    <a:lnT>
                      <a:noFill/>
                    </a:lnT>
                    <a:lnB>
                      <a:noFill/>
                    </a:lnB>
                  </a:tcPr>
                </a:tc>
                <a:tc>
                  <a:txBody>
                    <a:bodyPr/>
                    <a:lstStyle/>
                    <a:p>
                      <a:r>
                        <a:rPr lang="en-US" sz="1600" dirty="0"/>
                        <a:t>friend</a:t>
                      </a:r>
                      <a:r>
                        <a:rPr lang="en-US" sz="1600" i="1" dirty="0"/>
                        <a:t>'s</a:t>
                      </a:r>
                      <a:r>
                        <a:rPr lang="en-US" sz="1600" dirty="0"/>
                        <a:t> </a:t>
                      </a:r>
                    </a:p>
                  </a:txBody>
                  <a:tcPr marL="34505" marR="34505" marT="12940" marB="12940" anchor="ctr">
                    <a:lnL>
                      <a:noFill/>
                    </a:lnL>
                    <a:lnR>
                      <a:noFill/>
                    </a:lnR>
                    <a:lnT>
                      <a:noFill/>
                    </a:lnT>
                    <a:lnB>
                      <a:noFill/>
                    </a:lnB>
                  </a:tcPr>
                </a:tc>
                <a:extLst>
                  <a:ext uri="{0D108BD9-81ED-4DB2-BD59-A6C34878D82A}">
                    <a16:rowId xmlns:a16="http://schemas.microsoft.com/office/drawing/2014/main" val="10017"/>
                  </a:ext>
                </a:extLst>
              </a:tr>
            </a:tbl>
          </a:graphicData>
        </a:graphic>
      </p:graphicFrame>
      <p:sp>
        <p:nvSpPr>
          <p:cNvPr id="2" name="Title 1"/>
          <p:cNvSpPr>
            <a:spLocks noGrp="1"/>
          </p:cNvSpPr>
          <p:nvPr>
            <p:ph type="title"/>
          </p:nvPr>
        </p:nvSpPr>
        <p:spPr/>
        <p:txBody>
          <a:bodyPr/>
          <a:lstStyle/>
          <a:p>
            <a:r>
              <a:rPr lang="en-US" dirty="0"/>
              <a:t>Penn Treebank </a:t>
            </a:r>
            <a:r>
              <a:rPr lang="en-US" dirty="0" err="1"/>
              <a:t>tagset</a:t>
            </a:r>
            <a:r>
              <a:rPr lang="en-US" dirty="0"/>
              <a:t> (1/2)</a:t>
            </a:r>
          </a:p>
        </p:txBody>
      </p:sp>
    </p:spTree>
    <p:extLst>
      <p:ext uri="{BB962C8B-B14F-4D97-AF65-F5344CB8AC3E}">
        <p14:creationId xmlns:p14="http://schemas.microsoft.com/office/powerpoint/2010/main" val="2977612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694665" y="1459085"/>
          <a:ext cx="7104331" cy="5124680"/>
        </p:xfrm>
        <a:graphic>
          <a:graphicData uri="http://schemas.openxmlformats.org/drawingml/2006/table">
            <a:tbl>
              <a:tblPr/>
              <a:tblGrid>
                <a:gridCol w="674777">
                  <a:extLst>
                    <a:ext uri="{9D8B030D-6E8A-4147-A177-3AD203B41FA5}">
                      <a16:colId xmlns:a16="http://schemas.microsoft.com/office/drawing/2014/main" val="20000"/>
                    </a:ext>
                  </a:extLst>
                </a:gridCol>
                <a:gridCol w="2714445">
                  <a:extLst>
                    <a:ext uri="{9D8B030D-6E8A-4147-A177-3AD203B41FA5}">
                      <a16:colId xmlns:a16="http://schemas.microsoft.com/office/drawing/2014/main" val="20001"/>
                    </a:ext>
                  </a:extLst>
                </a:gridCol>
                <a:gridCol w="3715109">
                  <a:extLst>
                    <a:ext uri="{9D8B030D-6E8A-4147-A177-3AD203B41FA5}">
                      <a16:colId xmlns:a16="http://schemas.microsoft.com/office/drawing/2014/main" val="20002"/>
                    </a:ext>
                  </a:extLst>
                </a:gridCol>
              </a:tblGrid>
              <a:tr h="269720">
                <a:tc>
                  <a:txBody>
                    <a:bodyPr/>
                    <a:lstStyle/>
                    <a:p>
                      <a:r>
                        <a:rPr lang="en-US" sz="1600" b="1" dirty="0"/>
                        <a:t>Tag </a:t>
                      </a:r>
                    </a:p>
                  </a:txBody>
                  <a:tcPr marL="34505" marR="34505" marT="12940" marB="12940" anchor="ctr">
                    <a:lnL>
                      <a:noFill/>
                    </a:lnL>
                    <a:lnR>
                      <a:noFill/>
                    </a:lnR>
                    <a:lnT>
                      <a:noFill/>
                    </a:lnT>
                    <a:lnB>
                      <a:noFill/>
                    </a:lnB>
                  </a:tcPr>
                </a:tc>
                <a:tc>
                  <a:txBody>
                    <a:bodyPr/>
                    <a:lstStyle/>
                    <a:p>
                      <a:r>
                        <a:rPr lang="en-US" sz="1600" b="1" dirty="0"/>
                        <a:t>Description </a:t>
                      </a:r>
                    </a:p>
                  </a:txBody>
                  <a:tcPr marL="34505" marR="34505" marT="12940" marB="12940" anchor="ctr">
                    <a:lnL>
                      <a:noFill/>
                    </a:lnL>
                    <a:lnR>
                      <a:noFill/>
                    </a:lnR>
                    <a:lnT>
                      <a:noFill/>
                    </a:lnT>
                    <a:lnB>
                      <a:noFill/>
                    </a:lnB>
                  </a:tcPr>
                </a:tc>
                <a:tc>
                  <a:txBody>
                    <a:bodyPr/>
                    <a:lstStyle/>
                    <a:p>
                      <a:r>
                        <a:rPr lang="en-US" sz="1600" b="1" dirty="0"/>
                        <a:t>Example </a:t>
                      </a:r>
                    </a:p>
                  </a:txBody>
                  <a:tcPr marL="34505" marR="34505" marT="12940" marB="12940" anchor="ctr">
                    <a:lnL>
                      <a:noFill/>
                    </a:lnL>
                    <a:lnR>
                      <a:noFill/>
                    </a:lnR>
                    <a:lnT>
                      <a:noFill/>
                    </a:lnT>
                    <a:lnB>
                      <a:noFill/>
                    </a:lnB>
                  </a:tcPr>
                </a:tc>
                <a:extLst>
                  <a:ext uri="{0D108BD9-81ED-4DB2-BD59-A6C34878D82A}">
                    <a16:rowId xmlns:a16="http://schemas.microsoft.com/office/drawing/2014/main" val="10000"/>
                  </a:ext>
                </a:extLst>
              </a:tr>
              <a:tr h="269720">
                <a:tc>
                  <a:txBody>
                    <a:bodyPr/>
                    <a:lstStyle/>
                    <a:p>
                      <a:r>
                        <a:rPr lang="en-US" sz="1600" dirty="0"/>
                        <a:t>PRP </a:t>
                      </a:r>
                    </a:p>
                  </a:txBody>
                  <a:tcPr marL="34505" marR="34505" marT="12940" marB="12940" anchor="ctr">
                    <a:lnL>
                      <a:noFill/>
                    </a:lnL>
                    <a:lnR>
                      <a:noFill/>
                    </a:lnR>
                    <a:lnT>
                      <a:noFill/>
                    </a:lnT>
                    <a:lnB>
                      <a:noFill/>
                    </a:lnB>
                  </a:tcPr>
                </a:tc>
                <a:tc>
                  <a:txBody>
                    <a:bodyPr/>
                    <a:lstStyle/>
                    <a:p>
                      <a:r>
                        <a:rPr lang="en-US" sz="1600" dirty="0"/>
                        <a:t>personal pronoun </a:t>
                      </a:r>
                    </a:p>
                  </a:txBody>
                  <a:tcPr marL="34505" marR="34505" marT="12940" marB="12940" anchor="ctr">
                    <a:lnL>
                      <a:noFill/>
                    </a:lnL>
                    <a:lnR>
                      <a:noFill/>
                    </a:lnR>
                    <a:lnT>
                      <a:noFill/>
                    </a:lnT>
                    <a:lnB>
                      <a:noFill/>
                    </a:lnB>
                  </a:tcPr>
                </a:tc>
                <a:tc>
                  <a:txBody>
                    <a:bodyPr/>
                    <a:lstStyle/>
                    <a:p>
                      <a:r>
                        <a:rPr lang="en-US" sz="1600"/>
                        <a:t>I, he, it </a:t>
                      </a:r>
                    </a:p>
                  </a:txBody>
                  <a:tcPr marL="34505" marR="34505" marT="12940" marB="12940" anchor="ctr">
                    <a:lnL>
                      <a:noFill/>
                    </a:lnL>
                    <a:lnR>
                      <a:noFill/>
                    </a:lnR>
                    <a:lnT>
                      <a:noFill/>
                    </a:lnT>
                    <a:lnB>
                      <a:noFill/>
                    </a:lnB>
                  </a:tcPr>
                </a:tc>
                <a:extLst>
                  <a:ext uri="{0D108BD9-81ED-4DB2-BD59-A6C34878D82A}">
                    <a16:rowId xmlns:a16="http://schemas.microsoft.com/office/drawing/2014/main" val="10001"/>
                  </a:ext>
                </a:extLst>
              </a:tr>
              <a:tr h="269720">
                <a:tc>
                  <a:txBody>
                    <a:bodyPr/>
                    <a:lstStyle/>
                    <a:p>
                      <a:r>
                        <a:rPr lang="en-US" sz="1600"/>
                        <a:t>PRP$ </a:t>
                      </a:r>
                    </a:p>
                  </a:txBody>
                  <a:tcPr marL="34505" marR="34505" marT="12940" marB="12940" anchor="ctr">
                    <a:lnL>
                      <a:noFill/>
                    </a:lnL>
                    <a:lnR>
                      <a:noFill/>
                    </a:lnR>
                    <a:lnT>
                      <a:noFill/>
                    </a:lnT>
                    <a:lnB>
                      <a:noFill/>
                    </a:lnB>
                  </a:tcPr>
                </a:tc>
                <a:tc>
                  <a:txBody>
                    <a:bodyPr/>
                    <a:lstStyle/>
                    <a:p>
                      <a:r>
                        <a:rPr lang="en-US" sz="1600" dirty="0"/>
                        <a:t>possessive pronoun </a:t>
                      </a:r>
                    </a:p>
                  </a:txBody>
                  <a:tcPr marL="34505" marR="34505" marT="12940" marB="12940" anchor="ctr">
                    <a:lnL>
                      <a:noFill/>
                    </a:lnL>
                    <a:lnR>
                      <a:noFill/>
                    </a:lnR>
                    <a:lnT>
                      <a:noFill/>
                    </a:lnT>
                    <a:lnB>
                      <a:noFill/>
                    </a:lnB>
                  </a:tcPr>
                </a:tc>
                <a:tc>
                  <a:txBody>
                    <a:bodyPr/>
                    <a:lstStyle/>
                    <a:p>
                      <a:r>
                        <a:rPr lang="en-US" sz="1600" dirty="0"/>
                        <a:t>my, his </a:t>
                      </a:r>
                    </a:p>
                  </a:txBody>
                  <a:tcPr marL="34505" marR="34505" marT="12940" marB="12940" anchor="ctr">
                    <a:lnL>
                      <a:noFill/>
                    </a:lnL>
                    <a:lnR>
                      <a:noFill/>
                    </a:lnR>
                    <a:lnT>
                      <a:noFill/>
                    </a:lnT>
                    <a:lnB>
                      <a:noFill/>
                    </a:lnB>
                  </a:tcPr>
                </a:tc>
                <a:extLst>
                  <a:ext uri="{0D108BD9-81ED-4DB2-BD59-A6C34878D82A}">
                    <a16:rowId xmlns:a16="http://schemas.microsoft.com/office/drawing/2014/main" val="10002"/>
                  </a:ext>
                </a:extLst>
              </a:tr>
              <a:tr h="269720">
                <a:tc>
                  <a:txBody>
                    <a:bodyPr/>
                    <a:lstStyle/>
                    <a:p>
                      <a:r>
                        <a:rPr lang="en-US" sz="1600"/>
                        <a:t>RB </a:t>
                      </a:r>
                    </a:p>
                  </a:txBody>
                  <a:tcPr marL="34505" marR="34505" marT="12940" marB="12940" anchor="ctr">
                    <a:lnL>
                      <a:noFill/>
                    </a:lnL>
                    <a:lnR>
                      <a:noFill/>
                    </a:lnR>
                    <a:lnT>
                      <a:noFill/>
                    </a:lnT>
                    <a:lnB>
                      <a:noFill/>
                    </a:lnB>
                  </a:tcPr>
                </a:tc>
                <a:tc>
                  <a:txBody>
                    <a:bodyPr/>
                    <a:lstStyle/>
                    <a:p>
                      <a:r>
                        <a:rPr lang="en-US" sz="1600" dirty="0"/>
                        <a:t>adverb </a:t>
                      </a:r>
                    </a:p>
                  </a:txBody>
                  <a:tcPr marL="34505" marR="34505" marT="12940" marB="12940" anchor="ctr">
                    <a:lnL>
                      <a:noFill/>
                    </a:lnL>
                    <a:lnR>
                      <a:noFill/>
                    </a:lnR>
                    <a:lnT>
                      <a:noFill/>
                    </a:lnT>
                    <a:lnB>
                      <a:noFill/>
                    </a:lnB>
                  </a:tcPr>
                </a:tc>
                <a:tc>
                  <a:txBody>
                    <a:bodyPr/>
                    <a:lstStyle/>
                    <a:p>
                      <a:r>
                        <a:rPr lang="en-US" sz="1600" dirty="0"/>
                        <a:t>however, usually, naturally, here, good </a:t>
                      </a:r>
                    </a:p>
                  </a:txBody>
                  <a:tcPr marL="34505" marR="34505" marT="12940" marB="12940" anchor="ctr">
                    <a:lnL>
                      <a:noFill/>
                    </a:lnL>
                    <a:lnR>
                      <a:noFill/>
                    </a:lnR>
                    <a:lnT>
                      <a:noFill/>
                    </a:lnT>
                    <a:lnB>
                      <a:noFill/>
                    </a:lnB>
                  </a:tcPr>
                </a:tc>
                <a:extLst>
                  <a:ext uri="{0D108BD9-81ED-4DB2-BD59-A6C34878D82A}">
                    <a16:rowId xmlns:a16="http://schemas.microsoft.com/office/drawing/2014/main" val="10003"/>
                  </a:ext>
                </a:extLst>
              </a:tr>
              <a:tr h="269720">
                <a:tc>
                  <a:txBody>
                    <a:bodyPr/>
                    <a:lstStyle/>
                    <a:p>
                      <a:r>
                        <a:rPr lang="en-US" sz="1600"/>
                        <a:t>RBR </a:t>
                      </a:r>
                    </a:p>
                  </a:txBody>
                  <a:tcPr marL="34505" marR="34505" marT="12940" marB="12940" anchor="ctr">
                    <a:lnL>
                      <a:noFill/>
                    </a:lnL>
                    <a:lnR>
                      <a:noFill/>
                    </a:lnR>
                    <a:lnT>
                      <a:noFill/>
                    </a:lnT>
                    <a:lnB>
                      <a:noFill/>
                    </a:lnB>
                  </a:tcPr>
                </a:tc>
                <a:tc>
                  <a:txBody>
                    <a:bodyPr/>
                    <a:lstStyle/>
                    <a:p>
                      <a:r>
                        <a:rPr lang="en-US" sz="1600" dirty="0"/>
                        <a:t>adverb, comparative </a:t>
                      </a:r>
                    </a:p>
                  </a:txBody>
                  <a:tcPr marL="34505" marR="34505" marT="12940" marB="12940" anchor="ctr">
                    <a:lnL>
                      <a:noFill/>
                    </a:lnL>
                    <a:lnR>
                      <a:noFill/>
                    </a:lnR>
                    <a:lnT>
                      <a:noFill/>
                    </a:lnT>
                    <a:lnB>
                      <a:noFill/>
                    </a:lnB>
                  </a:tcPr>
                </a:tc>
                <a:tc>
                  <a:txBody>
                    <a:bodyPr/>
                    <a:lstStyle/>
                    <a:p>
                      <a:r>
                        <a:rPr lang="en-US" sz="1600"/>
                        <a:t>better</a:t>
                      </a:r>
                    </a:p>
                  </a:txBody>
                  <a:tcPr marL="34505" marR="34505" marT="12940" marB="12940" anchor="ctr">
                    <a:lnL>
                      <a:noFill/>
                    </a:lnL>
                    <a:lnR>
                      <a:noFill/>
                    </a:lnR>
                    <a:lnT>
                      <a:noFill/>
                    </a:lnT>
                    <a:lnB>
                      <a:noFill/>
                    </a:lnB>
                  </a:tcPr>
                </a:tc>
                <a:extLst>
                  <a:ext uri="{0D108BD9-81ED-4DB2-BD59-A6C34878D82A}">
                    <a16:rowId xmlns:a16="http://schemas.microsoft.com/office/drawing/2014/main" val="10004"/>
                  </a:ext>
                </a:extLst>
              </a:tr>
              <a:tr h="269720">
                <a:tc>
                  <a:txBody>
                    <a:bodyPr/>
                    <a:lstStyle/>
                    <a:p>
                      <a:r>
                        <a:rPr lang="en-US" sz="1600"/>
                        <a:t>RBS </a:t>
                      </a:r>
                    </a:p>
                  </a:txBody>
                  <a:tcPr marL="34505" marR="34505" marT="12940" marB="12940" anchor="ctr">
                    <a:lnL>
                      <a:noFill/>
                    </a:lnL>
                    <a:lnR>
                      <a:noFill/>
                    </a:lnR>
                    <a:lnT>
                      <a:noFill/>
                    </a:lnT>
                    <a:lnB>
                      <a:noFill/>
                    </a:lnB>
                  </a:tcPr>
                </a:tc>
                <a:tc>
                  <a:txBody>
                    <a:bodyPr/>
                    <a:lstStyle/>
                    <a:p>
                      <a:r>
                        <a:rPr lang="en-US" sz="1600"/>
                        <a:t>adverb, superlative </a:t>
                      </a:r>
                    </a:p>
                  </a:txBody>
                  <a:tcPr marL="34505" marR="34505" marT="12940" marB="12940" anchor="ctr">
                    <a:lnL>
                      <a:noFill/>
                    </a:lnL>
                    <a:lnR>
                      <a:noFill/>
                    </a:lnR>
                    <a:lnT>
                      <a:noFill/>
                    </a:lnT>
                    <a:lnB>
                      <a:noFill/>
                    </a:lnB>
                  </a:tcPr>
                </a:tc>
                <a:tc>
                  <a:txBody>
                    <a:bodyPr/>
                    <a:lstStyle/>
                    <a:p>
                      <a:r>
                        <a:rPr lang="en-US" sz="1600"/>
                        <a:t>best </a:t>
                      </a:r>
                    </a:p>
                  </a:txBody>
                  <a:tcPr marL="34505" marR="34505" marT="12940" marB="12940" anchor="ctr">
                    <a:lnL>
                      <a:noFill/>
                    </a:lnL>
                    <a:lnR>
                      <a:noFill/>
                    </a:lnR>
                    <a:lnT>
                      <a:noFill/>
                    </a:lnT>
                    <a:lnB>
                      <a:noFill/>
                    </a:lnB>
                  </a:tcPr>
                </a:tc>
                <a:extLst>
                  <a:ext uri="{0D108BD9-81ED-4DB2-BD59-A6C34878D82A}">
                    <a16:rowId xmlns:a16="http://schemas.microsoft.com/office/drawing/2014/main" val="10005"/>
                  </a:ext>
                </a:extLst>
              </a:tr>
              <a:tr h="269720">
                <a:tc>
                  <a:txBody>
                    <a:bodyPr/>
                    <a:lstStyle/>
                    <a:p>
                      <a:r>
                        <a:rPr lang="en-US" sz="1600"/>
                        <a:t>RP </a:t>
                      </a:r>
                    </a:p>
                  </a:txBody>
                  <a:tcPr marL="34505" marR="34505" marT="12940" marB="12940" anchor="ctr">
                    <a:lnL>
                      <a:noFill/>
                    </a:lnL>
                    <a:lnR>
                      <a:noFill/>
                    </a:lnR>
                    <a:lnT>
                      <a:noFill/>
                    </a:lnT>
                    <a:lnB>
                      <a:noFill/>
                    </a:lnB>
                  </a:tcPr>
                </a:tc>
                <a:tc>
                  <a:txBody>
                    <a:bodyPr/>
                    <a:lstStyle/>
                    <a:p>
                      <a:r>
                        <a:rPr lang="en-US" sz="1600"/>
                        <a:t>particle </a:t>
                      </a:r>
                    </a:p>
                  </a:txBody>
                  <a:tcPr marL="34505" marR="34505" marT="12940" marB="12940" anchor="ctr">
                    <a:lnL>
                      <a:noFill/>
                    </a:lnL>
                    <a:lnR>
                      <a:noFill/>
                    </a:lnR>
                    <a:lnT>
                      <a:noFill/>
                    </a:lnT>
                    <a:lnB>
                      <a:noFill/>
                    </a:lnB>
                  </a:tcPr>
                </a:tc>
                <a:tc>
                  <a:txBody>
                    <a:bodyPr/>
                    <a:lstStyle/>
                    <a:p>
                      <a:r>
                        <a:rPr lang="en-US" sz="1600"/>
                        <a:t>give </a:t>
                      </a:r>
                      <a:r>
                        <a:rPr lang="en-US" sz="1600" i="1"/>
                        <a:t>up </a:t>
                      </a:r>
                      <a:endParaRPr lang="en-US" sz="1600"/>
                    </a:p>
                  </a:txBody>
                  <a:tcPr marL="34505" marR="34505" marT="12940" marB="12940" anchor="ctr">
                    <a:lnL>
                      <a:noFill/>
                    </a:lnL>
                    <a:lnR>
                      <a:noFill/>
                    </a:lnR>
                    <a:lnT>
                      <a:noFill/>
                    </a:lnT>
                    <a:lnB>
                      <a:noFill/>
                    </a:lnB>
                  </a:tcPr>
                </a:tc>
                <a:extLst>
                  <a:ext uri="{0D108BD9-81ED-4DB2-BD59-A6C34878D82A}">
                    <a16:rowId xmlns:a16="http://schemas.microsoft.com/office/drawing/2014/main" val="10006"/>
                  </a:ext>
                </a:extLst>
              </a:tr>
              <a:tr h="269720">
                <a:tc>
                  <a:txBody>
                    <a:bodyPr/>
                    <a:lstStyle/>
                    <a:p>
                      <a:r>
                        <a:rPr lang="en-US" sz="1600"/>
                        <a:t>TO </a:t>
                      </a:r>
                    </a:p>
                  </a:txBody>
                  <a:tcPr marL="34505" marR="34505" marT="12940" marB="12940" anchor="ctr">
                    <a:lnL>
                      <a:noFill/>
                    </a:lnL>
                    <a:lnR>
                      <a:noFill/>
                    </a:lnR>
                    <a:lnT>
                      <a:noFill/>
                    </a:lnT>
                    <a:lnB>
                      <a:noFill/>
                    </a:lnB>
                  </a:tcPr>
                </a:tc>
                <a:tc>
                  <a:txBody>
                    <a:bodyPr/>
                    <a:lstStyle/>
                    <a:p>
                      <a:r>
                        <a:rPr lang="en-US" sz="1600"/>
                        <a:t>to </a:t>
                      </a:r>
                    </a:p>
                  </a:txBody>
                  <a:tcPr marL="34505" marR="34505" marT="12940" marB="12940" anchor="ctr">
                    <a:lnL>
                      <a:noFill/>
                    </a:lnL>
                    <a:lnR>
                      <a:noFill/>
                    </a:lnR>
                    <a:lnT>
                      <a:noFill/>
                    </a:lnT>
                    <a:lnB>
                      <a:noFill/>
                    </a:lnB>
                  </a:tcPr>
                </a:tc>
                <a:tc>
                  <a:txBody>
                    <a:bodyPr/>
                    <a:lstStyle/>
                    <a:p>
                      <a:r>
                        <a:rPr lang="en-US" sz="1600" i="1"/>
                        <a:t>to</a:t>
                      </a:r>
                      <a:r>
                        <a:rPr lang="en-US" sz="1600"/>
                        <a:t> go, </a:t>
                      </a:r>
                      <a:r>
                        <a:rPr lang="en-US" sz="1600" i="1"/>
                        <a:t>to</a:t>
                      </a:r>
                      <a:r>
                        <a:rPr lang="en-US" sz="1600"/>
                        <a:t> him </a:t>
                      </a:r>
                    </a:p>
                  </a:txBody>
                  <a:tcPr marL="34505" marR="34505" marT="12940" marB="12940" anchor="ctr">
                    <a:lnL>
                      <a:noFill/>
                    </a:lnL>
                    <a:lnR>
                      <a:noFill/>
                    </a:lnR>
                    <a:lnT>
                      <a:noFill/>
                    </a:lnT>
                    <a:lnB>
                      <a:noFill/>
                    </a:lnB>
                  </a:tcPr>
                </a:tc>
                <a:extLst>
                  <a:ext uri="{0D108BD9-81ED-4DB2-BD59-A6C34878D82A}">
                    <a16:rowId xmlns:a16="http://schemas.microsoft.com/office/drawing/2014/main" val="10007"/>
                  </a:ext>
                </a:extLst>
              </a:tr>
              <a:tr h="269720">
                <a:tc>
                  <a:txBody>
                    <a:bodyPr/>
                    <a:lstStyle/>
                    <a:p>
                      <a:r>
                        <a:rPr lang="en-US" sz="1600"/>
                        <a:t>UH </a:t>
                      </a:r>
                    </a:p>
                  </a:txBody>
                  <a:tcPr marL="34505" marR="34505" marT="12940" marB="12940" anchor="ctr">
                    <a:lnL>
                      <a:noFill/>
                    </a:lnL>
                    <a:lnR>
                      <a:noFill/>
                    </a:lnR>
                    <a:lnT>
                      <a:noFill/>
                    </a:lnT>
                    <a:lnB>
                      <a:noFill/>
                    </a:lnB>
                  </a:tcPr>
                </a:tc>
                <a:tc>
                  <a:txBody>
                    <a:bodyPr/>
                    <a:lstStyle/>
                    <a:p>
                      <a:r>
                        <a:rPr lang="en-US" sz="1600"/>
                        <a:t>interjection </a:t>
                      </a:r>
                    </a:p>
                  </a:txBody>
                  <a:tcPr marL="34505" marR="34505" marT="12940" marB="12940" anchor="ctr">
                    <a:lnL>
                      <a:noFill/>
                    </a:lnL>
                    <a:lnR>
                      <a:noFill/>
                    </a:lnR>
                    <a:lnT>
                      <a:noFill/>
                    </a:lnT>
                    <a:lnB>
                      <a:noFill/>
                    </a:lnB>
                  </a:tcPr>
                </a:tc>
                <a:tc>
                  <a:txBody>
                    <a:bodyPr/>
                    <a:lstStyle/>
                    <a:p>
                      <a:r>
                        <a:rPr lang="en-US" sz="1600"/>
                        <a:t>uhhuhhuhh </a:t>
                      </a:r>
                    </a:p>
                  </a:txBody>
                  <a:tcPr marL="34505" marR="34505" marT="12940" marB="12940" anchor="ctr">
                    <a:lnL>
                      <a:noFill/>
                    </a:lnL>
                    <a:lnR>
                      <a:noFill/>
                    </a:lnR>
                    <a:lnT>
                      <a:noFill/>
                    </a:lnT>
                    <a:lnB>
                      <a:noFill/>
                    </a:lnB>
                  </a:tcPr>
                </a:tc>
                <a:extLst>
                  <a:ext uri="{0D108BD9-81ED-4DB2-BD59-A6C34878D82A}">
                    <a16:rowId xmlns:a16="http://schemas.microsoft.com/office/drawing/2014/main" val="10008"/>
                  </a:ext>
                </a:extLst>
              </a:tr>
              <a:tr h="269720">
                <a:tc>
                  <a:txBody>
                    <a:bodyPr/>
                    <a:lstStyle/>
                    <a:p>
                      <a:r>
                        <a:rPr lang="en-US" sz="1600"/>
                        <a:t>VB </a:t>
                      </a:r>
                    </a:p>
                  </a:txBody>
                  <a:tcPr marL="34505" marR="34505" marT="12940" marB="12940" anchor="ctr">
                    <a:lnL>
                      <a:noFill/>
                    </a:lnL>
                    <a:lnR>
                      <a:noFill/>
                    </a:lnR>
                    <a:lnT>
                      <a:noFill/>
                    </a:lnT>
                    <a:lnB>
                      <a:noFill/>
                    </a:lnB>
                  </a:tcPr>
                </a:tc>
                <a:tc>
                  <a:txBody>
                    <a:bodyPr/>
                    <a:lstStyle/>
                    <a:p>
                      <a:r>
                        <a:rPr lang="en-US" sz="1600"/>
                        <a:t>verb, base form </a:t>
                      </a:r>
                    </a:p>
                  </a:txBody>
                  <a:tcPr marL="34505" marR="34505" marT="12940" marB="12940" anchor="ctr">
                    <a:lnL>
                      <a:noFill/>
                    </a:lnL>
                    <a:lnR>
                      <a:noFill/>
                    </a:lnR>
                    <a:lnT>
                      <a:noFill/>
                    </a:lnT>
                    <a:lnB>
                      <a:noFill/>
                    </a:lnB>
                  </a:tcPr>
                </a:tc>
                <a:tc>
                  <a:txBody>
                    <a:bodyPr/>
                    <a:lstStyle/>
                    <a:p>
                      <a:r>
                        <a:rPr lang="en-US" sz="1600"/>
                        <a:t>take </a:t>
                      </a:r>
                    </a:p>
                  </a:txBody>
                  <a:tcPr marL="34505" marR="34505" marT="12940" marB="12940" anchor="ctr">
                    <a:lnL>
                      <a:noFill/>
                    </a:lnL>
                    <a:lnR>
                      <a:noFill/>
                    </a:lnR>
                    <a:lnT>
                      <a:noFill/>
                    </a:lnT>
                    <a:lnB>
                      <a:noFill/>
                    </a:lnB>
                  </a:tcPr>
                </a:tc>
                <a:extLst>
                  <a:ext uri="{0D108BD9-81ED-4DB2-BD59-A6C34878D82A}">
                    <a16:rowId xmlns:a16="http://schemas.microsoft.com/office/drawing/2014/main" val="10009"/>
                  </a:ext>
                </a:extLst>
              </a:tr>
              <a:tr h="269720">
                <a:tc>
                  <a:txBody>
                    <a:bodyPr/>
                    <a:lstStyle/>
                    <a:p>
                      <a:r>
                        <a:rPr lang="en-US" sz="1600"/>
                        <a:t>VBD </a:t>
                      </a:r>
                    </a:p>
                  </a:txBody>
                  <a:tcPr marL="34505" marR="34505" marT="12940" marB="12940" anchor="ctr">
                    <a:lnL>
                      <a:noFill/>
                    </a:lnL>
                    <a:lnR>
                      <a:noFill/>
                    </a:lnR>
                    <a:lnT>
                      <a:noFill/>
                    </a:lnT>
                    <a:lnB>
                      <a:noFill/>
                    </a:lnB>
                  </a:tcPr>
                </a:tc>
                <a:tc>
                  <a:txBody>
                    <a:bodyPr/>
                    <a:lstStyle/>
                    <a:p>
                      <a:r>
                        <a:rPr lang="en-US" sz="1600"/>
                        <a:t>verb, past tense </a:t>
                      </a:r>
                    </a:p>
                  </a:txBody>
                  <a:tcPr marL="34505" marR="34505" marT="12940" marB="12940" anchor="ctr">
                    <a:lnL>
                      <a:noFill/>
                    </a:lnL>
                    <a:lnR>
                      <a:noFill/>
                    </a:lnR>
                    <a:lnT>
                      <a:noFill/>
                    </a:lnT>
                    <a:lnB>
                      <a:noFill/>
                    </a:lnB>
                  </a:tcPr>
                </a:tc>
                <a:tc>
                  <a:txBody>
                    <a:bodyPr/>
                    <a:lstStyle/>
                    <a:p>
                      <a:r>
                        <a:rPr lang="en-US" sz="1600"/>
                        <a:t>took </a:t>
                      </a:r>
                    </a:p>
                  </a:txBody>
                  <a:tcPr marL="34505" marR="34505" marT="12940" marB="12940" anchor="ctr">
                    <a:lnL>
                      <a:noFill/>
                    </a:lnL>
                    <a:lnR>
                      <a:noFill/>
                    </a:lnR>
                    <a:lnT>
                      <a:noFill/>
                    </a:lnT>
                    <a:lnB>
                      <a:noFill/>
                    </a:lnB>
                  </a:tcPr>
                </a:tc>
                <a:extLst>
                  <a:ext uri="{0D108BD9-81ED-4DB2-BD59-A6C34878D82A}">
                    <a16:rowId xmlns:a16="http://schemas.microsoft.com/office/drawing/2014/main" val="10010"/>
                  </a:ext>
                </a:extLst>
              </a:tr>
              <a:tr h="269720">
                <a:tc>
                  <a:txBody>
                    <a:bodyPr/>
                    <a:lstStyle/>
                    <a:p>
                      <a:r>
                        <a:rPr lang="en-US" sz="1600"/>
                        <a:t>VBG </a:t>
                      </a:r>
                    </a:p>
                  </a:txBody>
                  <a:tcPr marL="34505" marR="34505" marT="12940" marB="12940" anchor="ctr">
                    <a:lnL>
                      <a:noFill/>
                    </a:lnL>
                    <a:lnR>
                      <a:noFill/>
                    </a:lnR>
                    <a:lnT>
                      <a:noFill/>
                    </a:lnT>
                    <a:lnB>
                      <a:noFill/>
                    </a:lnB>
                  </a:tcPr>
                </a:tc>
                <a:tc>
                  <a:txBody>
                    <a:bodyPr/>
                    <a:lstStyle/>
                    <a:p>
                      <a:r>
                        <a:rPr lang="en-US" sz="1600"/>
                        <a:t>verb, gerund/present participle </a:t>
                      </a:r>
                    </a:p>
                  </a:txBody>
                  <a:tcPr marL="34505" marR="34505" marT="12940" marB="12940" anchor="ctr">
                    <a:lnL>
                      <a:noFill/>
                    </a:lnL>
                    <a:lnR>
                      <a:noFill/>
                    </a:lnR>
                    <a:lnT>
                      <a:noFill/>
                    </a:lnT>
                    <a:lnB>
                      <a:noFill/>
                    </a:lnB>
                  </a:tcPr>
                </a:tc>
                <a:tc>
                  <a:txBody>
                    <a:bodyPr/>
                    <a:lstStyle/>
                    <a:p>
                      <a:r>
                        <a:rPr lang="en-US" sz="1600"/>
                        <a:t>taking </a:t>
                      </a:r>
                    </a:p>
                  </a:txBody>
                  <a:tcPr marL="34505" marR="34505" marT="12940" marB="12940" anchor="ctr">
                    <a:lnL>
                      <a:noFill/>
                    </a:lnL>
                    <a:lnR>
                      <a:noFill/>
                    </a:lnR>
                    <a:lnT>
                      <a:noFill/>
                    </a:lnT>
                    <a:lnB>
                      <a:noFill/>
                    </a:lnB>
                  </a:tcPr>
                </a:tc>
                <a:extLst>
                  <a:ext uri="{0D108BD9-81ED-4DB2-BD59-A6C34878D82A}">
                    <a16:rowId xmlns:a16="http://schemas.microsoft.com/office/drawing/2014/main" val="10011"/>
                  </a:ext>
                </a:extLst>
              </a:tr>
              <a:tr h="269720">
                <a:tc>
                  <a:txBody>
                    <a:bodyPr/>
                    <a:lstStyle/>
                    <a:p>
                      <a:r>
                        <a:rPr lang="en-US" sz="1600"/>
                        <a:t>VBN </a:t>
                      </a:r>
                    </a:p>
                  </a:txBody>
                  <a:tcPr marL="34505" marR="34505" marT="12940" marB="12940" anchor="ctr">
                    <a:lnL>
                      <a:noFill/>
                    </a:lnL>
                    <a:lnR>
                      <a:noFill/>
                    </a:lnR>
                    <a:lnT>
                      <a:noFill/>
                    </a:lnT>
                    <a:lnB>
                      <a:noFill/>
                    </a:lnB>
                  </a:tcPr>
                </a:tc>
                <a:tc>
                  <a:txBody>
                    <a:bodyPr/>
                    <a:lstStyle/>
                    <a:p>
                      <a:r>
                        <a:rPr lang="en-US" sz="1600"/>
                        <a:t>verb, past participle </a:t>
                      </a:r>
                    </a:p>
                  </a:txBody>
                  <a:tcPr marL="34505" marR="34505" marT="12940" marB="12940" anchor="ctr">
                    <a:lnL>
                      <a:noFill/>
                    </a:lnL>
                    <a:lnR>
                      <a:noFill/>
                    </a:lnR>
                    <a:lnT>
                      <a:noFill/>
                    </a:lnT>
                    <a:lnB>
                      <a:noFill/>
                    </a:lnB>
                  </a:tcPr>
                </a:tc>
                <a:tc>
                  <a:txBody>
                    <a:bodyPr/>
                    <a:lstStyle/>
                    <a:p>
                      <a:r>
                        <a:rPr lang="en-US" sz="1600"/>
                        <a:t>taken </a:t>
                      </a:r>
                    </a:p>
                  </a:txBody>
                  <a:tcPr marL="34505" marR="34505" marT="12940" marB="12940" anchor="ctr">
                    <a:lnL>
                      <a:noFill/>
                    </a:lnL>
                    <a:lnR>
                      <a:noFill/>
                    </a:lnR>
                    <a:lnT>
                      <a:noFill/>
                    </a:lnT>
                    <a:lnB>
                      <a:noFill/>
                    </a:lnB>
                  </a:tcPr>
                </a:tc>
                <a:extLst>
                  <a:ext uri="{0D108BD9-81ED-4DB2-BD59-A6C34878D82A}">
                    <a16:rowId xmlns:a16="http://schemas.microsoft.com/office/drawing/2014/main" val="10012"/>
                  </a:ext>
                </a:extLst>
              </a:tr>
              <a:tr h="269720">
                <a:tc>
                  <a:txBody>
                    <a:bodyPr/>
                    <a:lstStyle/>
                    <a:p>
                      <a:r>
                        <a:rPr lang="en-US" sz="1600"/>
                        <a:t>VBP </a:t>
                      </a:r>
                    </a:p>
                  </a:txBody>
                  <a:tcPr marL="34505" marR="34505" marT="12940" marB="12940" anchor="ctr">
                    <a:lnL>
                      <a:noFill/>
                    </a:lnL>
                    <a:lnR>
                      <a:noFill/>
                    </a:lnR>
                    <a:lnT>
                      <a:noFill/>
                    </a:lnT>
                    <a:lnB>
                      <a:noFill/>
                    </a:lnB>
                  </a:tcPr>
                </a:tc>
                <a:tc>
                  <a:txBody>
                    <a:bodyPr/>
                    <a:lstStyle/>
                    <a:p>
                      <a:r>
                        <a:rPr lang="en-US" sz="1600"/>
                        <a:t>verb, sing. present, non-3d </a:t>
                      </a:r>
                    </a:p>
                  </a:txBody>
                  <a:tcPr marL="34505" marR="34505" marT="12940" marB="12940" anchor="ctr">
                    <a:lnL>
                      <a:noFill/>
                    </a:lnL>
                    <a:lnR>
                      <a:noFill/>
                    </a:lnR>
                    <a:lnT>
                      <a:noFill/>
                    </a:lnT>
                    <a:lnB>
                      <a:noFill/>
                    </a:lnB>
                  </a:tcPr>
                </a:tc>
                <a:tc>
                  <a:txBody>
                    <a:bodyPr/>
                    <a:lstStyle/>
                    <a:p>
                      <a:r>
                        <a:rPr lang="en-US" sz="1600"/>
                        <a:t>take </a:t>
                      </a:r>
                    </a:p>
                  </a:txBody>
                  <a:tcPr marL="34505" marR="34505" marT="12940" marB="12940" anchor="ctr">
                    <a:lnL>
                      <a:noFill/>
                    </a:lnL>
                    <a:lnR>
                      <a:noFill/>
                    </a:lnR>
                    <a:lnT>
                      <a:noFill/>
                    </a:lnT>
                    <a:lnB>
                      <a:noFill/>
                    </a:lnB>
                  </a:tcPr>
                </a:tc>
                <a:extLst>
                  <a:ext uri="{0D108BD9-81ED-4DB2-BD59-A6C34878D82A}">
                    <a16:rowId xmlns:a16="http://schemas.microsoft.com/office/drawing/2014/main" val="10013"/>
                  </a:ext>
                </a:extLst>
              </a:tr>
              <a:tr h="269720">
                <a:tc>
                  <a:txBody>
                    <a:bodyPr/>
                    <a:lstStyle/>
                    <a:p>
                      <a:r>
                        <a:rPr lang="en-US" sz="1600"/>
                        <a:t>VBZ </a:t>
                      </a:r>
                    </a:p>
                  </a:txBody>
                  <a:tcPr marL="34505" marR="34505" marT="12940" marB="12940" anchor="ctr">
                    <a:lnL>
                      <a:noFill/>
                    </a:lnL>
                    <a:lnR>
                      <a:noFill/>
                    </a:lnR>
                    <a:lnT>
                      <a:noFill/>
                    </a:lnT>
                    <a:lnB>
                      <a:noFill/>
                    </a:lnB>
                  </a:tcPr>
                </a:tc>
                <a:tc>
                  <a:txBody>
                    <a:bodyPr/>
                    <a:lstStyle/>
                    <a:p>
                      <a:r>
                        <a:rPr lang="en-US" sz="1600"/>
                        <a:t>verb, 3rd person sing. present </a:t>
                      </a:r>
                    </a:p>
                  </a:txBody>
                  <a:tcPr marL="34505" marR="34505" marT="12940" marB="12940" anchor="ctr">
                    <a:lnL>
                      <a:noFill/>
                    </a:lnL>
                    <a:lnR>
                      <a:noFill/>
                    </a:lnR>
                    <a:lnT>
                      <a:noFill/>
                    </a:lnT>
                    <a:lnB>
                      <a:noFill/>
                    </a:lnB>
                  </a:tcPr>
                </a:tc>
                <a:tc>
                  <a:txBody>
                    <a:bodyPr/>
                    <a:lstStyle/>
                    <a:p>
                      <a:r>
                        <a:rPr lang="en-US" sz="1600"/>
                        <a:t>takes </a:t>
                      </a:r>
                    </a:p>
                  </a:txBody>
                  <a:tcPr marL="34505" marR="34505" marT="12940" marB="12940" anchor="ctr">
                    <a:lnL>
                      <a:noFill/>
                    </a:lnL>
                    <a:lnR>
                      <a:noFill/>
                    </a:lnR>
                    <a:lnT>
                      <a:noFill/>
                    </a:lnT>
                    <a:lnB>
                      <a:noFill/>
                    </a:lnB>
                  </a:tcPr>
                </a:tc>
                <a:extLst>
                  <a:ext uri="{0D108BD9-81ED-4DB2-BD59-A6C34878D82A}">
                    <a16:rowId xmlns:a16="http://schemas.microsoft.com/office/drawing/2014/main" val="10014"/>
                  </a:ext>
                </a:extLst>
              </a:tr>
              <a:tr h="269720">
                <a:tc>
                  <a:txBody>
                    <a:bodyPr/>
                    <a:lstStyle/>
                    <a:p>
                      <a:r>
                        <a:rPr lang="en-US" sz="1600"/>
                        <a:t>WDT </a:t>
                      </a:r>
                    </a:p>
                  </a:txBody>
                  <a:tcPr marL="34505" marR="34505" marT="12940" marB="12940" anchor="ctr">
                    <a:lnL>
                      <a:noFill/>
                    </a:lnL>
                    <a:lnR>
                      <a:noFill/>
                    </a:lnR>
                    <a:lnT>
                      <a:noFill/>
                    </a:lnT>
                    <a:lnB>
                      <a:noFill/>
                    </a:lnB>
                  </a:tcPr>
                </a:tc>
                <a:tc>
                  <a:txBody>
                    <a:bodyPr/>
                    <a:lstStyle/>
                    <a:p>
                      <a:r>
                        <a:rPr lang="en-US" sz="1600"/>
                        <a:t>wh-determiner </a:t>
                      </a:r>
                    </a:p>
                  </a:txBody>
                  <a:tcPr marL="34505" marR="34505" marT="12940" marB="12940" anchor="ctr">
                    <a:lnL>
                      <a:noFill/>
                    </a:lnL>
                    <a:lnR>
                      <a:noFill/>
                    </a:lnR>
                    <a:lnT>
                      <a:noFill/>
                    </a:lnT>
                    <a:lnB>
                      <a:noFill/>
                    </a:lnB>
                  </a:tcPr>
                </a:tc>
                <a:tc>
                  <a:txBody>
                    <a:bodyPr/>
                    <a:lstStyle/>
                    <a:p>
                      <a:r>
                        <a:rPr lang="en-US" sz="1600"/>
                        <a:t>which </a:t>
                      </a:r>
                    </a:p>
                  </a:txBody>
                  <a:tcPr marL="34505" marR="34505" marT="12940" marB="12940" anchor="ctr">
                    <a:lnL>
                      <a:noFill/>
                    </a:lnL>
                    <a:lnR>
                      <a:noFill/>
                    </a:lnR>
                    <a:lnT>
                      <a:noFill/>
                    </a:lnT>
                    <a:lnB>
                      <a:noFill/>
                    </a:lnB>
                  </a:tcPr>
                </a:tc>
                <a:extLst>
                  <a:ext uri="{0D108BD9-81ED-4DB2-BD59-A6C34878D82A}">
                    <a16:rowId xmlns:a16="http://schemas.microsoft.com/office/drawing/2014/main" val="10015"/>
                  </a:ext>
                </a:extLst>
              </a:tr>
              <a:tr h="269720">
                <a:tc>
                  <a:txBody>
                    <a:bodyPr/>
                    <a:lstStyle/>
                    <a:p>
                      <a:r>
                        <a:rPr lang="en-US" sz="1600"/>
                        <a:t>WP </a:t>
                      </a:r>
                    </a:p>
                  </a:txBody>
                  <a:tcPr marL="34505" marR="34505" marT="12940" marB="12940" anchor="ctr">
                    <a:lnL>
                      <a:noFill/>
                    </a:lnL>
                    <a:lnR>
                      <a:noFill/>
                    </a:lnR>
                    <a:lnT>
                      <a:noFill/>
                    </a:lnT>
                    <a:lnB>
                      <a:noFill/>
                    </a:lnB>
                  </a:tcPr>
                </a:tc>
                <a:tc>
                  <a:txBody>
                    <a:bodyPr/>
                    <a:lstStyle/>
                    <a:p>
                      <a:r>
                        <a:rPr lang="en-US" sz="1600"/>
                        <a:t>wh-pronoun </a:t>
                      </a:r>
                    </a:p>
                  </a:txBody>
                  <a:tcPr marL="34505" marR="34505" marT="12940" marB="12940" anchor="ctr">
                    <a:lnL>
                      <a:noFill/>
                    </a:lnL>
                    <a:lnR>
                      <a:noFill/>
                    </a:lnR>
                    <a:lnT>
                      <a:noFill/>
                    </a:lnT>
                    <a:lnB>
                      <a:noFill/>
                    </a:lnB>
                  </a:tcPr>
                </a:tc>
                <a:tc>
                  <a:txBody>
                    <a:bodyPr/>
                    <a:lstStyle/>
                    <a:p>
                      <a:r>
                        <a:rPr lang="en-US" sz="1600"/>
                        <a:t>who, what </a:t>
                      </a:r>
                    </a:p>
                  </a:txBody>
                  <a:tcPr marL="34505" marR="34505" marT="12940" marB="12940" anchor="ctr">
                    <a:lnL>
                      <a:noFill/>
                    </a:lnL>
                    <a:lnR>
                      <a:noFill/>
                    </a:lnR>
                    <a:lnT>
                      <a:noFill/>
                    </a:lnT>
                    <a:lnB>
                      <a:noFill/>
                    </a:lnB>
                  </a:tcPr>
                </a:tc>
                <a:extLst>
                  <a:ext uri="{0D108BD9-81ED-4DB2-BD59-A6C34878D82A}">
                    <a16:rowId xmlns:a16="http://schemas.microsoft.com/office/drawing/2014/main" val="10016"/>
                  </a:ext>
                </a:extLst>
              </a:tr>
              <a:tr h="269720">
                <a:tc>
                  <a:txBody>
                    <a:bodyPr/>
                    <a:lstStyle/>
                    <a:p>
                      <a:r>
                        <a:rPr lang="en-US" sz="1600"/>
                        <a:t>WP$ </a:t>
                      </a:r>
                    </a:p>
                  </a:txBody>
                  <a:tcPr marL="34505" marR="34505" marT="12940" marB="12940" anchor="ctr">
                    <a:lnL>
                      <a:noFill/>
                    </a:lnL>
                    <a:lnR>
                      <a:noFill/>
                    </a:lnR>
                    <a:lnT>
                      <a:noFill/>
                    </a:lnT>
                    <a:lnB>
                      <a:noFill/>
                    </a:lnB>
                  </a:tcPr>
                </a:tc>
                <a:tc>
                  <a:txBody>
                    <a:bodyPr/>
                    <a:lstStyle/>
                    <a:p>
                      <a:r>
                        <a:rPr lang="en-US" sz="1600"/>
                        <a:t>possessive wh-pronoun </a:t>
                      </a:r>
                    </a:p>
                  </a:txBody>
                  <a:tcPr marL="34505" marR="34505" marT="12940" marB="12940" anchor="ctr">
                    <a:lnL>
                      <a:noFill/>
                    </a:lnL>
                    <a:lnR>
                      <a:noFill/>
                    </a:lnR>
                    <a:lnT>
                      <a:noFill/>
                    </a:lnT>
                    <a:lnB>
                      <a:noFill/>
                    </a:lnB>
                  </a:tcPr>
                </a:tc>
                <a:tc>
                  <a:txBody>
                    <a:bodyPr/>
                    <a:lstStyle/>
                    <a:p>
                      <a:r>
                        <a:rPr lang="en-US" sz="1600"/>
                        <a:t>whose </a:t>
                      </a:r>
                    </a:p>
                  </a:txBody>
                  <a:tcPr marL="34505" marR="34505" marT="12940" marB="12940" anchor="ctr">
                    <a:lnL>
                      <a:noFill/>
                    </a:lnL>
                    <a:lnR>
                      <a:noFill/>
                    </a:lnR>
                    <a:lnT>
                      <a:noFill/>
                    </a:lnT>
                    <a:lnB>
                      <a:noFill/>
                    </a:lnB>
                  </a:tcPr>
                </a:tc>
                <a:extLst>
                  <a:ext uri="{0D108BD9-81ED-4DB2-BD59-A6C34878D82A}">
                    <a16:rowId xmlns:a16="http://schemas.microsoft.com/office/drawing/2014/main" val="10017"/>
                  </a:ext>
                </a:extLst>
              </a:tr>
              <a:tr h="269720">
                <a:tc>
                  <a:txBody>
                    <a:bodyPr/>
                    <a:lstStyle/>
                    <a:p>
                      <a:r>
                        <a:rPr lang="en-US" sz="1600" dirty="0"/>
                        <a:t>WRB </a:t>
                      </a:r>
                    </a:p>
                  </a:txBody>
                  <a:tcPr marL="34505" marR="34505" marT="12940" marB="12940" anchor="ctr">
                    <a:lnL>
                      <a:noFill/>
                    </a:lnL>
                    <a:lnR>
                      <a:noFill/>
                    </a:lnR>
                    <a:lnT>
                      <a:noFill/>
                    </a:lnT>
                    <a:lnB>
                      <a:noFill/>
                    </a:lnB>
                  </a:tcPr>
                </a:tc>
                <a:tc>
                  <a:txBody>
                    <a:bodyPr/>
                    <a:lstStyle/>
                    <a:p>
                      <a:r>
                        <a:rPr lang="en-US" sz="1600"/>
                        <a:t>wh-abverb </a:t>
                      </a:r>
                    </a:p>
                  </a:txBody>
                  <a:tcPr marL="34505" marR="34505" marT="12940" marB="12940" anchor="ctr">
                    <a:lnL>
                      <a:noFill/>
                    </a:lnL>
                    <a:lnR>
                      <a:noFill/>
                    </a:lnR>
                    <a:lnT>
                      <a:noFill/>
                    </a:lnT>
                    <a:lnB>
                      <a:noFill/>
                    </a:lnB>
                  </a:tcPr>
                </a:tc>
                <a:tc>
                  <a:txBody>
                    <a:bodyPr/>
                    <a:lstStyle/>
                    <a:p>
                      <a:r>
                        <a:rPr lang="en-US" sz="1600" dirty="0"/>
                        <a:t>where, when </a:t>
                      </a:r>
                    </a:p>
                  </a:txBody>
                  <a:tcPr marL="34505" marR="34505" marT="12940" marB="12940" anchor="ctr">
                    <a:lnL>
                      <a:noFill/>
                    </a:lnL>
                    <a:lnR>
                      <a:noFill/>
                    </a:lnR>
                    <a:lnT>
                      <a:noFill/>
                    </a:lnT>
                    <a:lnB>
                      <a:noFill/>
                    </a:lnB>
                  </a:tcPr>
                </a:tc>
                <a:extLst>
                  <a:ext uri="{0D108BD9-81ED-4DB2-BD59-A6C34878D82A}">
                    <a16:rowId xmlns:a16="http://schemas.microsoft.com/office/drawing/2014/main" val="10018"/>
                  </a:ext>
                </a:extLst>
              </a:tr>
            </a:tbl>
          </a:graphicData>
        </a:graphic>
      </p:graphicFrame>
      <p:sp>
        <p:nvSpPr>
          <p:cNvPr id="2" name="Title 1"/>
          <p:cNvSpPr>
            <a:spLocks noGrp="1"/>
          </p:cNvSpPr>
          <p:nvPr>
            <p:ph type="title"/>
          </p:nvPr>
        </p:nvSpPr>
        <p:spPr/>
        <p:txBody>
          <a:bodyPr/>
          <a:lstStyle/>
          <a:p>
            <a:r>
              <a:rPr lang="en-US" dirty="0"/>
              <a:t>Penn Treebank </a:t>
            </a:r>
            <a:r>
              <a:rPr lang="en-US" dirty="0" err="1"/>
              <a:t>tagset</a:t>
            </a:r>
            <a:r>
              <a:rPr lang="en-US" dirty="0"/>
              <a:t> (2/2)</a:t>
            </a:r>
          </a:p>
        </p:txBody>
      </p:sp>
    </p:spTree>
    <p:extLst>
      <p:ext uri="{BB962C8B-B14F-4D97-AF65-F5344CB8AC3E}">
        <p14:creationId xmlns:p14="http://schemas.microsoft.com/office/powerpoint/2010/main" val="2067000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POS</a:t>
            </a:r>
          </a:p>
        </p:txBody>
      </p:sp>
      <p:pic>
        <p:nvPicPr>
          <p:cNvPr id="4" name="Picture 3"/>
          <p:cNvPicPr>
            <a:picLocks noChangeAspect="1"/>
          </p:cNvPicPr>
          <p:nvPr/>
        </p:nvPicPr>
        <p:blipFill>
          <a:blip r:embed="rId2"/>
          <a:stretch>
            <a:fillRect/>
          </a:stretch>
        </p:blipFill>
        <p:spPr>
          <a:xfrm>
            <a:off x="4322619" y="1265713"/>
            <a:ext cx="3351917" cy="5001892"/>
          </a:xfrm>
          <a:prstGeom prst="rect">
            <a:avLst/>
          </a:prstGeom>
        </p:spPr>
      </p:pic>
      <p:sp>
        <p:nvSpPr>
          <p:cNvPr id="5" name="Rectangle 4"/>
          <p:cNvSpPr/>
          <p:nvPr/>
        </p:nvSpPr>
        <p:spPr>
          <a:xfrm>
            <a:off x="6761290" y="6208061"/>
            <a:ext cx="5355184" cy="461665"/>
          </a:xfrm>
          <a:prstGeom prst="rect">
            <a:avLst/>
          </a:prstGeom>
        </p:spPr>
        <p:txBody>
          <a:bodyPr wrap="none">
            <a:spAutoFit/>
          </a:bodyPr>
          <a:lstStyle/>
          <a:p>
            <a:r>
              <a:rPr lang="en-US" sz="2400" dirty="0"/>
              <a:t>http://universaldependencies.org/u/pos/</a:t>
            </a:r>
          </a:p>
        </p:txBody>
      </p:sp>
    </p:spTree>
    <p:extLst>
      <p:ext uri="{BB962C8B-B14F-4D97-AF65-F5344CB8AC3E}">
        <p14:creationId xmlns:p14="http://schemas.microsoft.com/office/powerpoint/2010/main" val="3492965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Features</a:t>
            </a:r>
          </a:p>
        </p:txBody>
      </p:sp>
      <p:sp>
        <p:nvSpPr>
          <p:cNvPr id="5" name="Rectangle 4"/>
          <p:cNvSpPr/>
          <p:nvPr/>
        </p:nvSpPr>
        <p:spPr>
          <a:xfrm>
            <a:off x="6862892" y="6208061"/>
            <a:ext cx="5399107" cy="461665"/>
          </a:xfrm>
          <a:prstGeom prst="rect">
            <a:avLst/>
          </a:prstGeom>
        </p:spPr>
        <p:txBody>
          <a:bodyPr wrap="none">
            <a:spAutoFit/>
          </a:bodyPr>
          <a:lstStyle/>
          <a:p>
            <a:r>
              <a:rPr lang="en-US" sz="2400" dirty="0"/>
              <a:t>http://universaldependencies.org/u/feat/</a:t>
            </a:r>
          </a:p>
        </p:txBody>
      </p:sp>
      <p:pic>
        <p:nvPicPr>
          <p:cNvPr id="6" name="Picture 5"/>
          <p:cNvPicPr>
            <a:picLocks noChangeAspect="1"/>
          </p:cNvPicPr>
          <p:nvPr/>
        </p:nvPicPr>
        <p:blipFill>
          <a:blip r:embed="rId2"/>
          <a:stretch>
            <a:fillRect/>
          </a:stretch>
        </p:blipFill>
        <p:spPr>
          <a:xfrm>
            <a:off x="3936861" y="1377642"/>
            <a:ext cx="4310313" cy="4764677"/>
          </a:xfrm>
          <a:prstGeom prst="rect">
            <a:avLst/>
          </a:prstGeom>
        </p:spPr>
      </p:pic>
    </p:spTree>
    <p:extLst>
      <p:ext uri="{BB962C8B-B14F-4D97-AF65-F5344CB8AC3E}">
        <p14:creationId xmlns:p14="http://schemas.microsoft.com/office/powerpoint/2010/main" val="316014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Highlighted Phrases</a:t>
            </a:r>
          </a:p>
        </p:txBody>
      </p:sp>
      <p:sp>
        <p:nvSpPr>
          <p:cNvPr id="9" name="Content Placeholder 8"/>
          <p:cNvSpPr>
            <a:spLocks noGrp="1"/>
          </p:cNvSpPr>
          <p:nvPr>
            <p:ph idx="1"/>
          </p:nvPr>
        </p:nvSpPr>
        <p:spPr>
          <a:xfrm>
            <a:off x="609600" y="1536527"/>
            <a:ext cx="10972800" cy="4149799"/>
          </a:xfrm>
        </p:spPr>
        <p:txBody>
          <a:bodyPr>
            <a:noAutofit/>
          </a:bodyPr>
          <a:lstStyle/>
          <a:p>
            <a:r>
              <a:rPr lang="en-US" sz="2400" b="1" dirty="0"/>
              <a:t>on Wednesday</a:t>
            </a:r>
          </a:p>
          <a:p>
            <a:pPr lvl="1"/>
            <a:r>
              <a:rPr lang="en-US" sz="1867" dirty="0"/>
              <a:t>January 11, 2017</a:t>
            </a:r>
          </a:p>
          <a:p>
            <a:r>
              <a:rPr lang="en-US" sz="2400" b="1" dirty="0"/>
              <a:t>the parliamentary crisis</a:t>
            </a:r>
          </a:p>
          <a:p>
            <a:pPr lvl="1"/>
            <a:r>
              <a:rPr lang="en-US" sz="1867" dirty="0"/>
              <a:t>What caused the crisis?</a:t>
            </a:r>
          </a:p>
          <a:p>
            <a:r>
              <a:rPr lang="en-US" sz="2400" b="1" dirty="0" err="1"/>
              <a:t>Jaroslaw</a:t>
            </a:r>
            <a:r>
              <a:rPr lang="en-US" sz="2400" b="1" dirty="0"/>
              <a:t> </a:t>
            </a:r>
            <a:r>
              <a:rPr lang="en-US" sz="2400" b="1" dirty="0" err="1"/>
              <a:t>Kaczyński</a:t>
            </a:r>
            <a:endParaRPr lang="en-US" sz="2400" b="1" dirty="0"/>
          </a:p>
          <a:p>
            <a:pPr lvl="1"/>
            <a:r>
              <a:rPr lang="en-US" sz="1867" dirty="0"/>
              <a:t>Former prime minister; brother of the former president</a:t>
            </a:r>
            <a:endParaRPr lang="en-US" sz="1867" b="1" dirty="0"/>
          </a:p>
          <a:p>
            <a:r>
              <a:rPr lang="en-US" sz="2400" b="1" dirty="0"/>
              <a:t>the PO	</a:t>
            </a:r>
          </a:p>
          <a:p>
            <a:pPr lvl="1"/>
            <a:r>
              <a:rPr lang="en-US" sz="1867" dirty="0" err="1"/>
              <a:t>Platforma</a:t>
            </a:r>
            <a:r>
              <a:rPr lang="en-US" sz="1867" dirty="0"/>
              <a:t> </a:t>
            </a:r>
            <a:r>
              <a:rPr lang="en-US" sz="1867" dirty="0" err="1"/>
              <a:t>Obywatelska</a:t>
            </a:r>
            <a:r>
              <a:rPr lang="en-US" sz="1867" dirty="0"/>
              <a:t> (Civic Platform)</a:t>
            </a:r>
            <a:endParaRPr lang="en-US" sz="1867" b="1" dirty="0"/>
          </a:p>
          <a:p>
            <a:r>
              <a:rPr lang="en-US" sz="2400" b="1" dirty="0"/>
              <a:t>he said</a:t>
            </a:r>
          </a:p>
          <a:p>
            <a:pPr lvl="1"/>
            <a:r>
              <a:rPr lang="en-US" sz="1867" dirty="0"/>
              <a:t>he = </a:t>
            </a:r>
            <a:r>
              <a:rPr lang="en-US" sz="1867" dirty="0" err="1"/>
              <a:t>Grzegorz</a:t>
            </a:r>
            <a:r>
              <a:rPr lang="en-US" sz="1867" dirty="0"/>
              <a:t> </a:t>
            </a:r>
            <a:r>
              <a:rPr lang="en-US" sz="1867" dirty="0" err="1"/>
              <a:t>Schetyna</a:t>
            </a:r>
            <a:endParaRPr lang="en-US" sz="1867" b="1" dirty="0"/>
          </a:p>
          <a:p>
            <a:r>
              <a:rPr lang="en-US" sz="2400" b="1" dirty="0"/>
              <a:t>Modern</a:t>
            </a:r>
          </a:p>
          <a:p>
            <a:pPr lvl="1"/>
            <a:r>
              <a:rPr lang="pl-PL" sz="1867" dirty="0"/>
              <a:t>Nowoczesna</a:t>
            </a:r>
            <a:r>
              <a:rPr lang="en-US" sz="1867" dirty="0"/>
              <a:t> (liberal political party)</a:t>
            </a:r>
          </a:p>
        </p:txBody>
      </p:sp>
    </p:spTree>
    <p:extLst>
      <p:ext uri="{BB962C8B-B14F-4D97-AF65-F5344CB8AC3E}">
        <p14:creationId xmlns:p14="http://schemas.microsoft.com/office/powerpoint/2010/main" val="36849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Some Observations</a:t>
            </a:r>
          </a:p>
        </p:txBody>
      </p:sp>
      <p:sp>
        <p:nvSpPr>
          <p:cNvPr id="25603" name="Content Placeholder 2"/>
          <p:cNvSpPr>
            <a:spLocks noGrp="1"/>
          </p:cNvSpPr>
          <p:nvPr>
            <p:ph idx="1"/>
          </p:nvPr>
        </p:nvSpPr>
        <p:spPr>
          <a:xfrm>
            <a:off x="609600" y="1741716"/>
            <a:ext cx="10972800" cy="4478693"/>
          </a:xfrm>
        </p:spPr>
        <p:txBody>
          <a:bodyPr>
            <a:normAutofit/>
          </a:bodyPr>
          <a:lstStyle/>
          <a:p>
            <a:r>
              <a:rPr lang="en-US" altLang="en-US" sz="3733" dirty="0"/>
              <a:t>Ambiguity</a:t>
            </a:r>
          </a:p>
          <a:p>
            <a:pPr lvl="1"/>
            <a:r>
              <a:rPr lang="en-US" altLang="en-US" sz="3067" dirty="0"/>
              <a:t>count (noun) vs. count (verb)</a:t>
            </a:r>
          </a:p>
          <a:p>
            <a:pPr lvl="1"/>
            <a:r>
              <a:rPr lang="en-US" altLang="en-US" sz="3067" dirty="0"/>
              <a:t>11% of all types but 40% of all tokens in the Brown corpus are ambiguous.</a:t>
            </a:r>
          </a:p>
          <a:p>
            <a:pPr lvl="1"/>
            <a:r>
              <a:rPr lang="en-US" altLang="en-US" sz="3067" dirty="0"/>
              <a:t>Examples</a:t>
            </a:r>
          </a:p>
          <a:p>
            <a:pPr lvl="2"/>
            <a:r>
              <a:rPr lang="en-US" altLang="en-US" sz="2800" i="1" dirty="0"/>
              <a:t>like</a:t>
            </a:r>
            <a:r>
              <a:rPr lang="en-US" altLang="en-US" sz="2800" dirty="0"/>
              <a:t> can be tagged as ADP VERB ADJ ADV NOUN </a:t>
            </a:r>
          </a:p>
          <a:p>
            <a:pPr lvl="2"/>
            <a:r>
              <a:rPr lang="en-US" altLang="en-US" sz="2800" i="1" dirty="0"/>
              <a:t>present</a:t>
            </a:r>
            <a:r>
              <a:rPr lang="en-US" altLang="en-US" sz="2800" dirty="0"/>
              <a:t> can be tagged as ADJ NOUN VERB ADV</a:t>
            </a:r>
          </a:p>
        </p:txBody>
      </p:sp>
    </p:spTree>
    <p:extLst>
      <p:ext uri="{BB962C8B-B14F-4D97-AF65-F5344CB8AC3E}">
        <p14:creationId xmlns:p14="http://schemas.microsoft.com/office/powerpoint/2010/main" val="1139893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3671" y="6245413"/>
            <a:ext cx="2554610" cy="461665"/>
          </a:xfrm>
          <a:prstGeom prst="rect">
            <a:avLst/>
          </a:prstGeom>
          <a:noFill/>
        </p:spPr>
        <p:txBody>
          <a:bodyPr wrap="none" rtlCol="0">
            <a:spAutoFit/>
          </a:bodyPr>
          <a:lstStyle/>
          <a:p>
            <a:r>
              <a:rPr lang="en-US" sz="2400" dirty="0"/>
              <a:t>Example from J&amp;M</a:t>
            </a:r>
          </a:p>
        </p:txBody>
      </p:sp>
      <p:sp>
        <p:nvSpPr>
          <p:cNvPr id="6" name="Title 5"/>
          <p:cNvSpPr>
            <a:spLocks noGrp="1"/>
          </p:cNvSpPr>
          <p:nvPr>
            <p:ph type="title"/>
          </p:nvPr>
        </p:nvSpPr>
        <p:spPr/>
        <p:txBody>
          <a:bodyPr/>
          <a:lstStyle/>
          <a:p>
            <a:r>
              <a:rPr lang="en-US" dirty="0"/>
              <a:t>POS Ambiguity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77" y="1755301"/>
            <a:ext cx="11571876" cy="370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79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a:t>
            </a:r>
          </a:p>
        </p:txBody>
      </p:sp>
      <p:sp>
        <p:nvSpPr>
          <p:cNvPr id="3" name="Content Placeholder 2"/>
          <p:cNvSpPr>
            <a:spLocks noGrp="1"/>
          </p:cNvSpPr>
          <p:nvPr>
            <p:ph idx="1"/>
          </p:nvPr>
        </p:nvSpPr>
        <p:spPr>
          <a:xfrm>
            <a:off x="160421" y="2082338"/>
            <a:ext cx="11927305" cy="3603988"/>
          </a:xfrm>
        </p:spPr>
        <p:txBody>
          <a:bodyPr>
            <a:normAutofit/>
          </a:bodyPr>
          <a:lstStyle/>
          <a:p>
            <a:r>
              <a:rPr lang="en-US" sz="2267" dirty="0"/>
              <a:t>Bethlehem/NNP Steel/NNP Corp./NNP ,/, hammered/VBN by/IN higher/JJR </a:t>
            </a:r>
            <a:r>
              <a:rPr lang="en-US" sz="2267" b="1" dirty="0"/>
              <a:t>costs/NNS</a:t>
            </a:r>
          </a:p>
          <a:p>
            <a:r>
              <a:rPr lang="en-US" sz="2267" dirty="0"/>
              <a:t>Bethlehem/NNP Steel/NNP Corp./NNP ,/, hammered/VBN by/IN higher/JJR </a:t>
            </a:r>
            <a:r>
              <a:rPr lang="en-US" sz="2267" b="1" dirty="0"/>
              <a:t>costs/VBZ</a:t>
            </a:r>
          </a:p>
          <a:p>
            <a:endParaRPr lang="en-US" dirty="0"/>
          </a:p>
          <a:p>
            <a:r>
              <a:rPr lang="en-US" dirty="0"/>
              <a:t>Knowledge about individual words</a:t>
            </a:r>
          </a:p>
          <a:p>
            <a:pPr lvl="1"/>
            <a:r>
              <a:rPr lang="en-US" dirty="0"/>
              <a:t>lexical information</a:t>
            </a:r>
          </a:p>
          <a:p>
            <a:pPr lvl="1"/>
            <a:r>
              <a:rPr lang="en-US" dirty="0"/>
              <a:t>spelling (-or)</a:t>
            </a:r>
          </a:p>
          <a:p>
            <a:pPr lvl="1"/>
            <a:r>
              <a:rPr lang="en-US" dirty="0"/>
              <a:t>capitalization (IBM)</a:t>
            </a:r>
          </a:p>
          <a:p>
            <a:r>
              <a:rPr lang="en-US" dirty="0"/>
              <a:t>Knowledge about neighboring words</a:t>
            </a:r>
          </a:p>
          <a:p>
            <a:endParaRPr lang="en-US" dirty="0"/>
          </a:p>
        </p:txBody>
      </p:sp>
    </p:spTree>
    <p:extLst>
      <p:ext uri="{BB962C8B-B14F-4D97-AF65-F5344CB8AC3E}">
        <p14:creationId xmlns:p14="http://schemas.microsoft.com/office/powerpoint/2010/main" val="1350655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Evaluation</a:t>
            </a:r>
          </a:p>
        </p:txBody>
      </p:sp>
      <p:sp>
        <p:nvSpPr>
          <p:cNvPr id="25603" name="Content Placeholder 2"/>
          <p:cNvSpPr>
            <a:spLocks noGrp="1"/>
          </p:cNvSpPr>
          <p:nvPr>
            <p:ph idx="1"/>
          </p:nvPr>
        </p:nvSpPr>
        <p:spPr>
          <a:xfrm>
            <a:off x="609600" y="1792406"/>
            <a:ext cx="10972800" cy="4458268"/>
          </a:xfrm>
        </p:spPr>
        <p:txBody>
          <a:bodyPr>
            <a:normAutofit/>
          </a:bodyPr>
          <a:lstStyle/>
          <a:p>
            <a:r>
              <a:rPr lang="en-US" altLang="en-US" sz="3733" dirty="0"/>
              <a:t>Baseline</a:t>
            </a:r>
          </a:p>
          <a:p>
            <a:pPr lvl="1"/>
            <a:r>
              <a:rPr lang="en-US" altLang="en-US" sz="3067" dirty="0"/>
              <a:t>tag each word with its most likely tag</a:t>
            </a:r>
          </a:p>
          <a:p>
            <a:pPr lvl="1"/>
            <a:r>
              <a:rPr lang="en-US" altLang="en-US" sz="3067" dirty="0"/>
              <a:t>tag each OOV word as a noun.</a:t>
            </a:r>
          </a:p>
          <a:p>
            <a:pPr lvl="1"/>
            <a:r>
              <a:rPr lang="en-US" altLang="en-US" sz="3067" dirty="0"/>
              <a:t>around 90%</a:t>
            </a:r>
          </a:p>
          <a:p>
            <a:r>
              <a:rPr lang="en-US" altLang="en-US" sz="3733" dirty="0"/>
              <a:t>Current accuracy</a:t>
            </a:r>
          </a:p>
          <a:p>
            <a:pPr lvl="1"/>
            <a:r>
              <a:rPr lang="en-US" altLang="en-US" sz="3067" dirty="0"/>
              <a:t>around 97% for English</a:t>
            </a:r>
          </a:p>
          <a:p>
            <a:pPr lvl="1"/>
            <a:r>
              <a:rPr lang="en-US" altLang="en-US" sz="3067" dirty="0"/>
              <a:t>compared to 98% human performance</a:t>
            </a:r>
          </a:p>
        </p:txBody>
      </p:sp>
    </p:spTree>
    <p:extLst>
      <p:ext uri="{BB962C8B-B14F-4D97-AF65-F5344CB8AC3E}">
        <p14:creationId xmlns:p14="http://schemas.microsoft.com/office/powerpoint/2010/main" val="2644449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Rule-based POS tagging</a:t>
            </a:r>
          </a:p>
        </p:txBody>
      </p:sp>
      <p:sp>
        <p:nvSpPr>
          <p:cNvPr id="29699" name="Rectangle 3"/>
          <p:cNvSpPr>
            <a:spLocks noGrp="1" noChangeArrowheads="1"/>
          </p:cNvSpPr>
          <p:nvPr>
            <p:ph type="body" idx="1"/>
          </p:nvPr>
        </p:nvSpPr>
        <p:spPr/>
        <p:txBody>
          <a:bodyPr/>
          <a:lstStyle/>
          <a:p>
            <a:pPr eaLnBrk="1" hangingPunct="1"/>
            <a:r>
              <a:rPr lang="en-US" altLang="en-US" dirty="0"/>
              <a:t>Use dictionary or finite-state transducers to find all possible parts of speech</a:t>
            </a:r>
          </a:p>
          <a:p>
            <a:pPr eaLnBrk="1" hangingPunct="1"/>
            <a:r>
              <a:rPr lang="en-US" altLang="en-US" dirty="0"/>
              <a:t>Use disambiguation rules </a:t>
            </a:r>
          </a:p>
          <a:p>
            <a:pPr lvl="1"/>
            <a:r>
              <a:rPr lang="en-US" altLang="en-US" dirty="0"/>
              <a:t>e.g., ART+V</a:t>
            </a:r>
          </a:p>
          <a:p>
            <a:pPr eaLnBrk="1" hangingPunct="1"/>
            <a:r>
              <a:rPr lang="en-US" altLang="en-US" dirty="0"/>
              <a:t>Hundreds of constraints need to be designed manually</a:t>
            </a:r>
          </a:p>
        </p:txBody>
      </p:sp>
    </p:spTree>
    <p:extLst>
      <p:ext uri="{BB962C8B-B14F-4D97-AF65-F5344CB8AC3E}">
        <p14:creationId xmlns:p14="http://schemas.microsoft.com/office/powerpoint/2010/main" val="1893709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CDF9-24C9-E242-858A-426A3759503E}"/>
              </a:ext>
            </a:extLst>
          </p:cNvPr>
          <p:cNvSpPr>
            <a:spLocks noGrp="1"/>
          </p:cNvSpPr>
          <p:nvPr>
            <p:ph type="ctrTitle"/>
          </p:nvPr>
        </p:nvSpPr>
        <p:spPr/>
        <p:txBody>
          <a:bodyPr/>
          <a:lstStyle/>
          <a:p>
            <a:r>
              <a:rPr lang="en-US" dirty="0">
                <a:cs typeface="Calibri Light"/>
              </a:rPr>
              <a:t>Thank You</a:t>
            </a:r>
            <a:endParaRPr lang="en-US" dirty="0"/>
          </a:p>
        </p:txBody>
      </p:sp>
      <p:sp>
        <p:nvSpPr>
          <p:cNvPr id="3" name="Subtitle 2">
            <a:extLst>
              <a:ext uri="{FF2B5EF4-FFF2-40B4-BE49-F238E27FC236}">
                <a16:creationId xmlns:a16="http://schemas.microsoft.com/office/drawing/2014/main" id="{3A5AA3DF-8812-CE83-6BBD-A42095162FC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72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654650" y="4815941"/>
            <a:ext cx="7282665" cy="181626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867" dirty="0"/>
              <a:t>Named entities + variants (</a:t>
            </a:r>
            <a:r>
              <a:rPr lang="en-US" altLang="en-US" sz="1867" dirty="0">
                <a:solidFill>
                  <a:srgbClr val="FF0000"/>
                </a:solidFill>
                <a:latin typeface="Calibri" pitchFamily="34" charset="0"/>
              </a:rPr>
              <a:t>human </a:t>
            </a:r>
            <a:r>
              <a:rPr lang="en-US" altLang="en-US" sz="1867" dirty="0" err="1">
                <a:solidFill>
                  <a:srgbClr val="FF0000"/>
                </a:solidFill>
                <a:latin typeface="Calibri" pitchFamily="34" charset="0"/>
              </a:rPr>
              <a:t>parainfluenza</a:t>
            </a:r>
            <a:r>
              <a:rPr lang="en-US" altLang="en-US" sz="1867" dirty="0">
                <a:solidFill>
                  <a:srgbClr val="FF0000"/>
                </a:solidFill>
                <a:latin typeface="Calibri" pitchFamily="34" charset="0"/>
              </a:rPr>
              <a:t> virus type, HPIV-1</a:t>
            </a:r>
            <a:r>
              <a:rPr lang="en-US" altLang="en-US" sz="1867" dirty="0"/>
              <a:t>)</a:t>
            </a:r>
          </a:p>
          <a:p>
            <a:pPr>
              <a:spcBef>
                <a:spcPct val="0"/>
              </a:spcBef>
              <a:buFontTx/>
              <a:buNone/>
            </a:pPr>
            <a:r>
              <a:rPr lang="en-US" altLang="en-US" sz="1867" dirty="0"/>
              <a:t>Speculation (</a:t>
            </a:r>
            <a:r>
              <a:rPr lang="en-US" altLang="en-US" sz="1867" dirty="0">
                <a:solidFill>
                  <a:srgbClr val="7030A0"/>
                </a:solidFill>
                <a:latin typeface="Calibri" pitchFamily="34" charset="0"/>
              </a:rPr>
              <a:t>reported, suggesting</a:t>
            </a:r>
            <a:r>
              <a:rPr lang="en-US" altLang="en-US" sz="1867" dirty="0"/>
              <a:t>)</a:t>
            </a:r>
          </a:p>
          <a:p>
            <a:pPr>
              <a:spcBef>
                <a:spcPct val="0"/>
              </a:spcBef>
              <a:buFontTx/>
              <a:buNone/>
            </a:pPr>
            <a:r>
              <a:rPr lang="en-US" altLang="en-US" sz="1867" dirty="0"/>
              <a:t>Species (</a:t>
            </a:r>
            <a:r>
              <a:rPr lang="en-US" altLang="en-US" sz="1867" dirty="0">
                <a:solidFill>
                  <a:srgbClr val="00B050"/>
                </a:solidFill>
                <a:latin typeface="Calibri" pitchFamily="34" charset="0"/>
              </a:rPr>
              <a:t>human</a:t>
            </a:r>
            <a:r>
              <a:rPr lang="en-US" altLang="en-US" sz="1867" dirty="0"/>
              <a:t>)</a:t>
            </a:r>
          </a:p>
          <a:p>
            <a:pPr>
              <a:spcBef>
                <a:spcPct val="0"/>
              </a:spcBef>
              <a:buFontTx/>
              <a:buNone/>
            </a:pPr>
            <a:r>
              <a:rPr lang="en-US" altLang="en-US" sz="1867" dirty="0"/>
              <a:t>Cell types (</a:t>
            </a:r>
            <a:r>
              <a:rPr lang="en-US" altLang="en-US" sz="1867" b="1" dirty="0">
                <a:solidFill>
                  <a:srgbClr val="00B0F0"/>
                </a:solidFill>
                <a:latin typeface="Calibri" pitchFamily="34" charset="0"/>
              </a:rPr>
              <a:t>nasal epithelial cells </a:t>
            </a:r>
            <a:r>
              <a:rPr lang="en-US" altLang="en-US" sz="1867" dirty="0"/>
              <a:t>)</a:t>
            </a:r>
          </a:p>
          <a:p>
            <a:pPr>
              <a:spcBef>
                <a:spcPct val="0"/>
              </a:spcBef>
              <a:buFontTx/>
              <a:buNone/>
            </a:pPr>
            <a:r>
              <a:rPr lang="en-US" altLang="en-US" sz="1867" dirty="0"/>
              <a:t>Facts</a:t>
            </a:r>
          </a:p>
          <a:p>
            <a:pPr>
              <a:spcBef>
                <a:spcPct val="0"/>
              </a:spcBef>
              <a:buFontTx/>
              <a:buNone/>
            </a:pPr>
            <a:r>
              <a:rPr lang="en-US" altLang="en-US" sz="1867" dirty="0"/>
              <a:t>References</a:t>
            </a:r>
          </a:p>
        </p:txBody>
      </p:sp>
      <p:sp>
        <p:nvSpPr>
          <p:cNvPr id="32771" name="TextBox 3"/>
          <p:cNvSpPr txBox="1">
            <a:spLocks noChangeArrowheads="1"/>
          </p:cNvSpPr>
          <p:nvPr/>
        </p:nvSpPr>
        <p:spPr bwMode="auto">
          <a:xfrm>
            <a:off x="61790" y="81270"/>
            <a:ext cx="12063404" cy="462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733" dirty="0">
                <a:latin typeface="Calibri" pitchFamily="34" charset="0"/>
              </a:rPr>
              <a:t>Recent advances in molecular genetics have permitted the development of novel virus-based vectors for the delivery of genes and expression of gene products [6,7,8]. These live vectors have the advantage of promoting robust immune responses due to their ability to replicate, and induce expression of genes at high efficiency. </a:t>
            </a:r>
            <a:r>
              <a:rPr lang="en-US" altLang="en-US" sz="1733" dirty="0">
                <a:solidFill>
                  <a:srgbClr val="FF0000"/>
                </a:solidFill>
                <a:latin typeface="Calibri" pitchFamily="34" charset="0"/>
              </a:rPr>
              <a:t>Sendai virus </a:t>
            </a:r>
            <a:r>
              <a:rPr lang="en-US" altLang="en-US" sz="1733" dirty="0">
                <a:latin typeface="Calibri" pitchFamily="34" charset="0"/>
              </a:rPr>
              <a:t>is a member of the </a:t>
            </a:r>
            <a:r>
              <a:rPr lang="en-US" altLang="en-US" sz="1733" dirty="0" err="1">
                <a:latin typeface="Calibri" pitchFamily="34" charset="0"/>
              </a:rPr>
              <a:t>Paramyxoviridae</a:t>
            </a:r>
            <a:r>
              <a:rPr lang="en-US" altLang="en-US" sz="1733" dirty="0">
                <a:latin typeface="Calibri" pitchFamily="34" charset="0"/>
              </a:rPr>
              <a:t> family, belongs in the genus </a:t>
            </a:r>
            <a:r>
              <a:rPr lang="en-US" altLang="en-US" sz="1733" dirty="0" err="1">
                <a:latin typeface="Calibri" pitchFamily="34" charset="0"/>
              </a:rPr>
              <a:t>respirovirus</a:t>
            </a:r>
            <a:r>
              <a:rPr lang="en-US" altLang="en-US" sz="1733" dirty="0">
                <a:latin typeface="Calibri" pitchFamily="34" charset="0"/>
              </a:rPr>
              <a:t> and shares 60–80% sequence homology to </a:t>
            </a:r>
            <a:r>
              <a:rPr lang="en-US" altLang="en-US" sz="1733" dirty="0">
                <a:solidFill>
                  <a:srgbClr val="FF0000"/>
                </a:solidFill>
                <a:latin typeface="Calibri" pitchFamily="34" charset="0"/>
              </a:rPr>
              <a:t>human </a:t>
            </a:r>
            <a:r>
              <a:rPr lang="en-US" altLang="en-US" sz="1733" dirty="0" err="1">
                <a:solidFill>
                  <a:srgbClr val="FF0000"/>
                </a:solidFill>
                <a:latin typeface="Calibri" pitchFamily="34" charset="0"/>
              </a:rPr>
              <a:t>parainfluenza</a:t>
            </a:r>
            <a:r>
              <a:rPr lang="en-US" altLang="en-US" sz="1733" dirty="0">
                <a:solidFill>
                  <a:srgbClr val="FF0000"/>
                </a:solidFill>
                <a:latin typeface="Calibri" pitchFamily="34" charset="0"/>
              </a:rPr>
              <a:t> virus type </a:t>
            </a:r>
            <a:r>
              <a:rPr lang="en-US" altLang="en-US" sz="1733" dirty="0">
                <a:latin typeface="Calibri" pitchFamily="34" charset="0"/>
              </a:rPr>
              <a:t>1 (</a:t>
            </a:r>
            <a:r>
              <a:rPr lang="en-US" altLang="en-US" sz="1733" dirty="0">
                <a:solidFill>
                  <a:srgbClr val="FF0000"/>
                </a:solidFill>
                <a:latin typeface="Calibri" pitchFamily="34" charset="0"/>
              </a:rPr>
              <a:t>HPIV-1</a:t>
            </a:r>
            <a:r>
              <a:rPr lang="en-US" altLang="en-US" sz="1733" dirty="0">
                <a:latin typeface="Calibri" pitchFamily="34" charset="0"/>
              </a:rPr>
              <a:t>) [9,10].</a:t>
            </a:r>
          </a:p>
          <a:p>
            <a:pPr eaLnBrk="1" hangingPunct="1">
              <a:spcBef>
                <a:spcPct val="0"/>
              </a:spcBef>
              <a:buFontTx/>
              <a:buNone/>
            </a:pPr>
            <a:r>
              <a:rPr lang="en-US" altLang="en-US" sz="1733" dirty="0">
                <a:latin typeface="Calibri" pitchFamily="34" charset="0"/>
              </a:rPr>
              <a:t>The viral genome consists of a negative sense, non-segmented RNA. Although </a:t>
            </a:r>
            <a:r>
              <a:rPr lang="en-US" altLang="en-US" sz="1733" dirty="0">
                <a:solidFill>
                  <a:srgbClr val="FF0000"/>
                </a:solidFill>
                <a:latin typeface="Calibri" pitchFamily="34" charset="0"/>
              </a:rPr>
              <a:t>Sendai viru</a:t>
            </a:r>
            <a:r>
              <a:rPr lang="en-US" altLang="en-US" sz="1733" dirty="0">
                <a:latin typeface="Calibri" pitchFamily="34" charset="0"/>
              </a:rPr>
              <a:t>s was originally isolated from humans during an outbreak of pneumonitis [11] subsequent human exposures to </a:t>
            </a:r>
            <a:r>
              <a:rPr lang="en-US" altLang="en-US" sz="1733" dirty="0">
                <a:solidFill>
                  <a:srgbClr val="FF0000"/>
                </a:solidFill>
                <a:latin typeface="Calibri" pitchFamily="34" charset="0"/>
              </a:rPr>
              <a:t>Sendai virus </a:t>
            </a:r>
            <a:r>
              <a:rPr lang="en-US" altLang="en-US" sz="1733" dirty="0">
                <a:latin typeface="Calibri" pitchFamily="34" charset="0"/>
              </a:rPr>
              <a:t>have not resulted in observed pathology [12]. The virus is commonly isolated from mouse colonies and Sendai virus infection in mice leads to bronchopneumonia, causing severe pathology and inflammation in the respiratory tract. The sequence homology and similarities in respiratory pathology have made Sendai virus a mouse model for HPIV-1. Immunization with Sendai virus promotes an immune response in non-human primates that is protective against </a:t>
            </a:r>
            <a:r>
              <a:rPr lang="en-US" altLang="en-US" sz="1733" dirty="0">
                <a:solidFill>
                  <a:srgbClr val="FF0000"/>
                </a:solidFill>
                <a:latin typeface="Calibri" pitchFamily="34" charset="0"/>
              </a:rPr>
              <a:t>HPIV-1</a:t>
            </a:r>
            <a:r>
              <a:rPr lang="en-US" altLang="en-US" sz="1733" dirty="0">
                <a:latin typeface="Calibri" pitchFamily="34" charset="0"/>
              </a:rPr>
              <a:t> [13,14] and clinical trials are underway to determine the efficacy of this virus for protection against HPIV-1 in humans [15]. Sendai virus naturally infects the respiratory tract of mice and </a:t>
            </a:r>
            <a:r>
              <a:rPr lang="en-US" altLang="en-US" sz="1733" b="1" dirty="0">
                <a:solidFill>
                  <a:srgbClr val="FFC000"/>
                </a:solidFill>
                <a:latin typeface="Calibri" pitchFamily="34" charset="0"/>
              </a:rPr>
              <a:t>recombinant viruses </a:t>
            </a:r>
            <a:r>
              <a:rPr lang="en-US" altLang="en-US" sz="1733" b="1" dirty="0">
                <a:latin typeface="Calibri" pitchFamily="34" charset="0"/>
              </a:rPr>
              <a:t>have been </a:t>
            </a:r>
            <a:r>
              <a:rPr lang="en-US" altLang="en-US" sz="1733" b="1" dirty="0">
                <a:solidFill>
                  <a:srgbClr val="7030A0"/>
                </a:solidFill>
                <a:latin typeface="Calibri" pitchFamily="34" charset="0"/>
              </a:rPr>
              <a:t>reported </a:t>
            </a:r>
            <a:r>
              <a:rPr lang="en-US" altLang="en-US" sz="1733" b="1" dirty="0">
                <a:latin typeface="Calibri" pitchFamily="34" charset="0"/>
              </a:rPr>
              <a:t>to efficiently transduce </a:t>
            </a:r>
            <a:r>
              <a:rPr lang="en-US" altLang="en-US" sz="1733" b="1" dirty="0">
                <a:solidFill>
                  <a:srgbClr val="FF0000"/>
                </a:solidFill>
                <a:latin typeface="Calibri" pitchFamily="34" charset="0"/>
              </a:rPr>
              <a:t>luciferase</a:t>
            </a:r>
            <a:r>
              <a:rPr lang="en-US" altLang="en-US" sz="1733" b="1" dirty="0">
                <a:latin typeface="Calibri" pitchFamily="34" charset="0"/>
              </a:rPr>
              <a:t>, </a:t>
            </a:r>
            <a:r>
              <a:rPr lang="en-US" altLang="en-US" sz="1733" b="1" dirty="0">
                <a:solidFill>
                  <a:srgbClr val="FF0000"/>
                </a:solidFill>
                <a:latin typeface="Calibri" pitchFamily="34" charset="0"/>
              </a:rPr>
              <a:t>lac Z</a:t>
            </a:r>
            <a:r>
              <a:rPr lang="en-US" altLang="en-US" sz="1733" b="1" dirty="0">
                <a:latin typeface="Calibri" pitchFamily="34" charset="0"/>
              </a:rPr>
              <a:t> and </a:t>
            </a:r>
            <a:r>
              <a:rPr lang="en-US" altLang="en-US" sz="1733" b="1" dirty="0">
                <a:solidFill>
                  <a:srgbClr val="FF0000"/>
                </a:solidFill>
                <a:latin typeface="Calibri" pitchFamily="34" charset="0"/>
              </a:rPr>
              <a:t>green fluorescent protein </a:t>
            </a:r>
            <a:r>
              <a:rPr lang="en-US" altLang="en-US" sz="1733" b="1" dirty="0">
                <a:latin typeface="Calibri" pitchFamily="34" charset="0"/>
              </a:rPr>
              <a:t>(GFP) genes in the airways of </a:t>
            </a:r>
            <a:r>
              <a:rPr lang="en-US" altLang="en-US" sz="1733" b="1" dirty="0">
                <a:solidFill>
                  <a:srgbClr val="00B050"/>
                </a:solidFill>
                <a:latin typeface="Calibri" pitchFamily="34" charset="0"/>
              </a:rPr>
              <a:t>mice</a:t>
            </a:r>
            <a:r>
              <a:rPr lang="en-US" altLang="en-US" sz="1733" b="1" dirty="0">
                <a:latin typeface="Calibri" pitchFamily="34" charset="0"/>
              </a:rPr>
              <a:t> or </a:t>
            </a:r>
            <a:r>
              <a:rPr lang="en-US" altLang="en-US" sz="1733" b="1" dirty="0">
                <a:solidFill>
                  <a:srgbClr val="00B050"/>
                </a:solidFill>
                <a:latin typeface="Calibri" pitchFamily="34" charset="0"/>
              </a:rPr>
              <a:t>ferrets</a:t>
            </a:r>
            <a:r>
              <a:rPr lang="en-US" altLang="en-US" sz="1733" b="1" dirty="0">
                <a:latin typeface="Calibri" pitchFamily="34" charset="0"/>
              </a:rPr>
              <a:t> as well as primary </a:t>
            </a:r>
            <a:r>
              <a:rPr lang="en-US" altLang="en-US" sz="1733" b="1" dirty="0">
                <a:solidFill>
                  <a:srgbClr val="00B050"/>
                </a:solidFill>
                <a:latin typeface="Calibri" pitchFamily="34" charset="0"/>
              </a:rPr>
              <a:t>human</a:t>
            </a:r>
            <a:r>
              <a:rPr lang="en-US" altLang="en-US" sz="1733" b="1" dirty="0">
                <a:latin typeface="Calibri" pitchFamily="34" charset="0"/>
              </a:rPr>
              <a:t> </a:t>
            </a:r>
            <a:r>
              <a:rPr lang="en-US" altLang="en-US" sz="1733" b="1" dirty="0">
                <a:solidFill>
                  <a:srgbClr val="00B0F0"/>
                </a:solidFill>
                <a:latin typeface="Calibri" pitchFamily="34" charset="0"/>
              </a:rPr>
              <a:t>nasal epithelial cells </a:t>
            </a:r>
            <a:r>
              <a:rPr lang="en-US" altLang="en-US" sz="1733" b="1" dirty="0">
                <a:latin typeface="Calibri" pitchFamily="34" charset="0"/>
              </a:rPr>
              <a:t>[16]</a:t>
            </a:r>
            <a:r>
              <a:rPr lang="en-US" altLang="en-US" sz="1733" dirty="0">
                <a:latin typeface="Calibri" pitchFamily="34" charset="0"/>
              </a:rPr>
              <a:t>.</a:t>
            </a:r>
          </a:p>
          <a:p>
            <a:pPr eaLnBrk="1" hangingPunct="1">
              <a:spcBef>
                <a:spcPct val="0"/>
              </a:spcBef>
              <a:buFontTx/>
              <a:buNone/>
            </a:pPr>
            <a:r>
              <a:rPr lang="en-US" altLang="en-US" sz="1733" dirty="0">
                <a:latin typeface="Calibri" pitchFamily="34" charset="0"/>
              </a:rPr>
              <a:t>These data support the hypothesis that intranasal (</a:t>
            </a:r>
            <a:r>
              <a:rPr lang="en-US" altLang="en-US" sz="1733" dirty="0" err="1">
                <a:latin typeface="Calibri" pitchFamily="34" charset="0"/>
              </a:rPr>
              <a:t>i.n</a:t>
            </a:r>
            <a:r>
              <a:rPr lang="en-US" altLang="en-US" sz="1733" dirty="0">
                <a:latin typeface="Calibri" pitchFamily="34" charset="0"/>
              </a:rPr>
              <a:t>.) immunization with a recombinant Sendai virus will mediate heterologous gene expression in mucosal tissues and induce antibodies that are specific to a recombinant protein. A major advantage of a recombinant Sendai virus based vaccine is the observation that recurrence of </a:t>
            </a:r>
            <a:r>
              <a:rPr lang="en-US" altLang="en-US" sz="1733" dirty="0" err="1">
                <a:solidFill>
                  <a:srgbClr val="FF0000"/>
                </a:solidFill>
                <a:latin typeface="Calibri" pitchFamily="34" charset="0"/>
              </a:rPr>
              <a:t>parainfluenza</a:t>
            </a:r>
            <a:r>
              <a:rPr lang="en-US" altLang="en-US" sz="1733" dirty="0">
                <a:solidFill>
                  <a:srgbClr val="FF0000"/>
                </a:solidFill>
                <a:latin typeface="Calibri" pitchFamily="34" charset="0"/>
              </a:rPr>
              <a:t> virus </a:t>
            </a:r>
            <a:r>
              <a:rPr lang="en-US" altLang="en-US" sz="1733" dirty="0">
                <a:latin typeface="Calibri" pitchFamily="34" charset="0"/>
              </a:rPr>
              <a:t>infections is common in humans [12,17] </a:t>
            </a:r>
            <a:r>
              <a:rPr lang="en-US" altLang="en-US" sz="1733" dirty="0">
                <a:solidFill>
                  <a:srgbClr val="7030A0"/>
                </a:solidFill>
                <a:latin typeface="Calibri" pitchFamily="34" charset="0"/>
              </a:rPr>
              <a:t>suggesting</a:t>
            </a:r>
            <a:r>
              <a:rPr lang="en-US" altLang="en-US" sz="1733" dirty="0">
                <a:latin typeface="Calibri" pitchFamily="34" charset="0"/>
              </a:rPr>
              <a:t> that anti-vector responses are limited, making repeated administration of such a vaccine possible.</a:t>
            </a:r>
          </a:p>
        </p:txBody>
      </p:sp>
    </p:spTree>
    <p:extLst>
      <p:ext uri="{BB962C8B-B14F-4D97-AF65-F5344CB8AC3E}">
        <p14:creationId xmlns:p14="http://schemas.microsoft.com/office/powerpoint/2010/main" val="407406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History of NLP</a:t>
            </a:r>
          </a:p>
        </p:txBody>
      </p:sp>
      <p:pic>
        <p:nvPicPr>
          <p:cNvPr id="4" name="Picture 3"/>
          <p:cNvPicPr>
            <a:picLocks noChangeAspect="1"/>
          </p:cNvPicPr>
          <p:nvPr/>
        </p:nvPicPr>
        <p:blipFill>
          <a:blip r:embed="rId2"/>
          <a:stretch>
            <a:fillRect/>
          </a:stretch>
        </p:blipFill>
        <p:spPr>
          <a:xfrm>
            <a:off x="1001183" y="1459086"/>
            <a:ext cx="9918700" cy="4330700"/>
          </a:xfrm>
          <a:prstGeom prst="rect">
            <a:avLst/>
          </a:prstGeom>
        </p:spPr>
      </p:pic>
      <p:sp>
        <p:nvSpPr>
          <p:cNvPr id="5" name="TextBox 4"/>
          <p:cNvSpPr txBox="1"/>
          <p:nvPr/>
        </p:nvSpPr>
        <p:spPr>
          <a:xfrm>
            <a:off x="7731051" y="6000508"/>
            <a:ext cx="3293081" cy="461665"/>
          </a:xfrm>
          <a:prstGeom prst="rect">
            <a:avLst/>
          </a:prstGeom>
          <a:noFill/>
        </p:spPr>
        <p:txBody>
          <a:bodyPr wrap="none" rtlCol="0">
            <a:spAutoFit/>
          </a:bodyPr>
          <a:lstStyle/>
          <a:p>
            <a:r>
              <a:rPr lang="en-US" sz="2400" dirty="0"/>
              <a:t>[Slide from Greg </a:t>
            </a:r>
            <a:r>
              <a:rPr lang="en-US" sz="2400" dirty="0" err="1"/>
              <a:t>Durrett</a:t>
            </a:r>
            <a:r>
              <a:rPr lang="en-US" sz="2400" dirty="0"/>
              <a:t>]</a:t>
            </a:r>
          </a:p>
        </p:txBody>
      </p:sp>
    </p:spTree>
    <p:extLst>
      <p:ext uri="{BB962C8B-B14F-4D97-AF65-F5344CB8AC3E}">
        <p14:creationId xmlns:p14="http://schemas.microsoft.com/office/powerpoint/2010/main" val="328965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p:txBody>
          <a:bodyPr/>
          <a:lstStyle/>
          <a:p>
            <a:r>
              <a:rPr lang="en-US" altLang="en-US" dirty="0"/>
              <a:t>The Most Recent Years</a:t>
            </a:r>
          </a:p>
        </p:txBody>
      </p:sp>
      <p:sp>
        <p:nvSpPr>
          <p:cNvPr id="177155" name="Content Placeholder 2"/>
          <p:cNvSpPr>
            <a:spLocks noGrp="1"/>
          </p:cNvSpPr>
          <p:nvPr>
            <p:ph idx="1"/>
          </p:nvPr>
        </p:nvSpPr>
        <p:spPr>
          <a:xfrm>
            <a:off x="609600" y="1604684"/>
            <a:ext cx="10972800" cy="4748301"/>
          </a:xfrm>
        </p:spPr>
        <p:txBody>
          <a:bodyPr>
            <a:normAutofit lnSpcReduction="10000"/>
          </a:bodyPr>
          <a:lstStyle/>
          <a:p>
            <a:r>
              <a:rPr lang="en-US" altLang="en-US" sz="3200" dirty="0"/>
              <a:t>Machine learning methods</a:t>
            </a:r>
          </a:p>
          <a:p>
            <a:pPr lvl="1"/>
            <a:r>
              <a:rPr lang="en-US" altLang="en-US" sz="2533" dirty="0"/>
              <a:t>SVM, logistic regression (maxent), CRFs (Conditional Random Fields)</a:t>
            </a:r>
          </a:p>
          <a:p>
            <a:r>
              <a:rPr lang="en-US" altLang="en-US" sz="3200" dirty="0"/>
              <a:t>Shared tasks (Conferences that Share NLP Tasks)</a:t>
            </a:r>
          </a:p>
          <a:p>
            <a:pPr lvl="1"/>
            <a:r>
              <a:rPr lang="en-US" altLang="en-US" sz="2533" dirty="0"/>
              <a:t>TREC, DUC, TAC, *SEM</a:t>
            </a:r>
          </a:p>
          <a:p>
            <a:r>
              <a:rPr lang="en-US" altLang="en-US" sz="3200" dirty="0"/>
              <a:t>Semantic tasks</a:t>
            </a:r>
          </a:p>
          <a:p>
            <a:pPr lvl="1"/>
            <a:r>
              <a:rPr lang="en-US" altLang="en-US" sz="2533" dirty="0"/>
              <a:t>RTE (</a:t>
            </a:r>
            <a:r>
              <a:rPr lang="en-IN" sz="2800" dirty="0"/>
              <a:t>Recognizing Textual Entailment</a:t>
            </a:r>
            <a:r>
              <a:rPr lang="en-US" altLang="en-US" sz="2533" dirty="0"/>
              <a:t>), SRL (</a:t>
            </a:r>
            <a:r>
              <a:rPr lang="en-IN" sz="2800" dirty="0"/>
              <a:t>Semantic role labelling</a:t>
            </a:r>
            <a:r>
              <a:rPr lang="en-US" altLang="en-US" sz="2533" dirty="0"/>
              <a:t>)</a:t>
            </a:r>
          </a:p>
          <a:p>
            <a:r>
              <a:rPr lang="en-US" altLang="en-US" sz="3200" dirty="0"/>
              <a:t>Semi-supervised and unsupervised methods</a:t>
            </a:r>
          </a:p>
          <a:p>
            <a:pPr lvl="1"/>
            <a:r>
              <a:rPr lang="en-US" altLang="en-US" sz="2533" dirty="0"/>
              <a:t>Zero-shot learning, transfer learning</a:t>
            </a:r>
          </a:p>
          <a:p>
            <a:r>
              <a:rPr lang="en-US" altLang="en-US" sz="3200" dirty="0"/>
              <a:t>Deep Learning</a:t>
            </a:r>
          </a:p>
          <a:p>
            <a:pPr lvl="1"/>
            <a:r>
              <a:rPr lang="en-US" altLang="en-US" sz="2533" dirty="0"/>
              <a:t>Embeddings, LSTM, CNN, Attention, GANs, Transformers</a:t>
            </a:r>
          </a:p>
          <a:p>
            <a:endParaRPr lang="en-US" altLang="en-US" sz="3200" dirty="0"/>
          </a:p>
        </p:txBody>
      </p:sp>
    </p:spTree>
    <p:extLst>
      <p:ext uri="{BB962C8B-B14F-4D97-AF65-F5344CB8AC3E}">
        <p14:creationId xmlns:p14="http://schemas.microsoft.com/office/powerpoint/2010/main" val="213628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1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71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715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1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15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7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t>Types of Ambiguity</a:t>
            </a:r>
          </a:p>
        </p:txBody>
      </p:sp>
      <p:sp>
        <p:nvSpPr>
          <p:cNvPr id="201731" name="Rectangle 3"/>
          <p:cNvSpPr>
            <a:spLocks noGrp="1" noChangeArrowheads="1"/>
          </p:cNvSpPr>
          <p:nvPr>
            <p:ph idx="1"/>
          </p:nvPr>
        </p:nvSpPr>
        <p:spPr>
          <a:xfrm>
            <a:off x="609600" y="1459087"/>
            <a:ext cx="10972800" cy="5201691"/>
          </a:xfrm>
        </p:spPr>
        <p:txBody>
          <a:bodyPr>
            <a:normAutofit/>
          </a:bodyPr>
          <a:lstStyle/>
          <a:p>
            <a:pPr eaLnBrk="1" hangingPunct="1"/>
            <a:r>
              <a:rPr lang="en-US" altLang="en-US" sz="2667" dirty="0"/>
              <a:t>Morphological: </a:t>
            </a:r>
          </a:p>
          <a:p>
            <a:pPr lvl="1"/>
            <a:r>
              <a:rPr lang="en-US" altLang="en-US" sz="1867" dirty="0"/>
              <a:t>Joe is quite impossible. Joe is quite important.</a:t>
            </a:r>
          </a:p>
          <a:p>
            <a:pPr eaLnBrk="1" hangingPunct="1"/>
            <a:r>
              <a:rPr lang="en-US" altLang="en-US" sz="2667" dirty="0"/>
              <a:t>Phonetic: </a:t>
            </a:r>
          </a:p>
          <a:p>
            <a:pPr lvl="1"/>
            <a:r>
              <a:rPr lang="en-US" altLang="en-US" sz="1867" dirty="0"/>
              <a:t>Joe’s finger got number.</a:t>
            </a:r>
          </a:p>
          <a:p>
            <a:pPr eaLnBrk="1" hangingPunct="1"/>
            <a:r>
              <a:rPr lang="en-US" altLang="en-US" sz="2667" dirty="0"/>
              <a:t>Part of speech: </a:t>
            </a:r>
          </a:p>
          <a:p>
            <a:pPr lvl="1"/>
            <a:r>
              <a:rPr lang="en-US" altLang="en-US" sz="1867" dirty="0"/>
              <a:t>Joe won the first round.</a:t>
            </a:r>
          </a:p>
          <a:p>
            <a:pPr eaLnBrk="1" hangingPunct="1"/>
            <a:r>
              <a:rPr lang="en-US" altLang="en-US" sz="2667" dirty="0"/>
              <a:t>Syntactic: </a:t>
            </a:r>
          </a:p>
          <a:p>
            <a:pPr lvl="1"/>
            <a:r>
              <a:rPr lang="en-US" altLang="en-US" sz="1867" dirty="0"/>
              <a:t>Call Joe a taxi.</a:t>
            </a:r>
          </a:p>
          <a:p>
            <a:pPr eaLnBrk="1" hangingPunct="1"/>
            <a:r>
              <a:rPr lang="en-US" altLang="en-US" sz="2667" dirty="0"/>
              <a:t>Prepositional phrase attachment: </a:t>
            </a:r>
          </a:p>
          <a:p>
            <a:pPr lvl="1"/>
            <a:r>
              <a:rPr lang="en-US" altLang="en-US" sz="1867" dirty="0"/>
              <a:t>Joe ate pizza with a fork / with meatballs / with Samantha / with pleasure.</a:t>
            </a:r>
          </a:p>
          <a:p>
            <a:pPr eaLnBrk="1" hangingPunct="1"/>
            <a:r>
              <a:rPr lang="en-US" altLang="en-US" sz="2667" dirty="0"/>
              <a:t>Sense: </a:t>
            </a:r>
          </a:p>
          <a:p>
            <a:pPr lvl="1"/>
            <a:r>
              <a:rPr lang="en-US" altLang="en-US" sz="1867" dirty="0"/>
              <a:t>Joe took the bar exam.</a:t>
            </a:r>
          </a:p>
        </p:txBody>
      </p:sp>
    </p:spTree>
    <p:extLst>
      <p:ext uri="{BB962C8B-B14F-4D97-AF65-F5344CB8AC3E}">
        <p14:creationId xmlns:p14="http://schemas.microsoft.com/office/powerpoint/2010/main" val="13599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1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1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17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17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17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17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17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17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5314</Words>
  <Application>Microsoft Office PowerPoint</Application>
  <PresentationFormat>Widescreen</PresentationFormat>
  <Paragraphs>551</Paragraphs>
  <Slides>55</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MS PGothic</vt:lpstr>
      <vt:lpstr>Arial</vt:lpstr>
      <vt:lpstr>Calibri</vt:lpstr>
      <vt:lpstr>Calibri Light</vt:lpstr>
      <vt:lpstr>Courier New</vt:lpstr>
      <vt:lpstr>Lucida Grande</vt:lpstr>
      <vt:lpstr>Wingdings</vt:lpstr>
      <vt:lpstr>office theme</vt:lpstr>
      <vt:lpstr> Application of NLP</vt:lpstr>
      <vt:lpstr>What it is about ?</vt:lpstr>
      <vt:lpstr>Understanding a News Story</vt:lpstr>
      <vt:lpstr>PowerPoint Presentation</vt:lpstr>
      <vt:lpstr>Highlighted Phrases</vt:lpstr>
      <vt:lpstr>PowerPoint Presentation</vt:lpstr>
      <vt:lpstr>A Brief History of NLP</vt:lpstr>
      <vt:lpstr>The Most Recent Years</vt:lpstr>
      <vt:lpstr>Types of Ambiguity</vt:lpstr>
      <vt:lpstr>Other Sources of Difficulty</vt:lpstr>
      <vt:lpstr>Other Sources of Difficulties</vt:lpstr>
      <vt:lpstr>Other Sources of Difficulties</vt:lpstr>
      <vt:lpstr>Synonyms and Paraphrases</vt:lpstr>
      <vt:lpstr>Synonyms and Paraphrases</vt:lpstr>
      <vt:lpstr>NLP Tasks</vt:lpstr>
      <vt:lpstr>Part of Speech Tagging</vt:lpstr>
      <vt:lpstr>Parsing</vt:lpstr>
      <vt:lpstr>Phrase-Structure Grammar</vt:lpstr>
      <vt:lpstr>Parse Trees</vt:lpstr>
      <vt:lpstr>This Problem is Pretty // Easy</vt:lpstr>
      <vt:lpstr>Information Extraction</vt:lpstr>
      <vt:lpstr>Information Extraction</vt:lpstr>
      <vt:lpstr>Text Understanding</vt:lpstr>
      <vt:lpstr>Word Sense Disambiguation</vt:lpstr>
      <vt:lpstr>Word Sense Disambiguation</vt:lpstr>
      <vt:lpstr>Named Entity Recognition</vt:lpstr>
      <vt:lpstr>Semantic Role Labeling</vt:lpstr>
      <vt:lpstr>Coreference Resolution</vt:lpstr>
      <vt:lpstr>Sentiment Analysis</vt:lpstr>
      <vt:lpstr>Machine Translation</vt:lpstr>
      <vt:lpstr>Single Document Summarization</vt:lpstr>
      <vt:lpstr>Multi Document Summarization</vt:lpstr>
      <vt:lpstr>Summary</vt:lpstr>
      <vt:lpstr>Question Answering</vt:lpstr>
      <vt:lpstr>Sentiment Analysis</vt:lpstr>
      <vt:lpstr>Caption Generation</vt:lpstr>
      <vt:lpstr>Visual Question Answering</vt:lpstr>
      <vt:lpstr>Conversational Agents</vt:lpstr>
      <vt:lpstr>Speech Recognition</vt:lpstr>
      <vt:lpstr>Dialogue Systems</vt:lpstr>
      <vt:lpstr>NLP Processing</vt:lpstr>
      <vt:lpstr>Text Preprocessing</vt:lpstr>
      <vt:lpstr>Sentence segmentation into words</vt:lpstr>
      <vt:lpstr>Parts of speech</vt:lpstr>
      <vt:lpstr>The POS task</vt:lpstr>
      <vt:lpstr>Penn Treebank tagset (1/2)</vt:lpstr>
      <vt:lpstr>Penn Treebank tagset (2/2)</vt:lpstr>
      <vt:lpstr>Universal POS</vt:lpstr>
      <vt:lpstr>Universal Features</vt:lpstr>
      <vt:lpstr>Some Observations</vt:lpstr>
      <vt:lpstr>POS Ambiguity</vt:lpstr>
      <vt:lpstr>Sources of Information</vt:lpstr>
      <vt:lpstr>Evaluation</vt:lpstr>
      <vt:lpstr>Rule-based POS tagging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Chiranjib Sur</cp:lastModifiedBy>
  <cp:revision>38</cp:revision>
  <dcterms:created xsi:type="dcterms:W3CDTF">2024-01-11T08:06:31Z</dcterms:created>
  <dcterms:modified xsi:type="dcterms:W3CDTF">2025-01-09T23:35:18Z</dcterms:modified>
</cp:coreProperties>
</file>