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7" r:id="rId5"/>
    <p:sldId id="261" r:id="rId6"/>
    <p:sldId id="262" r:id="rId7"/>
    <p:sldId id="258" r:id="rId8"/>
    <p:sldId id="268" r:id="rId9"/>
    <p:sldId id="269" r:id="rId10"/>
    <p:sldId id="259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>
        <p:scale>
          <a:sx n="95" d="100"/>
          <a:sy n="95" d="100"/>
        </p:scale>
        <p:origin x="1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62B7-29E3-485B-96D0-1EFAF49565F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5ED6-55E9-4450-96E8-E62B6E5CD3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entury" panose="02040604050505020304" pitchFamily="18" charset="0"/>
              </a:rPr>
              <a:t>Indian Institute of Technology Guwahati, Assam, India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54" y="2046230"/>
            <a:ext cx="1247800" cy="125809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176024" y="5874588"/>
            <a:ext cx="2743200" cy="365125"/>
          </a:xfrm>
        </p:spPr>
        <p:txBody>
          <a:bodyPr/>
          <a:lstStyle/>
          <a:p>
            <a:fld id="{8746D0F5-01AE-4841-AA3A-6F98B9612CB8}" type="slidenum">
              <a:rPr lang="en-IN" smtClean="0"/>
              <a:t>1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9" y="3660169"/>
            <a:ext cx="1609959" cy="1609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1" y="3660168"/>
            <a:ext cx="1609960" cy="16099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440" y="3671697"/>
            <a:ext cx="1579638" cy="15796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216080" y="3227453"/>
            <a:ext cx="125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entury" panose="02040604050505020304" pitchFamily="18" charset="0"/>
              </a:rPr>
              <a:t>Our Team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334097" y="5294622"/>
            <a:ext cx="29532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Dr. Arijit Sur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Professor,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Department of Computer Science and Engineering,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IITG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67157" y="5285863"/>
            <a:ext cx="15652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Mr.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Akshay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Daydar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Research Scholar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76024" y="5340107"/>
            <a:ext cx="389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Dr. S.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Kanagaraj</a:t>
            </a:r>
            <a:endParaRPr lang="en-US" sz="1400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Professor and Head,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Jyoti and Bhupen Mehta School of Health Sciences and Technology 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9120530" y="3297169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entury" panose="02040604050505020304" pitchFamily="18" charset="0"/>
              </a:rPr>
              <a:t>Our Collaborator</a:t>
            </a:r>
            <a:endParaRPr lang="en-US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360353"/>
            <a:ext cx="12192000" cy="1200329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Integrating Medical Knowledge into Deep Learning Architectures</a:t>
            </a:r>
            <a:endParaRPr lang="en-IN" sz="3600" b="1" dirty="0">
              <a:latin typeface="Century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559261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entury" panose="02040604050505020304" pitchFamily="18" charset="0"/>
              </a:rPr>
              <a:t>Multimedia Lab, Computer Science and Engineering, IIT Guwahati</a:t>
            </a:r>
          </a:p>
        </p:txBody>
      </p:sp>
      <p:pic>
        <p:nvPicPr>
          <p:cNvPr id="1026" name="Picture 2" descr="Multimedia Lab IIT Guwahati | Linked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06" y="2096490"/>
            <a:ext cx="1200330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MEDIA LAB: Current Research Schol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26" y="3660167"/>
            <a:ext cx="1647529" cy="164752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TIMEDIA LAB: Current Research Schol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91" y="3713480"/>
            <a:ext cx="1609961" cy="16099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34026" y="5323441"/>
            <a:ext cx="16008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Mr.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Alik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Pramanick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  <a:sym typeface="+mn-ea"/>
              </a:rPr>
              <a:t>Research Scholar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836215" y="5322900"/>
            <a:ext cx="141097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Mr.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Sonal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Kumar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  <a:sym typeface="+mn-ea"/>
              </a:rPr>
              <a:t>Research Scholar</a:t>
            </a:r>
            <a:endParaRPr lang="en-US" sz="1400" dirty="0" err="1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48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entury" panose="02040604050505020304" pitchFamily="18" charset="0"/>
              </a:rPr>
              <a:t>Winter School on Deep Learning Applications in Computer Vision and Language Modelling, IITG (2025)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646331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Results</a:t>
            </a:r>
            <a:endParaRPr lang="en-IN" sz="3600" b="1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46964-3BA7-4484-91D3-87D6302C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7" y="903244"/>
            <a:ext cx="6254271" cy="583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83196-E49E-58A6-4736-CD43AEFE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79" y="1006683"/>
            <a:ext cx="4232294" cy="5466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D68F0-801C-EE22-BB0E-68276C8731D2}"/>
              </a:ext>
            </a:extLst>
          </p:cNvPr>
          <p:cNvSpPr txBox="1"/>
          <p:nvPr/>
        </p:nvSpPr>
        <p:spPr>
          <a:xfrm>
            <a:off x="6522858" y="6312981"/>
            <a:ext cx="5281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Figure: </a:t>
            </a:r>
            <a:r>
              <a:rPr lang="en-US" dirty="0" err="1">
                <a:latin typeface="Century" panose="02040604050505020304" pitchFamily="18" charset="0"/>
              </a:rPr>
              <a:t>tSNE</a:t>
            </a:r>
            <a:r>
              <a:rPr lang="en-US" dirty="0">
                <a:latin typeface="Century" panose="02040604050505020304" pitchFamily="18" charset="0"/>
              </a:rPr>
              <a:t> Visualizations.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65405" y="2086610"/>
            <a:ext cx="12257405" cy="1520190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en-US" sz="3600" u="sng" dirty="0" err="1">
                <a:solidFill>
                  <a:schemeClr val="bg1"/>
                </a:solidFill>
                <a:latin typeface="Century" panose="02040604050505020304" pitchFamily="18" charset="0"/>
              </a:rPr>
              <a:t>Akshay Daydar</a:t>
            </a:r>
            <a:br>
              <a:rPr lang="en-US" sz="2800" dirty="0" err="1">
                <a:solidFill>
                  <a:schemeClr val="bg1"/>
                </a:solidFill>
                <a:latin typeface="Century" panose="02040604050505020304" pitchFamily="18" charset="0"/>
              </a:rPr>
            </a:br>
            <a:r>
              <a:rPr lang="en-US" sz="2800" dirty="0" err="1">
                <a:solidFill>
                  <a:schemeClr val="bg1"/>
                </a:solidFill>
                <a:latin typeface="Century" panose="02040604050505020304" pitchFamily="18" charset="0"/>
              </a:rPr>
              <a:t>Research Scholar, IITG</a:t>
            </a:r>
            <a:br>
              <a:rPr lang="en-US" sz="2800" dirty="0" err="1">
                <a:solidFill>
                  <a:schemeClr val="bg1"/>
                </a:solidFill>
                <a:latin typeface="Century" panose="02040604050505020304" pitchFamily="18" charset="0"/>
              </a:rPr>
            </a:br>
            <a:r>
              <a:rPr lang="en-US" sz="2800" dirty="0" err="1">
                <a:solidFill>
                  <a:schemeClr val="bg1"/>
                </a:solidFill>
                <a:latin typeface="Century" panose="02040604050505020304" pitchFamily="18" charset="0"/>
              </a:rPr>
              <a:t>Research Areas: Medical Imaging, Deep Learning, Biomechanics </a:t>
            </a:r>
          </a:p>
        </p:txBody>
      </p:sp>
      <p:pic>
        <p:nvPicPr>
          <p:cNvPr id="5" name="Picture 4" descr="AD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62" y="228781"/>
            <a:ext cx="1775938" cy="1857829"/>
          </a:xfrm>
          <a:prstGeom prst="ellipse">
            <a:avLst/>
          </a:prstGeom>
        </p:spPr>
      </p:pic>
      <p:pic>
        <p:nvPicPr>
          <p:cNvPr id="6" name="Picture 5" descr="Akshay Daydar Linked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565" y="4544695"/>
            <a:ext cx="2123440" cy="2123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69895" y="6041390"/>
            <a:ext cx="36515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https://</a:t>
            </a:r>
            <a:r>
              <a:rPr lang="en-US" sz="2400" b="1" dirty="0" err="1"/>
              <a:t>adaydar.github.io</a:t>
            </a:r>
            <a:r>
              <a:rPr lang="en-US" sz="2400" b="1" dirty="0"/>
              <a:t>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3632200"/>
            <a:ext cx="1125220" cy="1125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995" y="4050030"/>
            <a:ext cx="1991360" cy="1991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646331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The Need of Deep Learning in Medical Imaging</a:t>
            </a:r>
            <a:endParaRPr lang="en-IN" sz="3600" b="1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242" y="1599478"/>
            <a:ext cx="110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Practical perspective: </a:t>
            </a:r>
            <a:r>
              <a:rPr lang="en-US" dirty="0">
                <a:latin typeface="Century" panose="02040604050505020304" pitchFamily="18" charset="0"/>
              </a:rPr>
              <a:t>To help the clinicians for dependable medical assistance.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242" y="2394439"/>
            <a:ext cx="11070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Research perspective: </a:t>
            </a:r>
            <a:r>
              <a:rPr lang="en-US" dirty="0">
                <a:latin typeface="Century" panose="02040604050505020304" pitchFamily="18" charset="0"/>
              </a:rPr>
              <a:t>Medical images involves visual and latent information of disease biomarkers that can be traced using deep learning. </a:t>
            </a:r>
          </a:p>
          <a:p>
            <a:pPr algn="just"/>
            <a:endParaRPr lang="en-US" dirty="0">
              <a:latin typeface="Century" panose="02040604050505020304" pitchFamily="18" charset="0"/>
            </a:endParaRPr>
          </a:p>
          <a:p>
            <a:pPr algn="just"/>
            <a:endParaRPr lang="en-US" dirty="0">
              <a:latin typeface="Century" panose="02040604050505020304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Tasks : </a:t>
            </a:r>
            <a:r>
              <a:rPr lang="en-US" dirty="0">
                <a:latin typeface="Century" panose="02040604050505020304" pitchFamily="18" charset="0"/>
              </a:rPr>
              <a:t>Disease diagnosis, Lesion, organ, and abnormality detection, Lesion, organ segmentation, medical image registration, medical image retrieval, Medical report generation.</a:t>
            </a:r>
          </a:p>
          <a:p>
            <a:pPr algn="just"/>
            <a:endParaRPr lang="en-US" dirty="0">
              <a:latin typeface="Century" panose="02040604050505020304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Challenges:  </a:t>
            </a:r>
            <a:r>
              <a:rPr lang="en-US" dirty="0">
                <a:latin typeface="Century" panose="02040604050505020304" pitchFamily="18" charset="0"/>
              </a:rPr>
              <a:t>Medical images are grayscale in nature, have non-differential spatial context and often contains small ROI compared to image dimensions.</a:t>
            </a:r>
          </a:p>
          <a:p>
            <a:pPr algn="just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242" y="6477351"/>
            <a:ext cx="115384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latin typeface="Century" panose="02040604050505020304" pitchFamily="18" charset="0"/>
              </a:rPr>
              <a:t>Xie</a:t>
            </a:r>
            <a:r>
              <a:rPr lang="en-US" sz="900" dirty="0">
                <a:latin typeface="Century" panose="02040604050505020304" pitchFamily="18" charset="0"/>
              </a:rPr>
              <a:t>, </a:t>
            </a:r>
            <a:r>
              <a:rPr lang="en-US" sz="900" dirty="0" err="1">
                <a:latin typeface="Century" panose="02040604050505020304" pitchFamily="18" charset="0"/>
              </a:rPr>
              <a:t>Xiaozheng</a:t>
            </a:r>
            <a:r>
              <a:rPr lang="en-US" sz="900" dirty="0">
                <a:latin typeface="Century" panose="02040604050505020304" pitchFamily="18" charset="0"/>
              </a:rPr>
              <a:t>, et al. "A survey on incorporating domain knowledge into deep learning for medical image analysis." </a:t>
            </a:r>
            <a:r>
              <a:rPr lang="en-US" sz="900" i="1" dirty="0">
                <a:latin typeface="Century" panose="02040604050505020304" pitchFamily="18" charset="0"/>
              </a:rPr>
              <a:t>Medical Image Analysis</a:t>
            </a:r>
            <a:r>
              <a:rPr lang="en-US" sz="900" dirty="0">
                <a:latin typeface="Century" panose="02040604050505020304" pitchFamily="18" charset="0"/>
              </a:rPr>
              <a:t> 69 (2021): 101985.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5357" y="6189132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62" y="4865087"/>
            <a:ext cx="1837438" cy="1300275"/>
          </a:xfrm>
          <a:prstGeom prst="rect">
            <a:avLst/>
          </a:prstGeom>
        </p:spPr>
      </p:pic>
      <p:pic>
        <p:nvPicPr>
          <p:cNvPr id="8" name="Picture 7" descr="Arch"/>
          <p:cNvPicPr>
            <a:picLocks noChangeAspect="1"/>
          </p:cNvPicPr>
          <p:nvPr/>
        </p:nvPicPr>
        <p:blipFill rotWithShape="1">
          <a:blip r:embed="rId3"/>
          <a:srcRect l="6136" t="6587" r="82165" b="74181"/>
          <a:stretch>
            <a:fillRect/>
          </a:stretch>
        </p:blipFill>
        <p:spPr>
          <a:xfrm>
            <a:off x="9714992" y="4846463"/>
            <a:ext cx="1393496" cy="12718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05037" y="6154231"/>
            <a:ext cx="10615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OCT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46937" y="6144965"/>
            <a:ext cx="10615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MRI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584775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" panose="02040604050505020304" pitchFamily="18" charset="0"/>
              </a:rPr>
              <a:t>Recent Trends</a:t>
            </a:r>
            <a:endParaRPr lang="en-IN" sz="3200" b="1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424" y="6333844"/>
            <a:ext cx="11906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latin typeface="Century" panose="02040604050505020304" pitchFamily="18" charset="0"/>
              </a:rPr>
              <a:t>Xie</a:t>
            </a:r>
            <a:r>
              <a:rPr lang="en-US" sz="900" dirty="0">
                <a:latin typeface="Century" panose="02040604050505020304" pitchFamily="18" charset="0"/>
              </a:rPr>
              <a:t>, </a:t>
            </a:r>
            <a:r>
              <a:rPr lang="en-US" sz="900" dirty="0" err="1">
                <a:latin typeface="Century" panose="02040604050505020304" pitchFamily="18" charset="0"/>
              </a:rPr>
              <a:t>Xiaozheng</a:t>
            </a:r>
            <a:r>
              <a:rPr lang="en-US" sz="900" dirty="0">
                <a:latin typeface="Century" panose="02040604050505020304" pitchFamily="18" charset="0"/>
              </a:rPr>
              <a:t>, et al. "A survey on incorporating domain knowledge into deep learning for medical image analysis." Medical Image Analysis 69 (2021): 101985.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4" y="1346861"/>
            <a:ext cx="7105754" cy="4451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2113" y="5862715"/>
            <a:ext cx="119065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Two strategies to utilize the pre-trained network on natural images: (a) as a feature extractor and (b) as an initialization which will be fine-tuned on the target dataset [</a:t>
            </a:r>
            <a:r>
              <a:rPr lang="en-US" sz="1100" dirty="0" err="1">
                <a:latin typeface="Century" panose="02040604050505020304" pitchFamily="18" charset="0"/>
              </a:rPr>
              <a:t>Xie</a:t>
            </a:r>
            <a:r>
              <a:rPr lang="en-US" sz="1100" dirty="0">
                <a:latin typeface="Century" panose="02040604050505020304" pitchFamily="18" charset="0"/>
              </a:rPr>
              <a:t> et al.].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424" y="967020"/>
            <a:ext cx="661385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Training Pattern for Medical Images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55357" y="6189132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6952" y="1472042"/>
            <a:ext cx="4289624" cy="419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The training pattern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The general diagnostic patterns they view images- MRI, CT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The areas on which they usually focus- knee </a:t>
            </a:r>
            <a:r>
              <a:rPr lang="en-US" dirty="0" err="1">
                <a:latin typeface="Century" panose="02040604050505020304" pitchFamily="18" charset="0"/>
              </a:rPr>
              <a:t>xray</a:t>
            </a:r>
            <a:endParaRPr lang="en-US" dirty="0">
              <a:latin typeface="Century" panose="020406040505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The features (</a:t>
            </a:r>
            <a:r>
              <a:rPr lang="en-US" dirty="0" err="1">
                <a:latin typeface="Century" panose="02040604050505020304" pitchFamily="18" charset="0"/>
              </a:rPr>
              <a:t>e.g</a:t>
            </a:r>
            <a:r>
              <a:rPr lang="en-US" dirty="0">
                <a:latin typeface="Century" panose="02040604050505020304" pitchFamily="18" charset="0"/>
              </a:rPr>
              <a:t> characteristics, structures, shapes) they give special attention to, and - Cancer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Other related information </a:t>
            </a:r>
            <a:r>
              <a:rPr lang="en-US">
                <a:latin typeface="Century" panose="02040604050505020304" pitchFamily="18" charset="0"/>
              </a:rPr>
              <a:t>for diagnosis </a:t>
            </a:r>
            <a:endParaRPr lang="en-US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584775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" panose="02040604050505020304" pitchFamily="18" charset="0"/>
              </a:rPr>
              <a:t>Recent Trends</a:t>
            </a:r>
            <a:endParaRPr lang="en-IN" sz="3200" b="1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424" y="6333844"/>
            <a:ext cx="1190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latin typeface="Century" panose="02040604050505020304" pitchFamily="18" charset="0"/>
              </a:rPr>
              <a:t>Xie</a:t>
            </a:r>
            <a:r>
              <a:rPr lang="en-US" sz="900" dirty="0">
                <a:latin typeface="Century" panose="02040604050505020304" pitchFamily="18" charset="0"/>
              </a:rPr>
              <a:t>, Yutong, et al. "Fusing texture, shape and deep model-learned information at decision level for automated classification of lung nodules on chest CT." Information Fusion 42 (2018): 102-110.</a:t>
            </a:r>
          </a:p>
          <a:p>
            <a:r>
              <a:rPr lang="en-US" sz="900" dirty="0">
                <a:latin typeface="Century" panose="02040604050505020304" pitchFamily="18" charset="0"/>
              </a:rPr>
              <a:t>Fang, </a:t>
            </a:r>
            <a:r>
              <a:rPr lang="en-US" sz="900" dirty="0" err="1">
                <a:latin typeface="Century" panose="02040604050505020304" pitchFamily="18" charset="0"/>
              </a:rPr>
              <a:t>Leyuan</a:t>
            </a:r>
            <a:r>
              <a:rPr lang="en-US" sz="900" dirty="0">
                <a:latin typeface="Century" panose="02040604050505020304" pitchFamily="18" charset="0"/>
              </a:rPr>
              <a:t>, et al. "Attention to lesion: Lesion-aware convolutional neural network for retinal optical coherence tomography image classification." IEEE transactions on medical imaging 38.8 (2019): 1959-1970.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107" r="1598"/>
          <a:stretch>
            <a:fillRect/>
          </a:stretch>
        </p:blipFill>
        <p:spPr>
          <a:xfrm>
            <a:off x="120579" y="2035179"/>
            <a:ext cx="6205480" cy="2624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9238" y="4743906"/>
            <a:ext cx="4741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Diagram of Fuse-TSD lung nodule classification algorithm.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579" y="1134446"/>
            <a:ext cx="1190657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Incorporating domain knowledge to Classification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1688" y="1685365"/>
            <a:ext cx="5804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1. Training Deep learning model with disease specific descriptors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3190" y="5139513"/>
            <a:ext cx="5484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Texture and shape descriptors such as gray level co-</a:t>
            </a:r>
            <a:r>
              <a:rPr lang="en-US" sz="1400" dirty="0" err="1">
                <a:latin typeface="Century" panose="02040604050505020304" pitchFamily="18" charset="0"/>
              </a:rPr>
              <a:t>occurance</a:t>
            </a:r>
            <a:r>
              <a:rPr lang="en-US" sz="1400" dirty="0">
                <a:latin typeface="Century" panose="02040604050505020304" pitchFamily="18" charset="0"/>
              </a:rPr>
              <a:t> matrix, </a:t>
            </a:r>
            <a:r>
              <a:rPr lang="en-US" sz="1400" dirty="0" err="1">
                <a:latin typeface="Century" panose="02040604050505020304" pitchFamily="18" charset="0"/>
              </a:rPr>
              <a:t>faret</a:t>
            </a:r>
            <a:r>
              <a:rPr lang="en-US" sz="1400" dirty="0">
                <a:latin typeface="Century" panose="02040604050505020304" pitchFamily="18" charset="0"/>
              </a:rPr>
              <a:t> shape measure, moment invariants, point distance histograms and </a:t>
            </a:r>
            <a:r>
              <a:rPr lang="en-US" sz="1400" dirty="0" err="1">
                <a:latin typeface="Century" panose="02040604050505020304" pitchFamily="18" charset="0"/>
              </a:rPr>
              <a:t>fourier</a:t>
            </a:r>
            <a:r>
              <a:rPr lang="en-US" sz="1400" dirty="0">
                <a:latin typeface="Century" panose="02040604050505020304" pitchFamily="18" charset="0"/>
              </a:rPr>
              <a:t> descriptors can be used to characterize heterogeneous shape of the nodules [</a:t>
            </a:r>
            <a:r>
              <a:rPr lang="en-US" sz="1400" dirty="0" err="1">
                <a:latin typeface="Century" panose="02040604050505020304" pitchFamily="18" charset="0"/>
              </a:rPr>
              <a:t>Xie</a:t>
            </a:r>
            <a:r>
              <a:rPr lang="en-US" sz="1400" dirty="0">
                <a:latin typeface="Century" panose="02040604050505020304" pitchFamily="18" charset="0"/>
              </a:rPr>
              <a:t> et al.]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580" y="6146465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78530" y="5826474"/>
            <a:ext cx="51902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The framework of LACNN for retinal OCT image classification [Fang et al.]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48" y="1968057"/>
            <a:ext cx="3083593" cy="218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4362"/>
          <a:stretch>
            <a:fillRect/>
          </a:stretch>
        </p:blipFill>
        <p:spPr>
          <a:xfrm>
            <a:off x="5839498" y="4115774"/>
            <a:ext cx="6352502" cy="177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7706" y="1691156"/>
            <a:ext cx="6134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2. Utilizing Attention Mechanism for guiding the classification tasks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17518" y="6349615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584775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" panose="02040604050505020304" pitchFamily="18" charset="0"/>
              </a:rPr>
              <a:t>Recent Trends</a:t>
            </a:r>
            <a:endParaRPr lang="en-IN" sz="3200" b="1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396" y="6210034"/>
            <a:ext cx="1190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entury" panose="02040604050505020304" pitchFamily="18" charset="0"/>
              </a:rPr>
              <a:t>Li, </a:t>
            </a:r>
            <a:r>
              <a:rPr lang="en-US" sz="900" dirty="0" err="1">
                <a:latin typeface="Century" panose="02040604050505020304" pitchFamily="18" charset="0"/>
              </a:rPr>
              <a:t>Zihao</a:t>
            </a:r>
            <a:r>
              <a:rPr lang="en-US" sz="900" dirty="0">
                <a:latin typeface="Century" panose="02040604050505020304" pitchFamily="18" charset="0"/>
              </a:rPr>
              <a:t>, et al. "MVP-Net: multi-view FPN with position-aware attention for deep universal lesion detection." International Conference on Medical Image Computing and Computer-Assisted Intervention. Springer, Cham, 2019.</a:t>
            </a:r>
          </a:p>
          <a:p>
            <a:r>
              <a:rPr lang="en-IN" sz="900" dirty="0"/>
              <a:t>Liu, </a:t>
            </a:r>
            <a:r>
              <a:rPr lang="en-IN" sz="900" dirty="0" err="1"/>
              <a:t>Yuhang</a:t>
            </a:r>
            <a:r>
              <a:rPr lang="en-IN" sz="900" dirty="0"/>
              <a:t>, et al. "From unilateral to bilateral learning: Detecting mammogram masses with contrasted bilateral network." </a:t>
            </a:r>
            <a:r>
              <a:rPr lang="en-IN" sz="900" i="1" dirty="0"/>
              <a:t>Medical Image Computing and Computer Assisted Intervention–MICCAI 2019: 22nd International Conference, Shenzhen, China, October 13–17, 2019, Proceedings, Part VI 22</a:t>
            </a:r>
            <a:r>
              <a:rPr lang="en-IN" sz="900" dirty="0"/>
              <a:t>. Springer International Publishing, 2019.</a:t>
            </a:r>
            <a:endParaRPr lang="en-US" sz="900" dirty="0">
              <a:latin typeface="Century" panose="020406040505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1850" y="5651333"/>
            <a:ext cx="67642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Overview of  MVP-Net. Coarser feature maps of FPN are omitted in part C and D for clarity, they use the same attention module with shared parameters for feature aggregation [Li et al.]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397" y="1095574"/>
            <a:ext cx="1171925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Incorporating domain knowledge to Object Detection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849" y="1603681"/>
            <a:ext cx="10980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3. Utilizing images under different settings/Multiple views/modalities/analyzing adjacent slides for computer vision tasks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6" y="1965265"/>
            <a:ext cx="6991198" cy="370408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55357" y="6189132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21" y="2088500"/>
            <a:ext cx="4952126" cy="32494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66140" y="5445599"/>
            <a:ext cx="48415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The workflow of mammogram mass detection by integrating the bilateral information (Liu et al., 2019), where the aligned images are fed into two networks </a:t>
            </a:r>
            <a:r>
              <a:rPr lang="en-US" sz="1100" dirty="0" err="1">
                <a:latin typeface="Century" panose="02040604050505020304" pitchFamily="18" charset="0"/>
              </a:rPr>
              <a:t>seperately</a:t>
            </a:r>
            <a:r>
              <a:rPr lang="en-US" sz="1100" dirty="0">
                <a:latin typeface="Century" panose="02040604050505020304" pitchFamily="18" charset="0"/>
              </a:rPr>
              <a:t> to extract features for further detection [Liu et al.]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584775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entury" panose="02040604050505020304" pitchFamily="18" charset="0"/>
              </a:rPr>
              <a:t>Recent Trends</a:t>
            </a:r>
            <a:endParaRPr lang="en-IN" sz="3200" b="1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336" y="6276789"/>
            <a:ext cx="11693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entury" panose="02040604050505020304" pitchFamily="18" charset="0"/>
              </a:rPr>
              <a:t>Yue, Qian, et al. "Cardiac segmentation from LGE MRI using deep neural network incorporating shape and spatial priors." </a:t>
            </a:r>
            <a:r>
              <a:rPr lang="en-US" sz="900" i="1" dirty="0">
                <a:latin typeface="Century" panose="02040604050505020304" pitchFamily="18" charset="0"/>
              </a:rPr>
              <a:t>International Conference on Medical Image Computing and Computer-Assisted Intervention</a:t>
            </a:r>
            <a:r>
              <a:rPr lang="en-US" sz="900" dirty="0">
                <a:latin typeface="Century" panose="02040604050505020304" pitchFamily="18" charset="0"/>
              </a:rPr>
              <a:t>. Springer, Cham, 2019.</a:t>
            </a:r>
          </a:p>
          <a:p>
            <a:r>
              <a:rPr lang="en-US" sz="900" dirty="0">
                <a:latin typeface="Century" panose="02040604050505020304" pitchFamily="18" charset="0"/>
              </a:rPr>
              <a:t>Gao, </a:t>
            </a:r>
            <a:r>
              <a:rPr lang="en-US" sz="900" dirty="0" err="1">
                <a:latin typeface="Century" panose="02040604050505020304" pitchFamily="18" charset="0"/>
              </a:rPr>
              <a:t>Yunhe</a:t>
            </a:r>
            <a:r>
              <a:rPr lang="en-US" sz="900" dirty="0">
                <a:latin typeface="Century" panose="02040604050505020304" pitchFamily="18" charset="0"/>
              </a:rPr>
              <a:t>, et al. "FocusNetv2: Imbalanced large and small organ segmentation with adversarial shape constraint for head and neck CT images." </a:t>
            </a:r>
            <a:r>
              <a:rPr lang="en-US" sz="900" i="1" dirty="0">
                <a:latin typeface="Century" panose="02040604050505020304" pitchFamily="18" charset="0"/>
              </a:rPr>
              <a:t>Medical Image Analysis</a:t>
            </a:r>
            <a:r>
              <a:rPr lang="en-US" sz="900" dirty="0">
                <a:latin typeface="Century" panose="02040604050505020304" pitchFamily="18" charset="0"/>
              </a:rPr>
              <a:t> 67 (2021): 101831..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336" y="5247396"/>
            <a:ext cx="60850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Overall structure of SRSCN, whose loss comes from three parts: the segmentation loss</a:t>
            </a:r>
            <a:br>
              <a:rPr lang="en-US" sz="1100" dirty="0">
                <a:latin typeface="Century" panose="02040604050505020304" pitchFamily="18" charset="0"/>
              </a:rPr>
            </a:br>
            <a:r>
              <a:rPr lang="en-US" sz="1100" dirty="0">
                <a:latin typeface="Century" panose="02040604050505020304" pitchFamily="18" charset="0"/>
              </a:rPr>
              <a:t>is specially design as a function of cross entropy and Dice, the spatial constraint (SC) loss to assist segmentation, and the shape reconstruction (SR) loss for shape regularization [Yue et al.]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337" y="1062273"/>
            <a:ext cx="1159636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Incorporating domain knowledge to Segmentation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16834" y="5025559"/>
            <a:ext cx="34374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Overall framework - FocusNetv2 [Gao et al.]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62345" y="1476160"/>
            <a:ext cx="5729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5. Utilizing localization network to locate small tissues for fine tuning the segmentation 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338" y="1485306"/>
            <a:ext cx="6379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4. Utilizing loss function as regularizing term for fine tuning the Segmentation masks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7" y="2062227"/>
            <a:ext cx="5947446" cy="309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48" y="2368712"/>
            <a:ext cx="5808244" cy="248398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355357" y="6189132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646331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Our Approach</a:t>
            </a:r>
            <a:endParaRPr lang="en-IN" sz="3600" b="1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101" y="1811714"/>
            <a:ext cx="93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Our research Team currently working 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3" y="2220414"/>
            <a:ext cx="11201401" cy="86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Classification of Knee Osteoarthritis using Gait Data.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Medical report generation of chest X-ray using vision-language model.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101" y="3219198"/>
            <a:ext cx="93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Past works and Publications: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53" y="3664914"/>
            <a:ext cx="10972799" cy="253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IN" dirty="0">
                <a:latin typeface="Century" panose="02040604050505020304" pitchFamily="18" charset="0"/>
              </a:rPr>
              <a:t>Jain, Rohit Kumar, et al. "Knee osteoarthritis severity prediction using an attentive multi-scale deep convolutional neural network." </a:t>
            </a:r>
            <a:r>
              <a:rPr lang="en-IN" i="1" dirty="0">
                <a:latin typeface="Century" panose="02040604050505020304" pitchFamily="18" charset="0"/>
              </a:rPr>
              <a:t>Multimedia Tools and Applications</a:t>
            </a:r>
            <a:r>
              <a:rPr lang="en-IN" dirty="0">
                <a:latin typeface="Century" panose="02040604050505020304" pitchFamily="18" charset="0"/>
              </a:rPr>
              <a:t> 83.3 (2024): 6925-6942.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dirty="0"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 err="1">
                <a:latin typeface="Century" panose="02040604050505020304" pitchFamily="18" charset="0"/>
              </a:rPr>
              <a:t>Daydar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Akshay</a:t>
            </a:r>
            <a:r>
              <a:rPr lang="en-US" dirty="0">
                <a:latin typeface="Century" panose="02040604050505020304" pitchFamily="18" charset="0"/>
              </a:rPr>
              <a:t>, et al. “Segmentation of Multiple Knee Tissues from MR images using </a:t>
            </a:r>
            <a:r>
              <a:rPr lang="en-US" dirty="0" err="1">
                <a:latin typeface="Century" panose="02040604050505020304" pitchFamily="18" charset="0"/>
              </a:rPr>
              <a:t>MtRA-Unet</a:t>
            </a:r>
            <a:r>
              <a:rPr lang="en-US" dirty="0">
                <a:latin typeface="Century" panose="02040604050505020304" pitchFamily="18" charset="0"/>
              </a:rPr>
              <a:t> and Incorporating Shape Information: Data from Osteoarthritis Initiative” [</a:t>
            </a:r>
            <a:r>
              <a:rPr lang="en-US" i="1" dirty="0">
                <a:latin typeface="Century" panose="02040604050505020304" pitchFamily="18" charset="0"/>
              </a:rPr>
              <a:t>Under Review at Medical &amp; Biological Engineering &amp; Computing </a:t>
            </a:r>
            <a:r>
              <a:rPr lang="en-US" dirty="0">
                <a:latin typeface="Century" panose="02040604050505020304" pitchFamily="18" charset="0"/>
              </a:rPr>
              <a:t>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101" y="6523293"/>
            <a:ext cx="11816130" cy="27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Century" panose="02040604050505020304" pitchFamily="18" charset="0"/>
              </a:rPr>
              <a:t>Jain, </a:t>
            </a:r>
            <a:r>
              <a:rPr lang="en-US" sz="900" dirty="0" err="1">
                <a:latin typeface="Century" panose="02040604050505020304" pitchFamily="18" charset="0"/>
              </a:rPr>
              <a:t>Rohit</a:t>
            </a:r>
            <a:r>
              <a:rPr lang="en-US" sz="900" dirty="0">
                <a:latin typeface="Century" panose="02040604050505020304" pitchFamily="18" charset="0"/>
              </a:rPr>
              <a:t> Kumar, et al. "Knee osteoarthritis severity prediction using an attentive multi-scale deep convolutional neural network." </a:t>
            </a:r>
            <a:r>
              <a:rPr lang="en-US" sz="900" i="1" dirty="0" err="1">
                <a:latin typeface="Century" panose="02040604050505020304" pitchFamily="18" charset="0"/>
              </a:rPr>
              <a:t>arXiv</a:t>
            </a:r>
            <a:r>
              <a:rPr lang="en-US" sz="900" i="1" dirty="0">
                <a:latin typeface="Century" panose="02040604050505020304" pitchFamily="18" charset="0"/>
              </a:rPr>
              <a:t> preprint arXiv:2106.14292</a:t>
            </a:r>
            <a:r>
              <a:rPr lang="en-US" sz="900" dirty="0">
                <a:latin typeface="Century" panose="02040604050505020304" pitchFamily="18" charset="0"/>
              </a:rPr>
              <a:t> (2021).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109" y="1090570"/>
            <a:ext cx="11698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Currently our team is focused on : Disease diagnosis, Lesion, organ, and abnormality detection, Lesion, organ segmentation, and Medical report generation.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5357" y="6189132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646331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Our Approach</a:t>
            </a:r>
            <a:endParaRPr lang="en-IN" sz="3600" b="1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101" y="1149255"/>
            <a:ext cx="93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Past works and Publications: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483" y="1661158"/>
            <a:ext cx="10972799" cy="460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IN" dirty="0" err="1">
                <a:latin typeface="Century" panose="02040604050505020304" pitchFamily="18" charset="0"/>
              </a:rPr>
              <a:t>Daydar</a:t>
            </a:r>
            <a:r>
              <a:rPr lang="en-IN" dirty="0">
                <a:latin typeface="Century" panose="02040604050505020304" pitchFamily="18" charset="0"/>
              </a:rPr>
              <a:t>, </a:t>
            </a:r>
            <a:r>
              <a:rPr lang="en-IN" dirty="0" err="1">
                <a:latin typeface="Century" panose="02040604050505020304" pitchFamily="18" charset="0"/>
              </a:rPr>
              <a:t>Akshay</a:t>
            </a:r>
            <a:r>
              <a:rPr lang="en-IN" dirty="0">
                <a:latin typeface="Century" panose="02040604050505020304" pitchFamily="18" charset="0"/>
              </a:rPr>
              <a:t>, et al. "Med-</a:t>
            </a:r>
            <a:r>
              <a:rPr lang="en-IN" dirty="0" err="1">
                <a:latin typeface="Century" panose="02040604050505020304" pitchFamily="18" charset="0"/>
              </a:rPr>
              <a:t>SeAM</a:t>
            </a:r>
            <a:r>
              <a:rPr lang="en-IN" dirty="0">
                <a:latin typeface="Century" panose="02040604050505020304" pitchFamily="18" charset="0"/>
              </a:rPr>
              <a:t>: Medical Context Aware Self-Supervised Learning Framework for Anomaly Classification in Knee MRI." </a:t>
            </a:r>
            <a:r>
              <a:rPr lang="en-IN" i="1" dirty="0">
                <a:latin typeface="Century" panose="02040604050505020304" pitchFamily="18" charset="0"/>
              </a:rPr>
              <a:t>Proceedings of the Fifteenth Indian Conference on Computer Vision Graphics and Image Processing</a:t>
            </a:r>
            <a:r>
              <a:rPr lang="en-IN" dirty="0">
                <a:latin typeface="Century" panose="02040604050505020304" pitchFamily="18" charset="0"/>
              </a:rPr>
              <a:t>. 2024.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Century" panose="020406040505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IN" dirty="0" err="1">
                <a:latin typeface="Century" panose="02040604050505020304" pitchFamily="18" charset="0"/>
                <a:sym typeface="+mn-ea"/>
              </a:rPr>
              <a:t>Daydar</a:t>
            </a:r>
            <a:r>
              <a:rPr lang="en-IN" dirty="0">
                <a:latin typeface="Century" panose="02040604050505020304" pitchFamily="18" charset="0"/>
                <a:sym typeface="+mn-ea"/>
              </a:rPr>
              <a:t>, </a:t>
            </a:r>
            <a:r>
              <a:rPr lang="en-IN" dirty="0" err="1">
                <a:latin typeface="Century" panose="02040604050505020304" pitchFamily="18" charset="0"/>
                <a:sym typeface="+mn-ea"/>
              </a:rPr>
              <a:t>Akshay</a:t>
            </a:r>
            <a:r>
              <a:rPr lang="en-IN" dirty="0">
                <a:latin typeface="Century" panose="02040604050505020304" pitchFamily="18" charset="0"/>
                <a:sym typeface="+mn-ea"/>
              </a:rPr>
              <a:t>, et al. </a:t>
            </a:r>
            <a:r>
              <a:rPr lang="en-US" altLang="en-IN" dirty="0">
                <a:latin typeface="Century" panose="02040604050505020304" pitchFamily="18" charset="0"/>
                <a:sym typeface="+mn-ea"/>
              </a:rPr>
              <a:t>”</a:t>
            </a:r>
            <a:r>
              <a:rPr lang="en-US" dirty="0" err="1">
                <a:latin typeface="Century" panose="02040604050505020304" pitchFamily="18" charset="0"/>
                <a:sym typeface="+mn-ea"/>
              </a:rPr>
              <a:t>MedCAM-OsteoCls</a:t>
            </a:r>
            <a:r>
              <a:rPr lang="en-US" dirty="0">
                <a:latin typeface="Century" panose="02040604050505020304" pitchFamily="18" charset="0"/>
                <a:sym typeface="+mn-ea"/>
              </a:rPr>
              <a:t>: Medical Context Aware Multimodal Classification of Knee Osteoarthritis</a:t>
            </a:r>
            <a:r>
              <a:rPr lang="en-US" altLang="en-IN" dirty="0">
                <a:latin typeface="Century" panose="02040604050505020304" pitchFamily="18" charset="0"/>
                <a:sym typeface="+mn-ea"/>
              </a:rPr>
              <a:t>”, </a:t>
            </a:r>
            <a:r>
              <a:rPr lang="en-US" altLang="en-IN" i="1" dirty="0">
                <a:latin typeface="Century" panose="02040604050505020304" pitchFamily="18" charset="0"/>
                <a:sym typeface="+mn-ea"/>
              </a:rPr>
              <a:t>IEEE International Conference on Acoustics, Speech, and Signal Processing (ICASSP) </a:t>
            </a:r>
            <a:r>
              <a:rPr lang="en-US" altLang="en-IN" dirty="0">
                <a:latin typeface="Century" panose="02040604050505020304" pitchFamily="18" charset="0"/>
                <a:sym typeface="+mn-ea"/>
              </a:rPr>
              <a:t>2025.</a:t>
            </a:r>
            <a:r>
              <a:rPr lang="en-IN" dirty="0">
                <a:latin typeface="Century" panose="02040604050505020304" pitchFamily="18" charset="0"/>
                <a:sym typeface="+mn-ea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IN" dirty="0">
              <a:latin typeface="Century" panose="02040604050505020304" pitchFamily="18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IN" dirty="0" err="1">
                <a:latin typeface="Century" panose="02040604050505020304" pitchFamily="18" charset="0"/>
                <a:sym typeface="+mn-ea"/>
              </a:rPr>
              <a:t>Daydar</a:t>
            </a:r>
            <a:r>
              <a:rPr lang="en-IN" dirty="0">
                <a:latin typeface="Century" panose="02040604050505020304" pitchFamily="18" charset="0"/>
                <a:sym typeface="+mn-ea"/>
              </a:rPr>
              <a:t>, </a:t>
            </a:r>
            <a:r>
              <a:rPr lang="en-IN" dirty="0" err="1">
                <a:latin typeface="Century" panose="02040604050505020304" pitchFamily="18" charset="0"/>
                <a:sym typeface="+mn-ea"/>
              </a:rPr>
              <a:t>Akshay</a:t>
            </a:r>
            <a:r>
              <a:rPr lang="en-IN" dirty="0">
                <a:latin typeface="Century" panose="02040604050505020304" pitchFamily="18" charset="0"/>
                <a:sym typeface="+mn-ea"/>
              </a:rPr>
              <a:t>, et al. “</a:t>
            </a:r>
            <a:r>
              <a:rPr lang="en-IN" dirty="0" err="1">
                <a:latin typeface="Century" panose="02040604050505020304" pitchFamily="18" charset="0"/>
              </a:rPr>
              <a:t>DeepOsteoCls:Deep</a:t>
            </a:r>
            <a:r>
              <a:rPr lang="en-IN" dirty="0">
                <a:latin typeface="Century" panose="02040604050505020304" pitchFamily="18" charset="0"/>
              </a:rPr>
              <a:t> Learning-Based Framework for Knee Osteoarthritis Classification With Qualitative Explanations from Radiographs and MRI Volumes”, [Under Review at </a:t>
            </a:r>
            <a:r>
              <a:rPr lang="en-IN" i="1" dirty="0">
                <a:latin typeface="Century" panose="02040604050505020304" pitchFamily="18" charset="0"/>
              </a:rPr>
              <a:t>Biomedical Signal Processing and Control].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0353"/>
            <a:ext cx="12192000" cy="646331"/>
          </a:xfrm>
          <a:prstGeom prst="rect">
            <a:avLst/>
          </a:prstGeom>
          <a:solidFill>
            <a:srgbClr val="F7F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Med-</a:t>
            </a:r>
            <a:r>
              <a:rPr lang="en-US" sz="3600" b="1" dirty="0" err="1">
                <a:latin typeface="Century" panose="02040604050505020304" pitchFamily="18" charset="0"/>
              </a:rPr>
              <a:t>SeAM</a:t>
            </a:r>
            <a:r>
              <a:rPr lang="en-US" sz="3600" b="1" dirty="0">
                <a:latin typeface="Century" panose="02040604050505020304" pitchFamily="18" charset="0"/>
              </a:rPr>
              <a:t> Framework</a:t>
            </a:r>
            <a:endParaRPr lang="en-IN" sz="3600" b="1" dirty="0">
              <a:latin typeface="Century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BA01B-C2CF-4500-EC31-7ED0BD0D0429}"/>
              </a:ext>
            </a:extLst>
          </p:cNvPr>
          <p:cNvSpPr txBox="1"/>
          <p:nvPr/>
        </p:nvSpPr>
        <p:spPr>
          <a:xfrm>
            <a:off x="0" y="1006684"/>
            <a:ext cx="12191999" cy="3231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Century" panose="02040604050505020304" pitchFamily="18" charset="0"/>
              </a:rPr>
              <a:t>Med-</a:t>
            </a:r>
            <a:r>
              <a:rPr lang="en-US" sz="1500" dirty="0" err="1">
                <a:solidFill>
                  <a:schemeClr val="bg1"/>
                </a:solidFill>
                <a:latin typeface="Century" panose="02040604050505020304" pitchFamily="18" charset="0"/>
              </a:rPr>
              <a:t>SeAM</a:t>
            </a:r>
            <a:r>
              <a:rPr lang="en-US" sz="1500" dirty="0">
                <a:solidFill>
                  <a:schemeClr val="bg1"/>
                </a:solidFill>
                <a:latin typeface="Century" panose="02040604050505020304" pitchFamily="18" charset="0"/>
              </a:rPr>
              <a:t>: Medical Context Aware Self-Supervised Learning Framework for Anomaly Classification in Knee MRI [</a:t>
            </a:r>
            <a:r>
              <a:rPr lang="en-US" sz="1500" dirty="0" err="1">
                <a:solidFill>
                  <a:schemeClr val="bg1"/>
                </a:solidFill>
                <a:latin typeface="Century" panose="02040604050505020304" pitchFamily="18" charset="0"/>
              </a:rPr>
              <a:t>Daydar</a:t>
            </a:r>
            <a:r>
              <a:rPr lang="en-US" sz="1500" dirty="0">
                <a:solidFill>
                  <a:schemeClr val="bg1"/>
                </a:solidFill>
                <a:latin typeface="Century" panose="02040604050505020304" pitchFamily="18" charset="0"/>
              </a:rPr>
              <a:t> et al.]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F56AC-3CF7-655C-6DF9-18525CD2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1376016"/>
            <a:ext cx="7772400" cy="5150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C4A29-B6E4-4BEE-5D75-B8616F8F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832" y="1653015"/>
            <a:ext cx="4040557" cy="2622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263815-39C2-2012-DC91-725297FBA17E}"/>
              </a:ext>
            </a:extLst>
          </p:cNvPr>
          <p:cNvSpPr txBox="1"/>
          <p:nvPr/>
        </p:nvSpPr>
        <p:spPr>
          <a:xfrm>
            <a:off x="1319083" y="6419704"/>
            <a:ext cx="705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Figure: Schematic of the proposed Med-</a:t>
            </a:r>
            <a:r>
              <a:rPr lang="en-US" dirty="0" err="1">
                <a:latin typeface="Century" panose="02040604050505020304" pitchFamily="18" charset="0"/>
              </a:rPr>
              <a:t>SeAM</a:t>
            </a:r>
            <a:r>
              <a:rPr lang="en-US" dirty="0">
                <a:latin typeface="Century" panose="02040604050505020304" pitchFamily="18" charset="0"/>
              </a:rPr>
              <a:t> framework.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2FC0-2469-187B-168E-CDDBC9F65C24}"/>
              </a:ext>
            </a:extLst>
          </p:cNvPr>
          <p:cNvSpPr txBox="1"/>
          <p:nvPr/>
        </p:nvSpPr>
        <p:spPr>
          <a:xfrm>
            <a:off x="8029832" y="4183105"/>
            <a:ext cx="390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Figure: Schematic of the slice </a:t>
            </a:r>
          </a:p>
          <a:p>
            <a:pPr algn="ctr"/>
            <a:r>
              <a:rPr lang="en-US" dirty="0">
                <a:latin typeface="Century" panose="02040604050505020304" pitchFamily="18" charset="0"/>
              </a:rPr>
              <a:t>selection strategy.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154B3C-7C8B-7307-1815-A9DE18A84688}"/>
              </a:ext>
            </a:extLst>
          </p:cNvPr>
          <p:cNvCxnSpPr/>
          <p:nvPr/>
        </p:nvCxnSpPr>
        <p:spPr>
          <a:xfrm>
            <a:off x="8029832" y="5361229"/>
            <a:ext cx="4093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6D8F6C-BDBF-8605-995D-4D7AF9B85394}"/>
              </a:ext>
            </a:extLst>
          </p:cNvPr>
          <p:cNvSpPr txBox="1"/>
          <p:nvPr/>
        </p:nvSpPr>
        <p:spPr>
          <a:xfrm>
            <a:off x="8165653" y="5442160"/>
            <a:ext cx="3904736" cy="12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000" dirty="0" err="1">
                <a:latin typeface="Century" panose="02040604050505020304" pitchFamily="18" charset="0"/>
              </a:rPr>
              <a:t>Daydar</a:t>
            </a:r>
            <a:r>
              <a:rPr lang="en-IN" sz="1000" dirty="0">
                <a:latin typeface="Century" panose="02040604050505020304" pitchFamily="18" charset="0"/>
              </a:rPr>
              <a:t>, </a:t>
            </a:r>
            <a:r>
              <a:rPr lang="en-IN" sz="1000" dirty="0" err="1">
                <a:latin typeface="Century" panose="02040604050505020304" pitchFamily="18" charset="0"/>
              </a:rPr>
              <a:t>Akshay</a:t>
            </a:r>
            <a:r>
              <a:rPr lang="en-IN" sz="1000" dirty="0">
                <a:latin typeface="Century" panose="02040604050505020304" pitchFamily="18" charset="0"/>
              </a:rPr>
              <a:t>, et al. "Med-</a:t>
            </a:r>
            <a:r>
              <a:rPr lang="en-IN" sz="1000" dirty="0" err="1">
                <a:latin typeface="Century" panose="02040604050505020304" pitchFamily="18" charset="0"/>
              </a:rPr>
              <a:t>SeAM</a:t>
            </a:r>
            <a:r>
              <a:rPr lang="en-IN" sz="1000" dirty="0">
                <a:latin typeface="Century" panose="02040604050505020304" pitchFamily="18" charset="0"/>
              </a:rPr>
              <a:t>: Medical Context Aware Self-Supervised Learning Framework for Anomaly Classification in Knee MRI." </a:t>
            </a:r>
            <a:r>
              <a:rPr lang="en-IN" sz="1000" i="1" dirty="0">
                <a:latin typeface="Century" panose="02040604050505020304" pitchFamily="18" charset="0"/>
              </a:rPr>
              <a:t>Proceedings of the Fifteenth Indian Conference on Computer Vision Graphics and Image Processing</a:t>
            </a:r>
            <a:r>
              <a:rPr lang="en-IN" sz="1000" dirty="0">
                <a:latin typeface="Century" panose="02040604050505020304" pitchFamily="18" charset="0"/>
              </a:rPr>
              <a:t>.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1272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Akshay Daydar Research Scholar, IITG Research Areas: Medical Imaging, Deep Learning, Biomechanics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Medical Imaging</dc:title>
  <dc:creator>APPU</dc:creator>
  <cp:lastModifiedBy>AKSHAY DAYDAR</cp:lastModifiedBy>
  <cp:revision>178</cp:revision>
  <dcterms:created xsi:type="dcterms:W3CDTF">2025-01-11T13:42:31Z</dcterms:created>
  <dcterms:modified xsi:type="dcterms:W3CDTF">2025-01-12T18:13:30Z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