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2" r:id="rId3"/>
    <p:sldId id="272" r:id="rId4"/>
    <p:sldId id="268" r:id="rId5"/>
    <p:sldId id="280" r:id="rId6"/>
    <p:sldId id="279" r:id="rId7"/>
    <p:sldId id="303" r:id="rId8"/>
    <p:sldId id="278" r:id="rId9"/>
    <p:sldId id="274" r:id="rId10"/>
    <p:sldId id="275" r:id="rId11"/>
    <p:sldId id="284" r:id="rId12"/>
    <p:sldId id="285" r:id="rId13"/>
    <p:sldId id="290" r:id="rId14"/>
    <p:sldId id="293" r:id="rId15"/>
    <p:sldId id="306" r:id="rId16"/>
    <p:sldId id="294" r:id="rId17"/>
    <p:sldId id="296" r:id="rId18"/>
    <p:sldId id="298" r:id="rId19"/>
    <p:sldId id="300" r:id="rId20"/>
    <p:sldId id="30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3F4F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0887C-B6C4-40CF-9705-1075A25BE0E9}" v="9" dt="2022-08-10T02:22:41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C92B-661E-4028-ACB7-14C6189443E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FA7-9CC2-474B-8083-D67597761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2939880" y="2373560"/>
            <a:ext cx="8211823" cy="123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51798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2939881" y="3486150"/>
            <a:ext cx="7643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086115" y="311222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4" y="119863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2939879" y="314571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Vandana M 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2607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9715" y="1506525"/>
            <a:ext cx="58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Linear Organisation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690909"/>
            <a:ext cx="4152987" cy="2770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9963" y="2518566"/>
            <a:ext cx="11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Tree</a:t>
            </a:r>
          </a:p>
          <a:p>
            <a:r>
              <a:rPr lang="en-IN" sz="2400" i="1" dirty="0"/>
              <a:t>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Classification of Data Structures : Non Linear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Few Applications of Linear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293719" y="1247629"/>
            <a:ext cx="874095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implement other data structures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store files in memory</a:t>
            </a:r>
          </a:p>
          <a:p>
            <a:pPr lvl="1"/>
            <a:endParaRPr lang="en-IN" sz="2400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implement other data structures 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manipulate large numbers</a:t>
            </a:r>
          </a:p>
          <a:p>
            <a:pPr lvl="1"/>
            <a:endParaRPr lang="en-IN" sz="2400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Recursion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Infix to postfix conversion</a:t>
            </a:r>
          </a:p>
          <a:p>
            <a:pPr lvl="1"/>
            <a:endParaRPr lang="en-IN" sz="2400" dirty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Process Scheduling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Event handling </a:t>
            </a:r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293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Few Applications of Non Linear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13597" y="1452569"/>
            <a:ext cx="96454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Auto complete features (</a:t>
            </a:r>
            <a:r>
              <a:rPr lang="en-US" sz="2400" dirty="0" err="1"/>
              <a:t>Trie</a:t>
            </a:r>
            <a:r>
              <a:rPr lang="en-US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Used by operating systems to maintain the structure of a file system</a:t>
            </a:r>
          </a:p>
          <a:p>
            <a:pPr lvl="1"/>
            <a:endParaRPr lang="en-US" sz="2400" dirty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Priority Queue implementation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Heap Sort</a:t>
            </a:r>
          </a:p>
          <a:p>
            <a:pPr lvl="1"/>
            <a:endParaRPr lang="en-IN" sz="2400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Computer Networks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Shortest Path Problems</a:t>
            </a:r>
          </a:p>
          <a:p>
            <a:pPr lvl="0"/>
            <a:endParaRPr lang="en-IN" sz="2400" dirty="0"/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95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61" y="1359809"/>
            <a:ext cx="10109939" cy="47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-1 :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Overview</a:t>
            </a:r>
            <a:endParaRPr lang="en-IN" altLang="en-US" sz="24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/>
              <a:t>Recursion,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/>
              <a:t>User defined data type,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/>
              <a:t>pointers, pointer to structures,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/>
              <a:t>Static and Dynamic Memory Allocation.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/>
              <a:t>Linked List: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/>
              <a:t>Doubly Linked List,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/>
              <a:t>Circular Linked List – Single and Double,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/>
              <a:t>Multi List: Introduction to sparse matrix (structure).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/>
              <a:t>Skip list Case study: Dictionary implementation using skip list. </a:t>
            </a:r>
            <a:endParaRPr kumimoji="0" lang="en-GB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536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29" y="1258650"/>
            <a:ext cx="7929153" cy="576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-2 : Stacks and Queues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Stacks: Basic structure of a Stack,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Implementation of a Stack using Arrays &amp; Linked list.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Applications of Stack: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Recursion: Tower of Hanoi.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Conversion &amp; Evaluation of an expression: Infix to postfix, Infix to prefix,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Evaluation of an Expression,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Matching of Parenthesis. </a:t>
            </a: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5126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29" y="1521542"/>
            <a:ext cx="7929153" cy="5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-2 : Stacks and Queues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Queues &amp; DEQUE: Basic Structure of a Simple Queue,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Circular Queue,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Priority Queue,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DEQUE and its implementation using Arrays and Linked List.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Applications of Queue: Case Study – Josephus problem, CPU scheduling</a:t>
            </a: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0334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7" y="1223003"/>
            <a:ext cx="9821849" cy="530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-3 : Trees and Heaps</a:t>
            </a: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Trees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Definitions, Binary Trees, Binary Search Tree, Threaded Binary trees. 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Operations on Trees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Implementation of BST,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Threaded BST</a:t>
            </a:r>
          </a:p>
          <a:p>
            <a:pPr marL="546100" lvl="0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Heaps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Heap as a Data Structure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Array Implementation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Priority queue as a heap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 Dictionary Implementation</a:t>
            </a: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199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" y="1113563"/>
            <a:ext cx="7929153" cy="885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-4 : Balanced Trees and Graphs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AVL Trees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Operations on AVL Trees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Properties of Graphs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Implementation of Graphs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Search Operations on Graph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Indexing in data bases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Representing a Computer Topology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alt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lang="en-IN" altLang="en-US" sz="2400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1460500" lvl="2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293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" y="1106289"/>
            <a:ext cx="7929153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-5 : Suffix Trees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Tries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Implementation of Tries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Operations on Tries : Insert, delete and search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Word Prediction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URLs Decoding 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Cryptography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-5 : Hashing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Hashing Techniques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Collision resolution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Double Hashing, Rehashing</a:t>
            </a:r>
          </a:p>
          <a:p>
            <a:pPr marL="546100" lvl="2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6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9371"/>
            <a:ext cx="8902322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Text Book :</a:t>
            </a:r>
          </a:p>
          <a:p>
            <a:pPr marL="889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Data Structures using C &amp; C++ </a:t>
            </a:r>
          </a:p>
          <a:p>
            <a:pPr marL="889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Yedidyah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Langsam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Moshe J.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Augenstein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Aaron M.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Tenenbaum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2015, Pearson Education , 2nd Edition.</a:t>
            </a:r>
          </a:p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Reference Book:</a:t>
            </a:r>
          </a:p>
          <a:p>
            <a:pPr marR="0" lvl="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Data Structure and Program Design in C</a:t>
            </a:r>
          </a:p>
          <a:p>
            <a:pPr marR="0" lvl="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Robert Kruse, C.L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Tondo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Bruce P. Leung – 2007, Pearson Education ,2nd Edition.</a:t>
            </a:r>
          </a:p>
          <a:p>
            <a:pPr marL="1460500" lvl="2" indent="-4572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539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91205" y="1863888"/>
            <a:ext cx="9082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DATA STRUCTURES AND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Introduction to Data Structures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Vandana M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7187"/>
            <a:ext cx="8902322" cy="159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460500" lvl="2" indent="-4572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lang="en-IN" altLang="en-US" sz="2400" baseline="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D1D8A4-00D6-C698-6D70-5B4F89B9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67467"/>
              </p:ext>
            </p:extLst>
          </p:nvPr>
        </p:nvGraphicFramePr>
        <p:xfrm>
          <a:off x="0" y="1513220"/>
          <a:ext cx="5503917" cy="5092537"/>
        </p:xfrm>
        <a:graphic>
          <a:graphicData uri="http://schemas.openxmlformats.org/drawingml/2006/table">
            <a:tbl>
              <a:tblPr/>
              <a:tblGrid>
                <a:gridCol w="1834639">
                  <a:extLst>
                    <a:ext uri="{9D8B030D-6E8A-4147-A177-3AD203B41FA5}">
                      <a16:colId xmlns:a16="http://schemas.microsoft.com/office/drawing/2014/main" val="2027848919"/>
                    </a:ext>
                  </a:extLst>
                </a:gridCol>
                <a:gridCol w="1834639">
                  <a:extLst>
                    <a:ext uri="{9D8B030D-6E8A-4147-A177-3AD203B41FA5}">
                      <a16:colId xmlns:a16="http://schemas.microsoft.com/office/drawing/2014/main" val="3608385376"/>
                    </a:ext>
                  </a:extLst>
                </a:gridCol>
                <a:gridCol w="1834639">
                  <a:extLst>
                    <a:ext uri="{9D8B030D-6E8A-4147-A177-3AD203B41FA5}">
                      <a16:colId xmlns:a16="http://schemas.microsoft.com/office/drawing/2014/main" val="1427889173"/>
                    </a:ext>
                  </a:extLst>
                </a:gridCol>
              </a:tblGrid>
              <a:tr h="591995"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486778"/>
                  </a:ext>
                </a:extLst>
              </a:tr>
              <a:tr h="831456">
                <a:tc>
                  <a:txBody>
                    <a:bodyPr/>
                    <a:lstStyle/>
                    <a:p>
                      <a:pPr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 Component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63000"/>
                  </a:ext>
                </a:extLst>
              </a:tr>
              <a:tr h="591995">
                <a:tc>
                  <a:txBody>
                    <a:bodyPr/>
                    <a:lstStyle/>
                    <a:p>
                      <a:pPr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4 out of 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270516"/>
                  </a:ext>
                </a:extLst>
              </a:tr>
              <a:tr h="831456">
                <a:tc>
                  <a:txBody>
                    <a:bodyPr/>
                    <a:lstStyle/>
                    <a:p>
                      <a:pPr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Hands-on / Lab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Labs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13671"/>
                  </a:ext>
                </a:extLst>
              </a:tr>
              <a:tr h="591995">
                <a:tc>
                  <a:txBody>
                    <a:bodyPr/>
                    <a:lstStyle/>
                    <a:p>
                      <a:pPr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2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8772"/>
                  </a:ext>
                </a:extLst>
              </a:tr>
              <a:tr h="1061645">
                <a:tc>
                  <a:txBody>
                    <a:bodyPr/>
                    <a:lstStyle/>
                    <a:p>
                      <a:pPr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problems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sessions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81257"/>
                  </a:ext>
                </a:extLst>
              </a:tr>
              <a:tr h="5919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400" b="1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ISA Marks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4867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F6BBE3F-B964-F2E3-4A88-C448B2DC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918" y="1596427"/>
            <a:ext cx="668808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1)10 marks for each session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100 marks for10 lab sessions.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Each lab session needs to be evaluated for 10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Submission within the lab hours will be evaluated for 10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 submissions on the same day will be evaluated for 8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 submissions on the next day till next week will be evaluated for 5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Submissions later than a week will be evaluated for 2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Submission has to be a .c file or .pdf file with the c code copy pasted along with the output screenshot (to be discussed).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to be named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SRN_LabNo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Submissions may be taken on Edmodo/MS teams/Google form as per faculty convenience 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07403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233369"/>
            <a:ext cx="2369218" cy="3550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4339318" y="379861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vandanamd@pes.edu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4339318" y="43218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+91 7411716615 </a:t>
            </a:r>
            <a:endParaRPr lang="en-I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4326949" y="287711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Vandana M 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4326949" y="327472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4339318" y="2149649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22184" y="1247629"/>
            <a:ext cx="71978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000000"/>
                </a:solidFill>
              </a:rPr>
              <a:t>Data Structure is a scheme of organizing data in the memory of the computer in such a way that various operations can be performed efficiently on this data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3311"/>
          <a:stretch/>
        </p:blipFill>
        <p:spPr>
          <a:xfrm>
            <a:off x="723899" y="3484383"/>
            <a:ext cx="5214988" cy="2399611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z="19050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008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194447" y="161696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Why Data Structure?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2672" y="2593984"/>
            <a:ext cx="7966672" cy="3080951"/>
            <a:chOff x="677706" y="3065326"/>
            <a:chExt cx="9919585" cy="35099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06" y="3105089"/>
              <a:ext cx="5129206" cy="34132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919" y="3065326"/>
              <a:ext cx="4524372" cy="3509924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745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 Computer systems deal with large amount of data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( text ,image, relational data etc.)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is just the raw material for information, analytics, business intelligence, advertising,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The way data is organized in memory plays a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key role in deciding the time complexity of the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algorithms designed for solving the problems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Data Structures and algorithm go hand in hand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5" y="3934672"/>
            <a:ext cx="2915058" cy="213622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57627" y="1495314"/>
            <a:ext cx="3270484" cy="2439358"/>
            <a:chOff x="6084561" y="2600531"/>
            <a:chExt cx="3270484" cy="2439358"/>
          </a:xfrm>
        </p:grpSpPr>
        <p:sp>
          <p:nvSpPr>
            <p:cNvPr id="4" name="Oval Callout 3"/>
            <p:cNvSpPr/>
            <p:nvPr/>
          </p:nvSpPr>
          <p:spPr>
            <a:xfrm>
              <a:off x="6084561" y="3585353"/>
              <a:ext cx="1434509" cy="1355836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9070" y="2600531"/>
              <a:ext cx="1747601" cy="24393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09231" y="3888273"/>
              <a:ext cx="115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latin typeface="+mj-lt"/>
                </a:rPr>
                <a:t>Hey !!!   </a:t>
              </a:r>
            </a:p>
            <a:p>
              <a:r>
                <a:rPr lang="en-IN" b="1" i="1" dirty="0">
                  <a:latin typeface="+mj-lt"/>
                </a:rPr>
                <a:t>I am </a:t>
              </a:r>
              <a:r>
                <a:rPr lang="en-IN" b="1" i="1" dirty="0">
                  <a:solidFill>
                    <a:srgbClr val="FFFF00"/>
                  </a:solidFill>
                  <a:latin typeface="+mj-lt"/>
                </a:rPr>
                <a:t>Data Structure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19070" y="2938566"/>
              <a:ext cx="1835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latin typeface="+mj-lt"/>
                </a:rPr>
                <a:t>        Hello!!!</a:t>
              </a:r>
            </a:p>
            <a:p>
              <a:r>
                <a:rPr lang="en-IN" b="1" i="1" dirty="0">
                  <a:latin typeface="+mj-lt"/>
                </a:rPr>
                <a:t>I am </a:t>
              </a:r>
              <a:r>
                <a:rPr lang="en-IN" b="1" i="1" dirty="0">
                  <a:solidFill>
                    <a:srgbClr val="FFFF00"/>
                  </a:solidFill>
                  <a:latin typeface="+mj-lt"/>
                </a:rPr>
                <a:t>Algorithm</a:t>
              </a:r>
            </a:p>
            <a:p>
              <a:r>
                <a:rPr lang="en-IN" b="1" i="1" dirty="0">
                  <a:latin typeface="+mj-lt"/>
                </a:rPr>
                <a:t>Lets Crack this problem together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Data Structures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Why Data Structures?</a:t>
            </a:r>
          </a:p>
        </p:txBody>
      </p:sp>
    </p:spTree>
    <p:extLst>
      <p:ext uri="{BB962C8B-B14F-4D97-AF65-F5344CB8AC3E}">
        <p14:creationId xmlns:p14="http://schemas.microsoft.com/office/powerpoint/2010/main" val="72385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93111" y="2227269"/>
            <a:ext cx="10593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Data Structures is most fundamental and building block concept in computer science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Good knowledge of Data Structures is required to build efficient software systems</a:t>
            </a:r>
          </a:p>
          <a:p>
            <a:pPr algn="just"/>
            <a:endParaRPr lang="en-US" sz="2400" dirty="0"/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9464511" cy="2499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Data Structures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393111" y="1575510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Importance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891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7" y="3382986"/>
            <a:ext cx="2314575" cy="20002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Abstract Data Type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1" y="2155371"/>
            <a:ext cx="7818022" cy="6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6" y="713905"/>
            <a:ext cx="953334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Arial" panose="020B0604020202020204" pitchFamily="34" charset="0"/>
              </a:rPr>
              <a:t>Abstract Data Type is used to represent data and operations associated with an entity  from the point of view of user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irrespective of implementation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Arial" panose="020B0604020202020204" pitchFamily="34" charset="0"/>
              </a:rPr>
              <a:t>ADT can be implemented using one or more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Data Structures </a:t>
            </a:r>
            <a:r>
              <a:rPr lang="en-US" altLang="en-US" sz="2400" dirty="0">
                <a:cs typeface="Arial" panose="020B0604020202020204" pitchFamily="34" charset="0"/>
              </a:rPr>
              <a:t>and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Algorithms</a:t>
            </a: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94" y="3962684"/>
            <a:ext cx="1994910" cy="1941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718" y="3086845"/>
            <a:ext cx="2015376" cy="19369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0460000">
            <a:off x="401060" y="4118520"/>
            <a:ext cx="315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</a:t>
            </a:r>
          </a:p>
          <a:p>
            <a:r>
              <a:rPr lang="en-US" sz="2400" dirty="0"/>
              <a:t>Insert </a:t>
            </a:r>
          </a:p>
          <a:p>
            <a:r>
              <a:rPr lang="en-US" sz="2400" dirty="0"/>
              <a:t>Delete </a:t>
            </a:r>
          </a:p>
          <a:p>
            <a:r>
              <a:rPr lang="en-US" sz="2400" dirty="0"/>
              <a:t>Display </a:t>
            </a:r>
          </a:p>
          <a:p>
            <a:r>
              <a:rPr lang="en-US" sz="2400" dirty="0"/>
              <a:t>Destroy </a:t>
            </a:r>
          </a:p>
          <a:p>
            <a:r>
              <a:rPr lang="en-US" sz="2400" dirty="0"/>
              <a:t>Search key</a:t>
            </a:r>
            <a:endParaRPr lang="en-IN" sz="2400" dirty="0"/>
          </a:p>
        </p:txBody>
      </p:sp>
      <p:sp>
        <p:nvSpPr>
          <p:cNvPr id="31" name="TextBox 30"/>
          <p:cNvSpPr txBox="1"/>
          <p:nvPr/>
        </p:nvSpPr>
        <p:spPr>
          <a:xfrm rot="20460000">
            <a:off x="3414947" y="3208489"/>
            <a:ext cx="3154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</a:t>
            </a:r>
          </a:p>
          <a:p>
            <a:r>
              <a:rPr lang="en-US" sz="2400" dirty="0"/>
              <a:t>Push </a:t>
            </a:r>
          </a:p>
          <a:p>
            <a:r>
              <a:rPr lang="en-US" sz="2400" dirty="0"/>
              <a:t>Pop </a:t>
            </a:r>
          </a:p>
          <a:p>
            <a:r>
              <a:rPr lang="en-US" sz="2400" dirty="0"/>
              <a:t>Display </a:t>
            </a:r>
          </a:p>
          <a:p>
            <a:r>
              <a:rPr lang="en-US" sz="2400" dirty="0"/>
              <a:t>Destroy </a:t>
            </a:r>
          </a:p>
        </p:txBody>
      </p:sp>
      <p:sp>
        <p:nvSpPr>
          <p:cNvPr id="34" name="TextBox 33"/>
          <p:cNvSpPr txBox="1"/>
          <p:nvPr/>
        </p:nvSpPr>
        <p:spPr>
          <a:xfrm rot="20452519">
            <a:off x="5934254" y="4158204"/>
            <a:ext cx="3154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</a:t>
            </a:r>
          </a:p>
          <a:p>
            <a:r>
              <a:rPr lang="en-US" sz="2400" dirty="0" err="1"/>
              <a:t>Enqueue</a:t>
            </a:r>
            <a:endParaRPr lang="en-US" sz="2400" dirty="0"/>
          </a:p>
          <a:p>
            <a:r>
              <a:rPr lang="en-US" sz="2400" dirty="0" err="1"/>
              <a:t>Dequeue</a:t>
            </a:r>
            <a:endParaRPr lang="en-US" sz="2400" dirty="0"/>
          </a:p>
          <a:p>
            <a:r>
              <a:rPr lang="en-US" sz="2400" dirty="0"/>
              <a:t>Display </a:t>
            </a:r>
          </a:p>
          <a:p>
            <a:r>
              <a:rPr lang="en-US" sz="2400" dirty="0"/>
              <a:t>Destroy 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2892287" y="5771611"/>
            <a:ext cx="3047295" cy="1016815"/>
          </a:xfrm>
          <a:prstGeom prst="flowChartProcess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urved Connector 34"/>
          <p:cNvCxnSpPr>
            <a:endCxn id="29" idx="1"/>
          </p:cNvCxnSpPr>
          <p:nvPr/>
        </p:nvCxnSpPr>
        <p:spPr>
          <a:xfrm>
            <a:off x="2325757" y="5928098"/>
            <a:ext cx="566530" cy="351921"/>
          </a:xfrm>
          <a:prstGeom prst="curved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media.geeksforgeeks.org/wp-content/cdn-uploads/gq/2013/03/Linkedli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-769938"/>
            <a:ext cx="3702166" cy="8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042" y="6389084"/>
            <a:ext cx="2613641" cy="36228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3273" y="5825568"/>
            <a:ext cx="1828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4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605100"/>
            <a:ext cx="5557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605100"/>
            <a:ext cx="6962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Linear Data Structures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Stack, Queue, Linked List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Non Linear Data Structures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Tree , Graph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Classification of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" t="-1" r="-171" b="10663"/>
          <a:stretch/>
        </p:blipFill>
        <p:spPr>
          <a:xfrm>
            <a:off x="130357" y="1868852"/>
            <a:ext cx="5015940" cy="274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6296" y="1868851"/>
            <a:ext cx="42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Linear Organisation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1525" y="2593556"/>
            <a:ext cx="3521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Stack</a:t>
            </a:r>
          </a:p>
          <a:p>
            <a:r>
              <a:rPr lang="en-IN" sz="2400" i="1" dirty="0"/>
              <a:t>Queue</a:t>
            </a:r>
          </a:p>
          <a:p>
            <a:r>
              <a:rPr lang="en-IN" sz="2400" i="1" dirty="0"/>
              <a:t>Linked List</a:t>
            </a:r>
          </a:p>
          <a:p>
            <a:r>
              <a:rPr lang="en-IN" sz="2400" i="1" dirty="0"/>
              <a:t>Linear List using Array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Classification of Data Structures : Linear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DB43EBD48814CB1CAE219D9548008" ma:contentTypeVersion="4" ma:contentTypeDescription="Create a new document." ma:contentTypeScope="" ma:versionID="37a2c0deec9524fb88a2e4ed6e493942">
  <xsd:schema xmlns:xsd="http://www.w3.org/2001/XMLSchema" xmlns:xs="http://www.w3.org/2001/XMLSchema" xmlns:p="http://schemas.microsoft.com/office/2006/metadata/properties" xmlns:ns2="95a8540d-47b6-46b0-88cd-f3821ba9ddb7" targetNamespace="http://schemas.microsoft.com/office/2006/metadata/properties" ma:root="true" ma:fieldsID="45ce40c097f2e92e17d8715c9ae5e62d" ns2:_="">
    <xsd:import namespace="95a8540d-47b6-46b0-88cd-f3821ba9d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8540d-47b6-46b0-88cd-f3821ba9d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543A7-DB5B-4BE7-8285-E914A856F3C7}"/>
</file>

<file path=customXml/itemProps2.xml><?xml version="1.0" encoding="utf-8"?>
<ds:datastoreItem xmlns:ds="http://schemas.openxmlformats.org/officeDocument/2006/customXml" ds:itemID="{B5B37644-45DA-4A5A-94AB-6B4B9AD5A0B9}"/>
</file>

<file path=customXml/itemProps3.xml><?xml version="1.0" encoding="utf-8"?>
<ds:datastoreItem xmlns:ds="http://schemas.openxmlformats.org/officeDocument/2006/customXml" ds:itemID="{E0302254-5CC7-43B4-B1E5-FC1A33C43F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7916</TotalTime>
  <Words>1038</Words>
  <Application>Microsoft Office PowerPoint</Application>
  <PresentationFormat>Widescreen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M L</dc:creator>
  <cp:lastModifiedBy>BARANIDHARAN C</cp:lastModifiedBy>
  <cp:revision>236</cp:revision>
  <dcterms:created xsi:type="dcterms:W3CDTF">2019-05-30T23:14:36Z</dcterms:created>
  <dcterms:modified xsi:type="dcterms:W3CDTF">2022-08-10T05:45:58Z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0x010100B99DB43EBD48814CB1CAE219D9548008</vt:lpwstr>
  </property>
  <property fmtid="{D5CDD505-2E9C-101B-9397-08002B2CF9AE}" pid="3" name="Order">
    <vt:r8>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