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2"/>
    <p:sldMasterId id="2147483947" r:id="rId3"/>
  </p:sldMasterIdLst>
  <p:notesMasterIdLst>
    <p:notesMasterId r:id="rId19"/>
  </p:notesMasterIdLst>
  <p:sldIdLst>
    <p:sldId id="299" r:id="rId4"/>
    <p:sldId id="331" r:id="rId5"/>
    <p:sldId id="334" r:id="rId6"/>
    <p:sldId id="335" r:id="rId7"/>
    <p:sldId id="338" r:id="rId8"/>
    <p:sldId id="358" r:id="rId9"/>
    <p:sldId id="343" r:id="rId10"/>
    <p:sldId id="360" r:id="rId11"/>
    <p:sldId id="359" r:id="rId12"/>
    <p:sldId id="345" r:id="rId13"/>
    <p:sldId id="356" r:id="rId14"/>
    <p:sldId id="355" r:id="rId15"/>
    <p:sldId id="357" r:id="rId16"/>
    <p:sldId id="328" r:id="rId17"/>
    <p:sldId id="329" r:id="rId18"/>
  </p:sldIdLst>
  <p:sldSz cx="7315200" cy="4572000"/>
  <p:notesSz cx="6858000" cy="9144000"/>
  <p:defaultTextStyle>
    <a:defPPr>
      <a:defRPr lang="da-DK"/>
    </a:defPPr>
    <a:lvl1pPr algn="l" defTabSz="33959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39591" algn="l" defTabSz="33959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679182" algn="l" defTabSz="33959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18773" algn="l" defTabSz="33959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358364" algn="l" defTabSz="33959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697955" algn="l" defTabSz="67918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037546" algn="l" defTabSz="67918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377139" algn="l" defTabSz="67918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2716730" algn="l" defTabSz="67918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5">
          <p15:clr>
            <a:srgbClr val="A4A3A4"/>
          </p15:clr>
        </p15:guide>
        <p15:guide id="2" pos="4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8F8FF"/>
    <a:srgbClr val="F5C6A4"/>
    <a:srgbClr val="FF0000"/>
    <a:srgbClr val="F50736"/>
    <a:srgbClr val="A4D329"/>
    <a:srgbClr val="000000"/>
    <a:srgbClr val="1F88C8"/>
    <a:srgbClr val="8EABDE"/>
    <a:srgbClr val="8FA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86479" autoAdjust="0"/>
  </p:normalViewPr>
  <p:slideViewPr>
    <p:cSldViewPr snapToGrid="0">
      <p:cViewPr varScale="1">
        <p:scale>
          <a:sx n="110" d="100"/>
          <a:sy n="110" d="100"/>
        </p:scale>
        <p:origin x="1008" y="86"/>
      </p:cViewPr>
      <p:guideLst>
        <p:guide orient="horz" pos="2485"/>
        <p:guide pos="4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5A8F9-FDCA-4D98-9599-BBB12D42857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C5D63-D840-4717-8ABE-1C6DD0BEC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9591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9182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18773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58364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97955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37546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77139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16730" algn="l" defTabSz="67918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evaluate our operator scale out approach with respect to time, load and threshold value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test cases in our experiments are randomly generated. The followings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are 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details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Parameters B, W, and D are randomly generated such that they are uniformly distributed within interval of [1, 10], [30, 60], and [40, 50], respectively. [B, W]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best case execution time and the worst case execution time of task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sz="9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relative deadline of 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execution time of an operator is assumed to be evenly distributed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between interval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of [B, W] i.e. f</a:t>
                </a:r>
                <a:r>
                  <a:rPr lang="en-US" sz="9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 =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90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÷</a:t>
                </a:r>
                <a:r>
                  <a:rPr lang="en-US" sz="900" b="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(W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- B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L were assumed to be linear functions, i.e. G(t)= -ag*(t - D) in the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range of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[0, D] and L(t) = al*t. The gradient for G(t) and L(t), i.e.ag and al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were randomly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chosen from the interval of [4, 10] and [1, 5], respectively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profit TUF, which represents the profit accrued when a task is completed at time t. We assume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a non-increasing unimodal function before its deadline, i.e.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)&gt;=G(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t’j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if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t’j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and 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 if t &gt;=D;</a:t>
                </a: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sz="9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:The penalty TUF, which represents the penalty, suffered when a task is discarded or aborted or exceeded deadline at time t. We assume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a non-decreasing unimodal function before its deadline, i.e.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&lt;=L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T’j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if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t’j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, and a task is immediately discarded once it missed its deadline; 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execution Task release times intervals follow the exponential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distribution with </a:t>
                </a:r>
                <a:r>
                  <a:rPr lang="en-US" sz="90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𝜆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= 5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utility threshold </a:t>
                </a:r>
                <a:r>
                  <a:rPr lang="en-US" sz="900" i="0" dirty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𝛿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set 13075.579. This is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average value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of four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operators. For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each operator we run our experiment 60 times and then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take average of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generated value. There are four average values, each for one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operator. Finally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 again take average value of these four operator average value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 get 13075.579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Size of stream tuples are generated randomly in the range of [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128,1024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KB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Cpu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utilization is generated randomly in the range of [0, 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for task 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Memory utilization is also generated randomly in the range of [0, 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for task 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Each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experiment was run 60 times and we report averaged measurements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for more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evaluate our operator scale out approach with respect to time, load and threshold value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test cases in our experiments are randomly generated. The followings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are 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details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Parameters B, W, and D are randomly generated such that they are uniformly distributed within interval of [1, 10], [30, 60], and [40, 50], respectively. [B, W]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best case execution time and the worst case execution time of task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sz="9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relative deadline of 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execution time of an operator is assumed to be evenly distributed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between interval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of [B, W] i.e. f</a:t>
                </a:r>
                <a:r>
                  <a:rPr lang="en-US" sz="9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 =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90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÷</a:t>
                </a:r>
                <a:r>
                  <a:rPr lang="en-US" sz="900" b="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(W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- B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L were assumed to be linear functions, i.e. G(t)= -ag*(t - D) in the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range of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[0, D] and L(t) = al*t. The gradient for G(t) and L(t), i.e.ag and al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were randomly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chosen from the interval of [4, 10] and [1, 5], respectively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profit TUF, which represents the profit accrued when a task is completed at time t. We assume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a non-increasing unimodal function before its deadline, i.e.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)&gt;=G(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t’j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if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t’j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and 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0 if t &gt;=D;</a:t>
                </a: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sz="9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285750" marR="0" lvl="0" indent="-285750" algn="l" defTabSz="6791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:The penalty TUF, which represents the penalty, suffered when a task is discarded or aborted or exceeded deadline at time t. We assume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(T)</a:t>
                </a:r>
                <a:r>
                  <a:rPr lang="en-US" sz="900" baseline="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a non-decreasing unimodal function before its deadline, i.e.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&lt;=L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T’j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if 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t’i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&lt;=</a:t>
                </a:r>
                <a:r>
                  <a:rPr lang="en-US" sz="9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t’j</a:t>
                </a:r>
                <a:r>
                  <a:rPr lang="en-US" sz="9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, and a task is immediately discarded once it missed its deadline; 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execution Task release times intervals follow the exponential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distribution with </a:t>
                </a:r>
                <a:r>
                  <a:rPr lang="en-US" sz="900" i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𝜆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= 5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utility threshold </a:t>
                </a:r>
                <a:r>
                  <a:rPr lang="en-US" sz="900" i="0" dirty="0" smtClean="0">
                    <a:solidFill>
                      <a:srgbClr val="00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𝛿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set 13075.579. This is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average value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of four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operators. For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each operator we run our experiment 60 times and then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take average of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generated value. There are four average values, each for one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operator. Finally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 again take average value of these four operator average value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we get 13075.579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Size of stream tuples are generated randomly in the range of [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128,1024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KB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9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Cpu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utilization is generated randomly in the range of [0, 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for task 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9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900" baseline="-25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(t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Memory utilization is also generated randomly in the range of [0, 1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] for task </a:t>
                </a:r>
                <a:r>
                  <a:rPr lang="en-US" sz="900" dirty="0" err="1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90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Each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experiment was run 60 times and we report averaged measurements 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for more 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US" sz="9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8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 Pleas ask without hesitating!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C5D63-D840-4717-8ABE-1C6DD0BECD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2" y="2"/>
            <a:ext cx="7325509" cy="882650"/>
            <a:chOff x="815790" y="489263"/>
            <a:chExt cx="9156885" cy="3154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815790" y="489263"/>
              <a:ext cx="9144000" cy="3154891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254693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2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75" y="489263"/>
              <a:ext cx="1560000" cy="3154889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65760" y="977902"/>
            <a:ext cx="6583680" cy="3125259"/>
          </a:xfrm>
          <a:prstGeom prst="rect">
            <a:avLst/>
          </a:prstGeom>
        </p:spPr>
        <p:txBody>
          <a:bodyPr lIns="67919" tIns="33959" rIns="67919" bIns="33959"/>
          <a:lstStyle>
            <a:lvl1pPr marL="254693" indent="-254693">
              <a:buClr>
                <a:srgbClr val="1F88C8"/>
              </a:buClr>
              <a:buFont typeface="Wingdings" panose="05000000000000000000" pitchFamily="2" charset="2"/>
              <a:buChar char="q"/>
              <a:defRPr sz="1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51837" indent="-212245">
              <a:buClr>
                <a:srgbClr val="00B050"/>
              </a:buClr>
              <a:buFont typeface="Wingdings" panose="05000000000000000000" pitchFamily="2" charset="2"/>
              <a:buChar char="Ø"/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48978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88569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1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28160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000">
                <a:solidFill>
                  <a:srgbClr val="F5073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0" y="64875"/>
            <a:ext cx="5191760" cy="239183"/>
          </a:xfrm>
          <a:prstGeom prst="rect">
            <a:avLst/>
          </a:prstGeom>
        </p:spPr>
        <p:txBody>
          <a:bodyPr lIns="67919" tIns="33959" rIns="67919" bIns="33959" anchor="b"/>
          <a:lstStyle>
            <a:lvl1pPr marL="0" indent="0">
              <a:buNone/>
              <a:defRPr sz="19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39591" indent="0">
              <a:buNone/>
              <a:defRPr sz="14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5" indent="0">
              <a:buNone/>
              <a:defRPr sz="1200" b="1"/>
            </a:lvl6pPr>
            <a:lvl7pPr marL="2037546" indent="0">
              <a:buNone/>
              <a:defRPr sz="1200" b="1"/>
            </a:lvl7pPr>
            <a:lvl8pPr marL="2377139" indent="0">
              <a:buNone/>
              <a:defRPr sz="1200" b="1"/>
            </a:lvl8pPr>
            <a:lvl9pPr marL="271673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2" y="2"/>
            <a:ext cx="7325509" cy="882650"/>
            <a:chOff x="815790" y="489263"/>
            <a:chExt cx="9156885" cy="3154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815790" y="489263"/>
              <a:ext cx="9144000" cy="3154891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254693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2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675" y="489263"/>
              <a:ext cx="1560000" cy="3154889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65760" y="977902"/>
            <a:ext cx="6583680" cy="3125259"/>
          </a:xfrm>
          <a:prstGeom prst="rect">
            <a:avLst/>
          </a:prstGeom>
        </p:spPr>
        <p:txBody>
          <a:bodyPr lIns="67919" tIns="33959" rIns="67919" bIns="33959"/>
          <a:lstStyle>
            <a:lvl1pPr marL="254693" indent="-254693">
              <a:buClr>
                <a:srgbClr val="1F88C8"/>
              </a:buClr>
              <a:buFont typeface="Wingdings" panose="05000000000000000000" pitchFamily="2" charset="2"/>
              <a:buChar char="q"/>
              <a:defRPr sz="1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51837" indent="-212245">
              <a:buClr>
                <a:srgbClr val="00B050"/>
              </a:buClr>
              <a:buFont typeface="Wingdings" panose="05000000000000000000" pitchFamily="2" charset="2"/>
              <a:buChar char="Ø"/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48978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188569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28160" indent="-169796">
              <a:buClr>
                <a:srgbClr val="00B050"/>
              </a:buClr>
              <a:buFont typeface="Wingdings" panose="05000000000000000000" pitchFamily="2" charset="2"/>
              <a:buChar char="Ø"/>
              <a:defRPr sz="1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0" y="64875"/>
            <a:ext cx="5191760" cy="239183"/>
          </a:xfrm>
          <a:prstGeom prst="rect">
            <a:avLst/>
          </a:prstGeom>
        </p:spPr>
        <p:txBody>
          <a:bodyPr lIns="67919" tIns="33959" rIns="67919" bIns="33959" anchor="b"/>
          <a:lstStyle>
            <a:lvl1pPr marL="0" indent="0">
              <a:buNone/>
              <a:defRPr sz="19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39591" indent="0">
              <a:buNone/>
              <a:defRPr sz="1400" b="1"/>
            </a:lvl2pPr>
            <a:lvl3pPr marL="679182" indent="0">
              <a:buNone/>
              <a:defRPr sz="1300" b="1"/>
            </a:lvl3pPr>
            <a:lvl4pPr marL="1018773" indent="0">
              <a:buNone/>
              <a:defRPr sz="1200" b="1"/>
            </a:lvl4pPr>
            <a:lvl5pPr marL="1358364" indent="0">
              <a:buNone/>
              <a:defRPr sz="1200" b="1"/>
            </a:lvl5pPr>
            <a:lvl6pPr marL="1697955" indent="0">
              <a:buNone/>
              <a:defRPr sz="1200" b="1"/>
            </a:lvl6pPr>
            <a:lvl7pPr marL="2037546" indent="0">
              <a:buNone/>
              <a:defRPr sz="1200" b="1"/>
            </a:lvl7pPr>
            <a:lvl8pPr marL="2377139" indent="0">
              <a:buNone/>
              <a:defRPr sz="1200" b="1"/>
            </a:lvl8pPr>
            <a:lvl9pPr marL="271673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46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98500"/>
            <a:ext cx="3048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0943" y="1466850"/>
            <a:ext cx="66932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28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182563"/>
            <a:ext cx="658495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6800"/>
            <a:ext cx="6584950" cy="301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</p:sldLayoutIdLst>
  <p:txStyles>
    <p:titleStyle>
      <a:lvl1pPr algn="ctr" defTabSz="3395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339591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6pPr>
      <a:lvl7pPr marL="679182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7pPr>
      <a:lvl8pPr marL="1018773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8pPr>
      <a:lvl9pPr marL="1358364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9pPr>
    </p:titleStyle>
    <p:bodyStyle>
      <a:lvl1pPr marL="254693" indent="-254693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551837" indent="-212245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848978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188569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1528160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1867751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343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934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525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1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82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73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364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955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46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139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730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182563"/>
            <a:ext cx="658495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6800"/>
            <a:ext cx="6584950" cy="301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3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</p:sldLayoutIdLst>
  <p:txStyles>
    <p:titleStyle>
      <a:lvl1pPr algn="ctr" defTabSz="3395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339591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6pPr>
      <a:lvl7pPr marL="679182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7pPr>
      <a:lvl8pPr marL="1018773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8pPr>
      <a:lvl9pPr marL="1358364" algn="ctr" defTabSz="3395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 Narrow" pitchFamily="-97" charset="0"/>
        </a:defRPr>
      </a:lvl9pPr>
    </p:titleStyle>
    <p:bodyStyle>
      <a:lvl1pPr marL="254693" indent="-254693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551837" indent="-212245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848978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188569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1528160" indent="-169796" algn="l" defTabSz="3395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1867751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343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934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525" indent="-169796" algn="l" defTabSz="33959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91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82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73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364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955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546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139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730" algn="l" defTabSz="3395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30" y="-20282"/>
            <a:ext cx="1290802" cy="896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1" y="884166"/>
            <a:ext cx="7322186" cy="2929155"/>
          </a:xfrm>
          <a:prstGeom prst="rect">
            <a:avLst/>
          </a:prstGeom>
        </p:spPr>
      </p:pic>
      <p:sp>
        <p:nvSpPr>
          <p:cNvPr id="8" name="Kombinationstegning 7"/>
          <p:cNvSpPr/>
          <p:nvPr/>
        </p:nvSpPr>
        <p:spPr bwMode="auto">
          <a:xfrm>
            <a:off x="-36830" y="2169583"/>
            <a:ext cx="7345682" cy="2286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67919" tIns="33959" rIns="67919" bIns="33959" anchor="ctr"/>
          <a:lstStyle/>
          <a:p>
            <a:pPr indent="-254693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200" b="1" kern="0" noProof="1">
              <a:solidFill>
                <a:srgbClr val="FFFFFF"/>
              </a:solidFill>
              <a:latin typeface="Times New Roman" pitchFamily="18" charset="0"/>
              <a:ea typeface="ＭＳ Ｐゴシック" pitchFamily="-97" charset="-128"/>
              <a:cs typeface="Times New Roman" pitchFamily="18" charset="0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0480" y="2311400"/>
            <a:ext cx="7345680" cy="2286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67919" tIns="33959" rIns="67919" bIns="33959" anchor="ctr"/>
          <a:lstStyle/>
          <a:p>
            <a:pPr indent="-254693" algn="ctr" defTabSz="679182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000" b="1" kern="0" noProof="1">
              <a:solidFill>
                <a:sysClr val="window" lastClr="FFFFFF"/>
              </a:solidFill>
              <a:latin typeface="Times New Roman" pitchFamily="18" charset="0"/>
              <a:ea typeface="ＭＳ Ｐゴシック" pitchFamily="-97" charset="-128"/>
              <a:cs typeface="Times New Roman" pitchFamily="18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415292" y="3909486"/>
            <a:ext cx="5695950" cy="23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595465"/>
            <a:endParaRPr lang="en-US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595465"/>
            <a:endParaRPr lang="en-US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gray">
          <a:xfrm>
            <a:off x="412542" y="2817284"/>
            <a:ext cx="7322187" cy="16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3959" rIns="0" bIns="33959" anchor="ctr"/>
          <a:lstStyle/>
          <a:p>
            <a:pPr defTabSz="679182" eaLnBrk="0" hangingPunct="0">
              <a:lnSpc>
                <a:spcPct val="95000"/>
              </a:lnSpc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Supervised by                                             </a:t>
            </a:r>
            <a:r>
              <a:rPr lang="en-US" sz="2800" b="1" dirty="0">
                <a:solidFill>
                  <a:srgbClr val="F5C6A4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pPr defTabSz="679182" eaLnBrk="0" hangingPunct="0">
              <a:lnSpc>
                <a:spcPct val="95000"/>
              </a:lnSpc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Rishi Khanal             	                                                    Pradip Subedi : 19180063</a:t>
            </a:r>
          </a:p>
          <a:p>
            <a:pPr algn="ctr" defTabSz="679182" eaLnBrk="0" hangingPunct="0">
              <a:lnSpc>
                <a:spcPct val="95000"/>
              </a:lnSpc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Sanskar Paudel  : 19180077</a:t>
            </a:r>
          </a:p>
          <a:p>
            <a:pPr algn="ctr" defTabSz="679182" eaLnBrk="0" hangingPunct="0">
              <a:lnSpc>
                <a:spcPct val="95000"/>
              </a:lnSpc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Bishal Sherchan : 19180054</a:t>
            </a:r>
          </a:p>
          <a:p>
            <a:pPr algn="ctr" defTabSz="679182" eaLnBrk="0" hangingPunct="0">
              <a:lnSpc>
                <a:spcPct val="95000"/>
              </a:lnSpc>
            </a:pPr>
            <a:r>
              <a:rPr lang="en-US" sz="12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Rabindra Adhikari : 19180069</a:t>
            </a:r>
            <a:endParaRPr lang="en-US" sz="1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5292" y="-94985"/>
            <a:ext cx="6272528" cy="10080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E-Voting Using Blockchain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FF0C1-108F-4641-9583-16B356B6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918854" y="198035"/>
            <a:ext cx="4839614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5760" y="1085859"/>
            <a:ext cx="6583680" cy="3546473"/>
          </a:xfrm>
          <a:prstGeom prst="rect">
            <a:avLst/>
          </a:prstGeom>
        </p:spPr>
        <p:txBody>
          <a:bodyPr vert="horz" lIns="67919" tIns="33959" rIns="67919" bIns="33959" rtlCol="0">
            <a:normAutofit/>
          </a:bodyPr>
          <a:lstStyle>
            <a:lvl1pPr marL="254693" indent="-254693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88C8"/>
              </a:buClr>
              <a:buFont typeface="Wingdings" panose="05000000000000000000" pitchFamily="2" charset="2"/>
              <a:buChar char="q"/>
              <a:defRPr sz="16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1pPr>
            <a:lvl2pPr marL="551837" indent="-212245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2pPr>
            <a:lvl3pPr marL="848978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3pPr>
            <a:lvl4pPr marL="1188569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100" kern="1200">
                <a:solidFill>
                  <a:srgbClr val="92D050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4pPr>
            <a:lvl5pPr marL="1528160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F50736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5pPr>
            <a:lvl6pPr marL="1867751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07343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46934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86525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Processor: Minimum 3 GHz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Ethernet connection (LAN) OR a wireless adapter (Wi-Fi)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Hard Drive: Minimum 1 TB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Memory (RAM): Minimum 8 GB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Any kind of text editor , we will be using Sublime text editor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Browser [Any kind]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7A967-6F1F-44C3-9092-B8D1BC8F9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5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628035" y="196189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4810" y="1062698"/>
            <a:ext cx="6583680" cy="3125259"/>
          </a:xfrm>
          <a:prstGeom prst="rect">
            <a:avLst/>
          </a:prstGeom>
        </p:spPr>
        <p:txBody>
          <a:bodyPr vert="horz" lIns="67919" tIns="33959" rIns="67919" bIns="33959" rtlCol="0">
            <a:normAutofit/>
          </a:bodyPr>
          <a:lstStyle>
            <a:lvl1pPr marL="254693" indent="-254693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88C8"/>
              </a:buClr>
              <a:buFont typeface="Wingdings" panose="05000000000000000000" pitchFamily="2" charset="2"/>
              <a:buChar char="q"/>
              <a:defRPr sz="16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1pPr>
            <a:lvl2pPr marL="551837" indent="-212245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2pPr>
            <a:lvl3pPr marL="848978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3pPr>
            <a:lvl4pPr marL="1188569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100" kern="1200">
                <a:solidFill>
                  <a:srgbClr val="92D050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4pPr>
            <a:lvl5pPr marL="1528160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F50736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5pPr>
            <a:lvl6pPr marL="1867751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07343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46934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86525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We can expect that after the completion and implementation of our project: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/>
              <a:t> It will be easy for the administration to communicate with students.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/>
              <a:t>One can easily access the information about the college/university in a short period of time period.</a:t>
            </a:r>
          </a:p>
          <a:p>
            <a:pPr marL="922483" lvl="2" indent="-285750">
              <a:buClr>
                <a:schemeClr val="accent2"/>
              </a:buClr>
            </a:pPr>
            <a:endParaRPr lang="en-US" dirty="0">
              <a:solidFill>
                <a:srgbClr val="FFC000"/>
              </a:solidFill>
            </a:endParaRPr>
          </a:p>
          <a:p>
            <a:pPr marL="328198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/>
              <a:t>As website is a first impression, investors will be increased.</a:t>
            </a:r>
          </a:p>
          <a:p>
            <a:pPr marL="328198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28198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/>
              <a:t>Cheap and reliable.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-327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3730F-0B50-473C-A250-7FBF8633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371600" y="93131"/>
            <a:ext cx="4913955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4810" y="1025527"/>
            <a:ext cx="6583680" cy="3125259"/>
          </a:xfrm>
          <a:prstGeom prst="rect">
            <a:avLst/>
          </a:prstGeom>
        </p:spPr>
        <p:txBody>
          <a:bodyPr vert="horz" lIns="67919" tIns="33959" rIns="67919" bIns="33959" rtlCol="0">
            <a:normAutofit/>
          </a:bodyPr>
          <a:lstStyle>
            <a:lvl1pPr marL="254693" indent="-254693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88C8"/>
              </a:buClr>
              <a:buFont typeface="Wingdings" panose="05000000000000000000" pitchFamily="2" charset="2"/>
              <a:buChar char="q"/>
              <a:defRPr sz="16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1pPr>
            <a:lvl2pPr marL="551837" indent="-212245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2pPr>
            <a:lvl3pPr marL="848978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3pPr>
            <a:lvl4pPr marL="1188569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100" kern="1200">
                <a:solidFill>
                  <a:srgbClr val="92D050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4pPr>
            <a:lvl5pPr marL="1528160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F50736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5pPr>
            <a:lvl6pPr marL="1867751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07343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46934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86525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The system will be developed in such way that the user with common knowledge of computer can handle and use it easily.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The system will be user friendly and efficient in achieving basic goals.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28198" indent="-285750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We are planning to add some more features like admission forms and other information that our website currently does not hold in the future.</a:t>
            </a:r>
          </a:p>
          <a:p>
            <a:pPr marL="328198" indent="-285750"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328198" indent="-285750"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39592" lvl="1" indent="0">
              <a:buClr>
                <a:srgbClr val="FFFFFF"/>
              </a:buClr>
              <a:buFont typeface="Wingdings" panose="05000000000000000000" pitchFamily="2" charset="2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193B7-FC8D-46F1-BD9A-07C7F97E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30479" y="73025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4810" y="1025527"/>
            <a:ext cx="6583680" cy="3125259"/>
          </a:xfrm>
          <a:prstGeom prst="rect">
            <a:avLst/>
          </a:prstGeom>
        </p:spPr>
        <p:txBody>
          <a:bodyPr vert="horz" lIns="67919" tIns="33959" rIns="67919" bIns="33959" rtlCol="0">
            <a:normAutofit/>
          </a:bodyPr>
          <a:lstStyle>
            <a:lvl1pPr marL="254693" indent="-254693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88C8"/>
              </a:buClr>
              <a:buFont typeface="Wingdings" panose="05000000000000000000" pitchFamily="2" charset="2"/>
              <a:buChar char="q"/>
              <a:defRPr sz="16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1pPr>
            <a:lvl2pPr marL="551837" indent="-212245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2pPr>
            <a:lvl3pPr marL="848978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3pPr>
            <a:lvl4pPr marL="1188569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100" kern="1200">
                <a:solidFill>
                  <a:srgbClr val="92D050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4pPr>
            <a:lvl5pPr marL="1528160" indent="-169796" algn="l" defTabSz="339591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F50736"/>
                </a:solidFill>
                <a:latin typeface="Times New Roman" panose="02020603050405020304" pitchFamily="18" charset="0"/>
                <a:ea typeface="ＭＳ Ｐゴシック" pitchFamily="-97" charset="-128"/>
                <a:cs typeface="Times New Roman" panose="02020603050405020304" pitchFamily="18" charset="0"/>
              </a:defRPr>
            </a:lvl5pPr>
            <a:lvl6pPr marL="1867751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07343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46934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86525" indent="-169796" algn="l" defTabSz="339591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448" indent="0">
              <a:buClr>
                <a:srgbClr val="FFFFFF"/>
              </a:buClr>
              <a:buNone/>
            </a:pPr>
            <a:r>
              <a:rPr lang="en-US" dirty="0"/>
              <a:t>[1] </a:t>
            </a:r>
            <a:r>
              <a:rPr lang="en-US" sz="1400" dirty="0" err="1"/>
              <a:t>Sarukkai</a:t>
            </a:r>
            <a:r>
              <a:rPr lang="en-US" sz="1400" dirty="0"/>
              <a:t>, R. (2002). Foundations of Web Technology. Boston, MA: Springer US</a:t>
            </a:r>
            <a:r>
              <a:rPr lang="en-US" dirty="0"/>
              <a:t>.</a:t>
            </a:r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r>
              <a:rPr lang="en-US" dirty="0"/>
              <a:t>[2] MacDonald, M. Creating a website.</a:t>
            </a:r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r>
              <a:rPr lang="en-US" dirty="0"/>
              <a:t>[3] </a:t>
            </a:r>
            <a:r>
              <a:rPr lang="en-US" dirty="0" err="1"/>
              <a:t>BarCharts</a:t>
            </a:r>
            <a:r>
              <a:rPr lang="en-US" dirty="0"/>
              <a:t>, Inc. (2008). Html Guide. Boca Raton.</a:t>
            </a:r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r>
              <a:rPr lang="en-US" dirty="0"/>
              <a:t>[4 ] </a:t>
            </a:r>
            <a:r>
              <a:rPr lang="en-US" dirty="0" err="1"/>
              <a:t>Niederst</a:t>
            </a:r>
            <a:r>
              <a:rPr lang="en-US" dirty="0"/>
              <a:t> Robbins, J. Learning Web design.</a:t>
            </a:r>
          </a:p>
          <a:p>
            <a:pPr marL="42448" indent="0">
              <a:buClr>
                <a:srgbClr val="FFFFFF"/>
              </a:buClr>
              <a:buNone/>
            </a:pPr>
            <a:endParaRPr lang="en-US" dirty="0"/>
          </a:p>
          <a:p>
            <a:pPr marL="42448" indent="0">
              <a:buClr>
                <a:srgbClr val="FFFFFF"/>
              </a:buClr>
              <a:buNone/>
            </a:pPr>
            <a:r>
              <a:rPr lang="en-US" dirty="0"/>
              <a:t>[5] McGrath, M. HTML, CSS &amp;amp; JavaScript.</a:t>
            </a:r>
            <a:endParaRPr lang="en-US" dirty="0">
              <a:solidFill>
                <a:schemeClr val="accent2"/>
              </a:solidFill>
            </a:endParaRPr>
          </a:p>
          <a:p>
            <a:pPr marL="339592" lvl="1" indent="0">
              <a:buClr>
                <a:srgbClr val="FFFFFF"/>
              </a:buClr>
              <a:buFont typeface="Wingdings" panose="05000000000000000000" pitchFamily="2" charset="2"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69AF1-C9DE-4B3C-9959-31D3312D5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73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69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086787" y="195181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5073"/>
            <a:ext cx="6583680" cy="3125259"/>
          </a:xfrm>
        </p:spPr>
        <p:txBody>
          <a:bodyPr>
            <a:normAutofit lnSpcReduction="10000"/>
          </a:bodyPr>
          <a:lstStyle/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The main concept of this project is to develop an electronic voting system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/>
              <a:t>      using blockchain technology.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Blockchain is a distributed, immutable, incontrovertible, public ledger which contains various information of transactions.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These features of blockchain are in part achieved through advanced cryptography, providing a security level greater than any previously known record keeping system.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So, we are considering the blockchain to develop more secure , trustworthy and modern online voting system.</a:t>
            </a:r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endParaRPr lang="en-US" dirty="0"/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5B1FF-3F42-43AB-9F3C-FC5A2AB5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-12832"/>
            <a:ext cx="1258832" cy="888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0079D-9CB9-4D2D-8723-5B9BBD53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813260" y="239231"/>
            <a:ext cx="6611621" cy="625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 				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3" y="790861"/>
            <a:ext cx="6583680" cy="312525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97144" lvl="1" indent="0">
              <a:buClr>
                <a:srgbClr val="FFFFFF"/>
              </a:buClr>
              <a:buNone/>
            </a:pPr>
            <a:endParaRPr lang="en-US" sz="1800" dirty="0"/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Paper based voting system has been implemented in our country from many years which is very inconvenient and cause us various problems which are mentioned below:</a:t>
            </a:r>
          </a:p>
          <a:p>
            <a:pPr lvl="2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FFFF"/>
                </a:solidFill>
              </a:rPr>
              <a:t>Expensive and time consuming</a:t>
            </a:r>
            <a:r>
              <a:rPr lang="en-US" sz="1800" dirty="0"/>
              <a:t>.</a:t>
            </a:r>
          </a:p>
          <a:p>
            <a:pPr lvl="2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 Too much paper work</a:t>
            </a:r>
            <a:r>
              <a:rPr lang="en-US" sz="1800" dirty="0">
                <a:solidFill>
                  <a:srgbClr val="78F8FF"/>
                </a:solidFill>
              </a:rPr>
              <a:t>.</a:t>
            </a:r>
          </a:p>
          <a:p>
            <a:pPr lvl="2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 Errors during counting votes</a:t>
            </a:r>
            <a:r>
              <a:rPr lang="en-US" sz="1800" dirty="0">
                <a:solidFill>
                  <a:srgbClr val="78F8FF"/>
                </a:solidFill>
              </a:rPr>
              <a:t>.</a:t>
            </a:r>
          </a:p>
          <a:p>
            <a:pPr lvl="2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8F8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Fraud and Security problem</a:t>
            </a: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D1441-C3C9-4BA2-B6D2-47F2656DE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8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180664" y="190931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4" y="1346207"/>
            <a:ext cx="6325292" cy="2944807"/>
          </a:xfrm>
        </p:spPr>
        <p:txBody>
          <a:bodyPr>
            <a:normAutofit fontScale="70000" lnSpcReduction="20000"/>
          </a:bodyPr>
          <a:lstStyle/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improve the different problems </a:t>
            </a:r>
            <a:r>
              <a:rPr lang="en-US" sz="2600" dirty="0">
                <a:ea typeface="Calibri" panose="020F0502020204030204" pitchFamily="34" charset="0"/>
              </a:rPr>
              <a:t>of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existing physical voting system using Online </a:t>
            </a:r>
            <a:r>
              <a:rPr lang="en-US" sz="2600" dirty="0">
                <a:ea typeface="Calibri" panose="020F0502020204030204" pitchFamily="34" charset="0"/>
              </a:rPr>
              <a:t>voting system with 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technology</a:t>
            </a:r>
            <a:r>
              <a:rPr lang="en-US" sz="2600" dirty="0"/>
              <a:t>.</a:t>
            </a:r>
          </a:p>
          <a:p>
            <a:pPr marL="0" indent="0" algn="just">
              <a:buClr>
                <a:srgbClr val="FFFFFF"/>
              </a:buClr>
              <a:buNone/>
            </a:pPr>
            <a:endParaRPr lang="en-US" sz="2600" dirty="0">
              <a:solidFill>
                <a:schemeClr val="accent2"/>
              </a:solidFill>
            </a:endParaRPr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the workload of setting up an election booth and conducting elections in physical form.</a:t>
            </a:r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sz="2600" dirty="0">
              <a:ea typeface="Calibri" panose="020F0502020204030204" pitchFamily="34" charset="0"/>
            </a:endParaRPr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ea typeface="Calibri" panose="020F0502020204030204" pitchFamily="34" charset="0"/>
              </a:rPr>
              <a:t>To make tamper proof online voting system.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sz="2600" dirty="0">
              <a:ea typeface="Calibri" panose="020F0502020204030204" pitchFamily="34" charset="0"/>
            </a:endParaRPr>
          </a:p>
          <a:p>
            <a:pPr algn="just"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ea typeface="Calibri" panose="020F0502020204030204" pitchFamily="34" charset="0"/>
              </a:rPr>
              <a:t>To make voting right accessible for people who are in foreign countries due to various works</a:t>
            </a:r>
            <a:r>
              <a:rPr lang="en-US" sz="1800" dirty="0">
                <a:ea typeface="Calibri" panose="020F0502020204030204" pitchFamily="34" charset="0"/>
              </a:rPr>
              <a:t>.</a:t>
            </a:r>
          </a:p>
          <a:p>
            <a:pPr marL="0" indent="0" algn="just">
              <a:buClr>
                <a:srgbClr val="FFFFFF"/>
              </a:buClr>
              <a:buNone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 algn="just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339592" lvl="1" indent="0" algn="just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 algn="just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DF17A-2F47-4A61-B755-84EF2738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1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897254" y="215748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0" y="955482"/>
            <a:ext cx="6583680" cy="3403598"/>
          </a:xfrm>
        </p:spPr>
        <p:txBody>
          <a:bodyPr>
            <a:normAutofit/>
          </a:bodyPr>
          <a:lstStyle/>
          <a:p>
            <a:pPr marL="582891" lvl="2" indent="-285750">
              <a:buClr>
                <a:srgbClr val="FFFFFF"/>
              </a:buClr>
            </a:pPr>
            <a:r>
              <a:rPr lang="en-US" sz="1800" dirty="0">
                <a:solidFill>
                  <a:srgbClr val="FFFFFF"/>
                </a:solidFill>
              </a:rPr>
              <a:t>We will be using iterative method of software development</a:t>
            </a:r>
            <a:r>
              <a:rPr lang="en-US" sz="2300" dirty="0">
                <a:solidFill>
                  <a:srgbClr val="FFFFFF"/>
                </a:solidFill>
              </a:rPr>
              <a:t>.</a:t>
            </a:r>
          </a:p>
          <a:p>
            <a:pPr marL="582891" lvl="2" indent="-285750">
              <a:buClr>
                <a:srgbClr val="FFFFFF"/>
              </a:buClr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Iterative process starts with a simple implementation of a subset of the software requirements and iteratively enhances the evolving versions until the full system is implemented</a:t>
            </a:r>
            <a:endParaRPr lang="en-US" sz="1400" dirty="0">
              <a:solidFill>
                <a:srgbClr val="FFFFFF"/>
              </a:solidFill>
            </a:endParaRPr>
          </a:p>
          <a:p>
            <a:pPr marL="297141" lvl="2" indent="0">
              <a:buClr>
                <a:srgbClr val="FFFFFF"/>
              </a:buClr>
              <a:buNone/>
            </a:pPr>
            <a:r>
              <a:rPr lang="en-US" sz="1600" dirty="0">
                <a:solidFill>
                  <a:srgbClr val="FFFFFF"/>
                </a:solidFill>
              </a:rPr>
              <a:t>     </a:t>
            </a:r>
          </a:p>
          <a:p>
            <a:pPr marL="636732" lvl="3" indent="0">
              <a:buClr>
                <a:srgbClr val="FFC000"/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922482" lvl="3" indent="-285750">
              <a:buClr>
                <a:srgbClr val="FFFFFF"/>
              </a:buClr>
            </a:pPr>
            <a:endParaRPr lang="en-US" sz="1400" dirty="0">
              <a:solidFill>
                <a:srgbClr val="FFFFFF"/>
              </a:solidFill>
            </a:endParaRPr>
          </a:p>
          <a:p>
            <a:pPr marL="922482" lvl="3" indent="-285750">
              <a:buClr>
                <a:srgbClr val="FFC000"/>
              </a:buClr>
            </a:pPr>
            <a:endParaRPr lang="en-US" sz="1400" dirty="0">
              <a:solidFill>
                <a:srgbClr val="FFC000"/>
              </a:solidFill>
            </a:endParaRPr>
          </a:p>
          <a:p>
            <a:pPr marL="297141" lvl="2" indent="0">
              <a:buClr>
                <a:srgbClr val="FFFFFF"/>
              </a:buClr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582891" lvl="2" indent="-285750">
              <a:buClr>
                <a:srgbClr val="FFC000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582891" lvl="2" indent="-285750">
              <a:buClr>
                <a:schemeClr val="accent2"/>
              </a:buClr>
            </a:pPr>
            <a:endParaRPr lang="en-US" sz="1500" dirty="0">
              <a:solidFill>
                <a:srgbClr val="FFC000"/>
              </a:solidFill>
            </a:endParaRPr>
          </a:p>
          <a:p>
            <a:pPr marL="582891" lvl="2" indent="-285750">
              <a:buClr>
                <a:srgbClr val="FFFFFF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582891" lvl="2" indent="-285750">
              <a:buClr>
                <a:srgbClr val="FFFFFF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582891" lvl="2" indent="-285750">
              <a:buClr>
                <a:srgbClr val="FFFFFF"/>
              </a:buClr>
            </a:pPr>
            <a:endParaRPr lang="en-US" sz="1600" dirty="0">
              <a:solidFill>
                <a:srgbClr val="FFFFFF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4859F-FAA4-4D44-8665-E01503FCA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712C4-6682-4C97-9169-50EA1AC81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40" y="2139696"/>
            <a:ext cx="4644320" cy="19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814633" y="201041"/>
            <a:ext cx="5828355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78D7D-EBE8-4F86-954D-F2656A7D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A08BC1-6D47-406F-AD22-2E5C055A4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954429"/>
            <a:ext cx="3021570" cy="34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412871" y="207968"/>
            <a:ext cx="5828355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051" y="583676"/>
            <a:ext cx="6583680" cy="3125259"/>
          </a:xfrm>
        </p:spPr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78D7D-EBE8-4F86-954D-F2656A7D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65426-221A-4B56-8697-9225CEAC8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079" y="910368"/>
            <a:ext cx="3496997" cy="36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180664" y="190931"/>
            <a:ext cx="5887086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6636327" cy="3300415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Blockchain--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Ethereum: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developing E-voting using Blockchain we will be using Ethereum – a popular platform for creating distributed Blockchain applications that supports smart contracts. Ethereum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native cryptocurrency of the platform.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a typeface="Calibri" panose="020F0502020204030204" pitchFamily="34" charset="0"/>
              </a:rPr>
              <a:t>                      </a:t>
            </a:r>
            <a:r>
              <a:rPr lang="en-US" sz="1200" b="1" dirty="0">
                <a:ea typeface="Calibri" panose="020F0502020204030204" pitchFamily="34" charset="0"/>
              </a:rPr>
              <a:t> </a:t>
            </a:r>
            <a:r>
              <a:rPr lang="en-US" sz="1400" b="1" dirty="0">
                <a:ea typeface="Calibri" panose="020F0502020204030204" pitchFamily="34" charset="0"/>
              </a:rPr>
              <a:t>-</a:t>
            </a:r>
            <a:r>
              <a:rPr lang="en-US" sz="1200" b="1" dirty="0">
                <a:ea typeface="Calibri" panose="020F0502020204030204" pitchFamily="34" charset="0"/>
              </a:rPr>
              <a:t> Metamask</a:t>
            </a:r>
            <a:r>
              <a:rPr lang="en-US" sz="1200" dirty="0">
                <a:ea typeface="Calibri" panose="020F0502020204030204" pitchFamily="34" charset="0"/>
              </a:rPr>
              <a:t> :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cryptocurrency wallet used to interact with the Ethereum blockchain.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Ganache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Personal Ethereum blockchain for testing purpose.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a typeface="Calibri" panose="020F0502020204030204" pitchFamily="34" charset="0"/>
              </a:rPr>
              <a:t>                      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 is a contract-oriented, high-level language for implementing smart contracts. Its statically typed, supports inheritance, libraries and complex user-defined types among other features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a typeface="Calibri" panose="020F0502020204030204" pitchFamily="34" charset="0"/>
              </a:rPr>
              <a:t>                    - </a:t>
            </a:r>
            <a:r>
              <a:rPr lang="en-US" sz="1200" b="1" dirty="0">
                <a:ea typeface="Calibri" panose="020F0502020204030204" pitchFamily="34" charset="0"/>
              </a:rPr>
              <a:t>Truffle</a:t>
            </a:r>
            <a:r>
              <a:rPr lang="en-US" sz="1400" dirty="0">
                <a:ea typeface="Calibri" panose="020F0502020204030204" pitchFamily="34" charset="0"/>
              </a:rPr>
              <a:t>: </a:t>
            </a:r>
            <a:r>
              <a:rPr lang="en-US" sz="1200" dirty="0">
                <a:ea typeface="Calibri" panose="020F0502020204030204" pitchFamily="34" charset="0"/>
              </a:rPr>
              <a:t>Framework for writing smart contracts</a:t>
            </a:r>
            <a:r>
              <a:rPr lang="en-US" sz="1400" dirty="0">
                <a:ea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a typeface="Calibri" panose="020F0502020204030204" pitchFamily="34" charset="0"/>
              </a:rPr>
              <a:t>Web3 Js</a:t>
            </a:r>
            <a:r>
              <a:rPr lang="en-US" sz="1400" dirty="0">
                <a:ea typeface="Calibri" panose="020F0502020204030204" pitchFamily="34" charset="0"/>
              </a:rPr>
              <a:t>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a typeface="Calibri" panose="020F0502020204030204" pitchFamily="34" charset="0"/>
              </a:rPr>
              <a:t>React J</a:t>
            </a:r>
            <a:r>
              <a:rPr lang="en-US" sz="1400" dirty="0">
                <a:ea typeface="Calibri" panose="020F0502020204030204" pitchFamily="34" charset="0"/>
              </a:rPr>
              <a:t>s: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ea typeface="Calibri" panose="020F0502020204030204" pitchFamily="34" charset="0"/>
              </a:rPr>
              <a:t>Node Js</a:t>
            </a:r>
            <a:r>
              <a:rPr lang="en-US" sz="1400" dirty="0">
                <a:ea typeface="Calibri" panose="020F0502020204030204" pitchFamily="34" charset="0"/>
              </a:rPr>
              <a:t>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>
              <a:ea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31107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sz="2600" dirty="0"/>
          </a:p>
          <a:p>
            <a:pPr marL="0" indent="0" algn="just">
              <a:buClr>
                <a:srgbClr val="FFFFFF"/>
              </a:buClr>
              <a:buNone/>
            </a:pPr>
            <a:endParaRPr lang="en-US" sz="2600" dirty="0">
              <a:solidFill>
                <a:schemeClr val="accent2"/>
              </a:solidFill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 algn="just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dirty="0"/>
          </a:p>
          <a:p>
            <a:pPr marL="339592" lvl="1" indent="0" algn="just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 algn="just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DF17A-2F47-4A61-B755-84EF2738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 idx="4294967295"/>
          </p:nvPr>
        </p:nvSpPr>
        <p:spPr bwMode="auto">
          <a:xfrm>
            <a:off x="1274050" y="250296"/>
            <a:ext cx="5828355" cy="3757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7919" tIns="33959" rIns="67919" bIns="33959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				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41" lvl="2" indent="0">
              <a:buClr>
                <a:schemeClr val="accent2"/>
              </a:buClr>
              <a:buNone/>
            </a:pPr>
            <a:endParaRPr lang="en-US" dirty="0"/>
          </a:p>
          <a:p>
            <a:pPr marL="297141" lvl="2" indent="0">
              <a:buClr>
                <a:schemeClr val="accent2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68591" lvl="2" indent="-171450">
              <a:buClr>
                <a:schemeClr val="accent2"/>
              </a:buClr>
            </a:pPr>
            <a:endParaRPr lang="en-US" dirty="0"/>
          </a:p>
          <a:p>
            <a:pPr marL="0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339592" lvl="1" indent="0">
              <a:buClr>
                <a:srgbClr val="FFFFFF"/>
              </a:buClr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buClr>
                <a:srgbClr val="FFFFFF"/>
              </a:buClr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68" y="1"/>
            <a:ext cx="1258832" cy="87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78D7D-EBE8-4F86-954D-F2656A7D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48" y="1947"/>
            <a:ext cx="1093135" cy="873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B4704-967A-467A-B865-00B86891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9" y="1115185"/>
            <a:ext cx="5943600" cy="31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1034"/>
      </p:ext>
    </p:extLst>
  </p:cSld>
  <p:clrMapOvr>
    <a:masterClrMapping/>
  </p:clrMapOvr>
</p:sld>
</file>

<file path=ppt/theme/theme1.xml><?xml version="1.0" encoding="utf-8"?>
<a:theme xmlns:a="http://schemas.openxmlformats.org/drawingml/2006/main" name="1622094406497_1616214768813[1]">
  <a:themeElements>
    <a:clrScheme name="Custom 1">
      <a:dk1>
        <a:srgbClr val="0070C0"/>
      </a:dk1>
      <a:lt1>
        <a:srgbClr val="005390"/>
      </a:lt1>
      <a:dk2>
        <a:srgbClr val="BFE4FF"/>
      </a:dk2>
      <a:lt2>
        <a:srgbClr val="7FC9FF"/>
      </a:lt2>
      <a:accent1>
        <a:srgbClr val="E6E6E6"/>
      </a:accent1>
      <a:accent2>
        <a:srgbClr val="F9AF18"/>
      </a:accent2>
      <a:accent3>
        <a:srgbClr val="78C5DD"/>
      </a:accent3>
      <a:accent4>
        <a:srgbClr val="33A7CB"/>
      </a:accent4>
      <a:accent5>
        <a:srgbClr val="FAB900"/>
      </a:accent5>
      <a:accent6>
        <a:srgbClr val="E7711C"/>
      </a:accent6>
      <a:hlink>
        <a:srgbClr val="7EB220"/>
      </a:hlink>
      <a:folHlink>
        <a:srgbClr val="00B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umayoo_conference_Final">
  <a:themeElements>
    <a:clrScheme name="Custom 1">
      <a:dk1>
        <a:srgbClr val="0070C0"/>
      </a:dk1>
      <a:lt1>
        <a:srgbClr val="005390"/>
      </a:lt1>
      <a:dk2>
        <a:srgbClr val="BFE4FF"/>
      </a:dk2>
      <a:lt2>
        <a:srgbClr val="7FC9FF"/>
      </a:lt2>
      <a:accent1>
        <a:srgbClr val="E6E6E6"/>
      </a:accent1>
      <a:accent2>
        <a:srgbClr val="F9AF18"/>
      </a:accent2>
      <a:accent3>
        <a:srgbClr val="78C5DD"/>
      </a:accent3>
      <a:accent4>
        <a:srgbClr val="33A7CB"/>
      </a:accent4>
      <a:accent5>
        <a:srgbClr val="FAB900"/>
      </a:accent5>
      <a:accent6>
        <a:srgbClr val="E7711C"/>
      </a:accent6>
      <a:hlink>
        <a:srgbClr val="7EB220"/>
      </a:hlink>
      <a:folHlink>
        <a:srgbClr val="00B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1622094406497_1616214768813[1]</Template>
  <TotalTime>252</TotalTime>
  <Words>709</Words>
  <Application>Microsoft Office PowerPoint</Application>
  <PresentationFormat>Custom</PresentationFormat>
  <Paragraphs>184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Arial Narrow</vt:lpstr>
      <vt:lpstr>Calibri</vt:lpstr>
      <vt:lpstr>Times New Roman</vt:lpstr>
      <vt:lpstr>Wingdings</vt:lpstr>
      <vt:lpstr>1622094406497_1616214768813[1]</vt:lpstr>
      <vt:lpstr>Humayoo_conference_Final</vt:lpstr>
      <vt:lpstr>E-Voting Using Blockchain</vt:lpstr>
      <vt:lpstr>    Introduction</vt:lpstr>
      <vt:lpstr>     Problem statement</vt:lpstr>
      <vt:lpstr>    Objectives</vt:lpstr>
      <vt:lpstr>    Methodology</vt:lpstr>
      <vt:lpstr>    Sequence Diagram</vt:lpstr>
      <vt:lpstr>    Flowchart</vt:lpstr>
      <vt:lpstr>    Technologies</vt:lpstr>
      <vt:lpstr>    Timeline</vt:lpstr>
      <vt:lpstr>System Requirement</vt:lpstr>
      <vt:lpstr>    Expected Outcome</vt:lpstr>
      <vt:lpstr>Conclusion and Future Work</vt:lpstr>
      <vt:lpstr>   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Website</dc:title>
  <dc:creator>DELL</dc:creator>
  <cp:lastModifiedBy>Sanskar Poudel</cp:lastModifiedBy>
  <cp:revision>79</cp:revision>
  <dcterms:created xsi:type="dcterms:W3CDTF">2021-05-29T03:56:03Z</dcterms:created>
  <dcterms:modified xsi:type="dcterms:W3CDTF">2022-06-17T17:08:16Z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  <property fmtid="{D5CDD505-2E9C-101B-9397-08002B2CF9AE}" pid="3" name="Tfs.IsStoryboard">
    <vt:bool>true</vt:bool>
  </property>
</Properties>
</file>