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5" r:id="rId8"/>
    <p:sldId id="2146847056" r:id="rId9"/>
    <p:sldId id="266" r:id="rId10"/>
    <p:sldId id="2146847057" r:id="rId11"/>
    <p:sldId id="2146847058" r:id="rId12"/>
    <p:sldId id="2146847059" r:id="rId13"/>
    <p:sldId id="267" r:id="rId14"/>
    <p:sldId id="2146847060" r:id="rId15"/>
    <p:sldId id="2146847061"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anskarSaurabh/IBM_Edunet_Internship_Project_Employee_Salary_Prediction/blob/main/Employee%20Salary%20Prediction%20Project/ESP.ipynb" TargetMode="External"/><Relationship Id="rId2" Type="http://schemas.openxmlformats.org/officeDocument/2006/relationships/hyperlink" Target="https://appempsalaryprediction-6unpvmkgenbo3nmyjrhjtr.streamlit.app/" TargetMode="External"/><Relationship Id="rId1" Type="http://schemas.openxmlformats.org/officeDocument/2006/relationships/slideLayout" Target="../slideLayouts/slideLayout2.xml"/><Relationship Id="rId4" Type="http://schemas.openxmlformats.org/officeDocument/2006/relationships/hyperlink" Target="https://github.com/SanskarSaurabh/Streamlit_Emp_Salary_Prediction/blob/main/app.p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hyperlink" Target="https://docs.streamlit.io/" TargetMode="External"/><Relationship Id="rId1" Type="http://schemas.openxmlformats.org/officeDocument/2006/relationships/slideLayout" Target="../slideLayouts/slideLayout2.xml"/><Relationship Id="rId6" Type="http://schemas.openxmlformats.org/officeDocument/2006/relationships/hyperlink" Target="https://matplotlib.org/stable/contents.html" TargetMode="External"/><Relationship Id="rId5" Type="http://schemas.openxmlformats.org/officeDocument/2006/relationships/hyperlink" Target="https://seaborn.pydata.org/" TargetMode="External"/><Relationship Id="rId4" Type="http://schemas.openxmlformats.org/officeDocument/2006/relationships/hyperlink" Target="https://pandas.pydata.org/doc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Employee Salary Prediction Using Random Forest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878664" y="3957108"/>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Name:- Sanskar Saurabh</a:t>
            </a:r>
          </a:p>
          <a:p>
            <a:pPr marL="457200" indent="-457200">
              <a:buAutoNum type="arabicPeriod"/>
            </a:pPr>
            <a:r>
              <a:rPr lang="en-US" sz="2000" b="1" dirty="0">
                <a:solidFill>
                  <a:schemeClr val="accent1">
                    <a:lumMod val="75000"/>
                  </a:schemeClr>
                </a:solidFill>
                <a:latin typeface="Arial"/>
                <a:cs typeface="Arial"/>
              </a:rPr>
              <a:t>College:- K.R. Mangalam University</a:t>
            </a:r>
          </a:p>
          <a:p>
            <a:pPr marL="457200" indent="-457200">
              <a:buAutoNum type="arabicPeriod"/>
            </a:pPr>
            <a:r>
              <a:rPr lang="en-US" sz="2000" b="1" dirty="0">
                <a:solidFill>
                  <a:schemeClr val="accent1">
                    <a:lumMod val="75000"/>
                  </a:schemeClr>
                </a:solidFill>
                <a:latin typeface="Arial"/>
                <a:cs typeface="Arial"/>
              </a:rPr>
              <a:t>Department:- MCA</a:t>
            </a:r>
          </a:p>
          <a:p>
            <a:pPr marL="457200" indent="-457200">
              <a:buAutoNum type="arabicPeriod"/>
            </a:pPr>
            <a:r>
              <a:rPr lang="en-US" sz="2000" b="1" i="0" dirty="0">
                <a:solidFill>
                  <a:schemeClr val="accent1">
                    <a:lumMod val="75000"/>
                  </a:schemeClr>
                </a:solidFill>
                <a:effectLst/>
                <a:latin typeface="Arial" panose="020B0604020202020204" pitchFamily="34" charset="0"/>
                <a:cs typeface="Arial" panose="020B0604020202020204" pitchFamily="34" charset="0"/>
              </a:rPr>
              <a:t>AICTE-ID:- STU65b7896ea4f981706527086</a:t>
            </a:r>
            <a:endParaRPr lang="en-US" sz="2000" b="1"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19886E26-4E7D-6D3E-E08B-E419F7AB0751}"/>
              </a:ext>
            </a:extLst>
          </p:cNvPr>
          <p:cNvPicPr>
            <a:picLocks noGrp="1" noChangeAspect="1"/>
          </p:cNvPicPr>
          <p:nvPr>
            <p:ph idx="1"/>
          </p:nvPr>
        </p:nvPicPr>
        <p:blipFill>
          <a:blip r:embed="rId2"/>
          <a:stretch>
            <a:fillRect/>
          </a:stretch>
        </p:blipFill>
        <p:spPr>
          <a:xfrm>
            <a:off x="179945" y="1414419"/>
            <a:ext cx="5858860" cy="3993323"/>
          </a:xfrm>
        </p:spPr>
      </p:pic>
      <p:pic>
        <p:nvPicPr>
          <p:cNvPr id="9" name="Picture 8">
            <a:extLst>
              <a:ext uri="{FF2B5EF4-FFF2-40B4-BE49-F238E27FC236}">
                <a16:creationId xmlns:a16="http://schemas.microsoft.com/office/drawing/2014/main" id="{613D4861-FBB4-38A9-9CB8-224D47E8A81B}"/>
              </a:ext>
            </a:extLst>
          </p:cNvPr>
          <p:cNvPicPr>
            <a:picLocks noChangeAspect="1"/>
          </p:cNvPicPr>
          <p:nvPr/>
        </p:nvPicPr>
        <p:blipFill>
          <a:blip r:embed="rId3"/>
          <a:stretch>
            <a:fillRect/>
          </a:stretch>
        </p:blipFill>
        <p:spPr>
          <a:xfrm>
            <a:off x="5963752" y="1737848"/>
            <a:ext cx="5858860" cy="328473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305435" indent="-305435"/>
            <a:r>
              <a:rPr lang="en-US" sz="2800" dirty="0"/>
              <a:t>The machine learning models were successfully trained on the cleaned employee dataset to classify whether an individual earns more or less than ₹50,000. Among the models tested—</a:t>
            </a:r>
            <a:r>
              <a:rPr lang="en-US" sz="2800" b="1" dirty="0"/>
              <a:t>Random Forest, Logistic Regression, Decision Tree, and SVM</a:t>
            </a:r>
            <a:r>
              <a:rPr lang="en-US" sz="2800" dirty="0"/>
              <a:t>—the </a:t>
            </a:r>
            <a:r>
              <a:rPr lang="en-US" sz="2800" b="1" dirty="0"/>
              <a:t>Random Forest Classifier</a:t>
            </a:r>
            <a:r>
              <a:rPr lang="en-US" sz="2800" dirty="0"/>
              <a:t> consistently achieved the highest accuracy and performance metrics.</a:t>
            </a:r>
            <a:endParaRPr lang="en-US" sz="2800" b="1" dirty="0"/>
          </a:p>
          <a:p>
            <a:pPr marL="305435" indent="-305435"/>
            <a:r>
              <a:rPr lang="en-US" sz="2800" dirty="0"/>
              <a:t>The Best Model Delivered an accuracy of over 85% on the test data.</a:t>
            </a:r>
          </a:p>
        </p:txBody>
      </p:sp>
    </p:spTree>
    <p:extLst>
      <p:ext uri="{BB962C8B-B14F-4D97-AF65-F5344CB8AC3E}">
        <p14:creationId xmlns:p14="http://schemas.microsoft.com/office/powerpoint/2010/main" val="4265478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lnSpcReduction="10000"/>
          </a:bodyPr>
          <a:lstStyle/>
          <a:p>
            <a:pPr marL="305435" indent="-305435"/>
            <a:r>
              <a:rPr lang="en-US" sz="2800" b="1" dirty="0" err="1"/>
              <a:t>Streamlit</a:t>
            </a:r>
            <a:r>
              <a:rPr lang="en-US" sz="2800" b="1" dirty="0"/>
              <a:t> Application Link:- </a:t>
            </a:r>
            <a:r>
              <a:rPr lang="en-US" sz="2800" b="1" dirty="0">
                <a:hlinkClick r:id="rId2"/>
              </a:rPr>
              <a:t>https://appempsalaryprediction-6unpvmkgenbo3nmyjrhjtr.streamlit.app/</a:t>
            </a:r>
            <a:endParaRPr lang="en-US" sz="2800" b="1" dirty="0"/>
          </a:p>
          <a:p>
            <a:pPr marL="305435" indent="-305435"/>
            <a:r>
              <a:rPr lang="en-US" sz="2800" b="1" dirty="0" err="1">
                <a:ea typeface="+mn-lt"/>
                <a:cs typeface="+mn-lt"/>
              </a:rPr>
              <a:t>Github</a:t>
            </a:r>
            <a:r>
              <a:rPr lang="en-US" sz="2800" b="1" dirty="0">
                <a:ea typeface="+mn-lt"/>
                <a:cs typeface="+mn-lt"/>
              </a:rPr>
              <a:t> Link 1:- </a:t>
            </a:r>
            <a:r>
              <a:rPr lang="en-US" sz="2800" b="1" dirty="0">
                <a:ea typeface="+mn-lt"/>
                <a:cs typeface="+mn-lt"/>
                <a:hlinkClick r:id="rId3"/>
              </a:rPr>
              <a:t>https://github.com/SanskarSaurabh/IBM_Edunet_Internship_Project_Employee_Salary_Prediction/blob/main/Employee%20Salary%20Prediction%20Project/ESP.ipynb</a:t>
            </a:r>
            <a:endParaRPr lang="en-US" sz="2800" b="1" dirty="0">
              <a:ea typeface="+mn-lt"/>
              <a:cs typeface="+mn-lt"/>
            </a:endParaRPr>
          </a:p>
          <a:p>
            <a:pPr marL="305435" indent="-305435"/>
            <a:r>
              <a:rPr lang="en-US" sz="2800" b="1" dirty="0" err="1">
                <a:ea typeface="+mn-lt"/>
                <a:cs typeface="+mn-lt"/>
              </a:rPr>
              <a:t>Github</a:t>
            </a:r>
            <a:r>
              <a:rPr lang="en-US" sz="2800" b="1" dirty="0">
                <a:ea typeface="+mn-lt"/>
                <a:cs typeface="+mn-lt"/>
              </a:rPr>
              <a:t> Link 2:-</a:t>
            </a:r>
          </a:p>
          <a:p>
            <a:pPr marL="305435" indent="-305435"/>
            <a:r>
              <a:rPr lang="en-US" sz="2800" b="1" dirty="0">
                <a:hlinkClick r:id="rId4"/>
              </a:rPr>
              <a:t>https://github.com/SanskarSaurabh/Streamlit_Emp_Salary_Prediction/blob/main/app.py</a:t>
            </a:r>
            <a:endParaRPr lang="en-US" sz="2800" b="1" dirty="0"/>
          </a:p>
        </p:txBody>
      </p:sp>
    </p:spTree>
    <p:extLst>
      <p:ext uri="{BB962C8B-B14F-4D97-AF65-F5344CB8AC3E}">
        <p14:creationId xmlns:p14="http://schemas.microsoft.com/office/powerpoint/2010/main" val="1742947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77500" lnSpcReduction="20000"/>
          </a:bodyPr>
          <a:lstStyle/>
          <a:p>
            <a:pPr marL="305435" indent="-305435"/>
            <a:r>
              <a:rPr lang="en-US" sz="2800" dirty="0"/>
              <a:t>This project successfully demonstrated how machine learning can be applied to classify employee income levels based on demographic and professional attributes. By using models like Random Forest, Logistic Regression, Decision Tree, and SVM, we achieved high accuracy, with Random Forest performing the best overall. The </a:t>
            </a:r>
            <a:r>
              <a:rPr lang="en-US" sz="2800" dirty="0" err="1"/>
              <a:t>Streamlit</a:t>
            </a:r>
            <a:r>
              <a:rPr lang="en-US" sz="2800" dirty="0"/>
              <a:t> web application provided a simple and interactive interface for data upload, model selection, and results visualization, making the solution user-friendly.</a:t>
            </a:r>
          </a:p>
          <a:p>
            <a:r>
              <a:rPr lang="en-US" sz="2800" b="1" dirty="0"/>
              <a:t>Challenges Encountered:</a:t>
            </a:r>
          </a:p>
          <a:p>
            <a:pPr>
              <a:buFont typeface="Arial" panose="020B0604020202020204" pitchFamily="34" charset="0"/>
              <a:buChar char="•"/>
            </a:pPr>
            <a:r>
              <a:rPr lang="en-US" sz="2800" dirty="0"/>
              <a:t>Handling missing or inconsistent data entries required careful preprocessing.</a:t>
            </a:r>
          </a:p>
          <a:p>
            <a:pPr>
              <a:buFont typeface="Arial" panose="020B0604020202020204" pitchFamily="34" charset="0"/>
              <a:buChar char="•"/>
            </a:pPr>
            <a:r>
              <a:rPr lang="en-US" sz="2800" dirty="0"/>
              <a:t>Encoding multiple categorical features while avoiding data leakage was critical.</a:t>
            </a:r>
          </a:p>
          <a:p>
            <a:pPr>
              <a:buFont typeface="Arial" panose="020B0604020202020204" pitchFamily="34" charset="0"/>
              <a:buChar char="•"/>
            </a:pPr>
            <a:r>
              <a:rPr lang="en-US" sz="2800" dirty="0"/>
              <a:t>Ensuring compatibility with </a:t>
            </a:r>
            <a:r>
              <a:rPr lang="en-US" sz="2800" dirty="0" err="1"/>
              <a:t>Streamlit</a:t>
            </a:r>
            <a:r>
              <a:rPr lang="en-US" sz="2800" dirty="0"/>
              <a:t> deployment required clean and structured Python code.</a:t>
            </a:r>
            <a:endParaRPr lang="en-IN" sz="2800" dirty="0">
              <a:solidFill>
                <a:srgbClr val="0F0F0F"/>
              </a:solidFill>
              <a:ea typeface="+mn-lt"/>
              <a:cs typeface="+mn-lt"/>
            </a:endParaRPr>
          </a:p>
          <a:p>
            <a:pPr marL="305435" indent="-305435"/>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800" dirty="0"/>
              <a:t>While the current system effectively classifies employee income using machine learning models, there are several opportunities for enhancement and expansion in the future:</a:t>
            </a:r>
          </a:p>
          <a:p>
            <a:pPr marL="305435" indent="-305435"/>
            <a:r>
              <a:rPr lang="en-US" sz="2800" b="1" dirty="0"/>
              <a:t>Real-time Prediction Interface</a:t>
            </a:r>
            <a:r>
              <a:rPr lang="en-US" sz="2800" dirty="0"/>
              <a:t>: Allow users to input individual employee details via form fields instead of uploading a CSV</a:t>
            </a:r>
            <a:r>
              <a:rPr lang="en-US" sz="2800" b="1" dirty="0"/>
              <a:t>.</a:t>
            </a:r>
          </a:p>
          <a:p>
            <a:pPr marL="305435" indent="-305435"/>
            <a:r>
              <a:rPr lang="en-US" sz="2800" b="1" dirty="0"/>
              <a:t>Database Integration</a:t>
            </a:r>
            <a:r>
              <a:rPr lang="en-US" sz="2800" dirty="0"/>
              <a:t>: Connect the app to a backend database (like MongoDB or PostgreSQL) to store and retrieve historical predictions.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800" dirty="0">
                <a:solidFill>
                  <a:srgbClr val="0F0F0F"/>
                </a:solidFill>
                <a:ea typeface="+mn-lt"/>
                <a:cs typeface="+mn-lt"/>
                <a:hlinkClick r:id="rId2"/>
              </a:rPr>
              <a:t>https://www.w3schools.com/python/python_ml_logistic_regression.asp</a:t>
            </a:r>
          </a:p>
          <a:p>
            <a:pPr marL="305435" indent="-305435"/>
            <a:r>
              <a:rPr lang="en-IN" sz="2800" dirty="0">
                <a:solidFill>
                  <a:srgbClr val="0F0F0F"/>
                </a:solidFill>
                <a:ea typeface="+mn-lt"/>
                <a:cs typeface="+mn-lt"/>
                <a:hlinkClick r:id="rId2"/>
              </a:rPr>
              <a:t>https://docs.streamlit.io/</a:t>
            </a:r>
            <a:endParaRPr lang="en-IN" sz="2800" dirty="0">
              <a:solidFill>
                <a:srgbClr val="0F0F0F"/>
              </a:solidFill>
              <a:ea typeface="+mn-lt"/>
              <a:cs typeface="+mn-lt"/>
            </a:endParaRPr>
          </a:p>
          <a:p>
            <a:pPr marL="305435" indent="-305435"/>
            <a:r>
              <a:rPr lang="en-IN" sz="2400" dirty="0">
                <a:hlinkClick r:id="rId3"/>
              </a:rPr>
              <a:t>https://scikit-learn.org/stable/</a:t>
            </a:r>
            <a:endParaRPr lang="en-IN" sz="2400" dirty="0"/>
          </a:p>
          <a:p>
            <a:pPr marL="305435" indent="-305435"/>
            <a:r>
              <a:rPr lang="en-IN" sz="2400" dirty="0">
                <a:hlinkClick r:id="rId4"/>
              </a:rPr>
              <a:t>https://pandas.pydata.org/docs/</a:t>
            </a:r>
            <a:endParaRPr lang="en-IN" sz="2400" dirty="0"/>
          </a:p>
          <a:p>
            <a:pPr marL="305435" indent="-305435"/>
            <a:r>
              <a:rPr lang="en-IN" sz="2400" dirty="0">
                <a:hlinkClick r:id="rId5"/>
              </a:rPr>
              <a:t>https://seaborn.pydata.org/</a:t>
            </a:r>
            <a:endParaRPr lang="en-IN" sz="2400" dirty="0"/>
          </a:p>
          <a:p>
            <a:pPr marL="305435" indent="-305435"/>
            <a:r>
              <a:rPr lang="en-IN" sz="2400" dirty="0">
                <a:hlinkClick r:id="rId6"/>
              </a:rPr>
              <a:t>https://matplotlib.org/stable/contents.html</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pPr marL="305435" indent="-305435"/>
            <a:r>
              <a:rPr lang="en-US" sz="2800" dirty="0"/>
              <a:t>In many organizations, understanding employee income patterns helps with better workforce planning and decision-making. However, employee data is often complex and filled with mixed types of information like age, education, job type, and marital status. This project aims to predict whether an employee earns more or less than ₹50,000 using machine learning models trained on such structured data. By building a user-friendly web app, HR teams can easily upload employee records and receive instant income classification results. This not only improves hiring and compensation strategies but also enables data-driven insights into workforce demographics.</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pPr marL="0" indent="0">
              <a:buNone/>
            </a:pPr>
            <a:r>
              <a:rPr lang="en-IN" sz="2800" b="1" dirty="0">
                <a:solidFill>
                  <a:srgbClr val="0F0F0F"/>
                </a:solidFill>
                <a:ea typeface="+mn-lt"/>
                <a:cs typeface="+mn-lt"/>
              </a:rPr>
              <a:t>The "System Approach" section outlines the overall strategy and methodology for developing and implementing. Here's a suggested structure for this section:</a:t>
            </a:r>
            <a:endParaRPr lang="en-US" sz="2800" dirty="0"/>
          </a:p>
          <a:p>
            <a:pPr marL="305435" indent="-305435"/>
            <a:r>
              <a:rPr lang="en-IN" sz="2800" b="1" dirty="0">
                <a:solidFill>
                  <a:srgbClr val="0F0F0F"/>
                </a:solidFill>
              </a:rPr>
              <a:t>System requirements</a:t>
            </a:r>
          </a:p>
          <a:p>
            <a:r>
              <a:rPr lang="en-US" sz="2800" dirty="0"/>
              <a:t>To run and deploy the machine learning application smoothly, the following system configuration is recommended:</a:t>
            </a:r>
          </a:p>
          <a:p>
            <a:pPr>
              <a:buFont typeface="Arial" panose="020B0604020202020204" pitchFamily="34" charset="0"/>
              <a:buChar char="•"/>
            </a:pPr>
            <a:r>
              <a:rPr lang="en-US" sz="2800" dirty="0"/>
              <a:t>Operating System: Windows 10 / Linux / macOS</a:t>
            </a:r>
          </a:p>
          <a:p>
            <a:pPr>
              <a:buFont typeface="Arial" panose="020B0604020202020204" pitchFamily="34" charset="0"/>
              <a:buChar char="•"/>
            </a:pPr>
            <a:r>
              <a:rPr lang="en-US" sz="2800" dirty="0"/>
              <a:t>Processor: Intel i5 or above</a:t>
            </a:r>
          </a:p>
          <a:p>
            <a:pPr>
              <a:buFont typeface="Arial" panose="020B0604020202020204" pitchFamily="34" charset="0"/>
              <a:buChar char="•"/>
            </a:pPr>
            <a:r>
              <a:rPr lang="en-US" sz="2800" dirty="0"/>
              <a:t>RAM: Minimum 8 GB</a:t>
            </a:r>
          </a:p>
          <a:p>
            <a:pPr>
              <a:buFont typeface="Arial" panose="020B0604020202020204" pitchFamily="34" charset="0"/>
              <a:buChar char="•"/>
            </a:pPr>
            <a:r>
              <a:rPr lang="en-US" sz="2800" dirty="0"/>
              <a:t>Storage: At least 1 GB free disk space</a:t>
            </a:r>
          </a:p>
          <a:p>
            <a:pPr>
              <a:buFont typeface="Arial" panose="020B0604020202020204" pitchFamily="34" charset="0"/>
              <a:buChar char="•"/>
            </a:pPr>
            <a:r>
              <a:rPr lang="en-US" sz="2800" dirty="0"/>
              <a:t>Internet Connection: Required for </a:t>
            </a:r>
            <a:r>
              <a:rPr lang="en-US" sz="2800" dirty="0" err="1"/>
              <a:t>Streamlit</a:t>
            </a:r>
            <a:r>
              <a:rPr lang="en-US" sz="2800" dirty="0"/>
              <a:t> deployment</a:t>
            </a: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05435" indent="-305435"/>
            <a:r>
              <a:rPr lang="en-IN" sz="2800" b="1" dirty="0">
                <a:solidFill>
                  <a:srgbClr val="0F0F0F"/>
                </a:solidFill>
              </a:rPr>
              <a:t>Library required to build the model</a:t>
            </a:r>
          </a:p>
          <a:p>
            <a:pPr marL="305435" indent="-305435"/>
            <a:r>
              <a:rPr lang="en-US" sz="2800" dirty="0"/>
              <a:t>The project uses several open-source Python libraries essential for data preprocessing, visualization, model training, and deployment:</a:t>
            </a:r>
          </a:p>
          <a:p>
            <a:pPr marL="305435" indent="-305435"/>
            <a:r>
              <a:rPr lang="en-IN" sz="2800" dirty="0">
                <a:solidFill>
                  <a:srgbClr val="0F0F0F"/>
                </a:solidFill>
              </a:rPr>
              <a:t>Pandas:- For Data Manipulation</a:t>
            </a:r>
          </a:p>
          <a:p>
            <a:pPr marL="305435" indent="-305435"/>
            <a:r>
              <a:rPr lang="en-IN" sz="2800" dirty="0" err="1">
                <a:solidFill>
                  <a:srgbClr val="0F0F0F"/>
                </a:solidFill>
              </a:rPr>
              <a:t>Numpy</a:t>
            </a:r>
            <a:r>
              <a:rPr lang="en-IN" sz="2800" dirty="0">
                <a:solidFill>
                  <a:srgbClr val="0F0F0F"/>
                </a:solidFill>
              </a:rPr>
              <a:t>:- For Numerical Operation</a:t>
            </a:r>
          </a:p>
          <a:p>
            <a:pPr marL="305435" indent="-305435"/>
            <a:r>
              <a:rPr lang="en-IN" sz="2800" dirty="0">
                <a:solidFill>
                  <a:srgbClr val="0F0F0F"/>
                </a:solidFill>
              </a:rPr>
              <a:t>Scikit-learn:- For Building and Evaluating Machine Learning Model</a:t>
            </a:r>
          </a:p>
          <a:p>
            <a:pPr marL="305435" indent="-305435"/>
            <a:r>
              <a:rPr lang="en-IN" sz="2800" dirty="0">
                <a:solidFill>
                  <a:srgbClr val="0F0F0F"/>
                </a:solidFill>
              </a:rPr>
              <a:t>Matplotlib &amp; Seaborn:- for data visualization</a:t>
            </a:r>
          </a:p>
          <a:p>
            <a:pPr marL="305435" indent="-305435"/>
            <a:endParaRPr lang="en-IN" sz="2800" b="1" dirty="0">
              <a:solidFill>
                <a:srgbClr val="0F0F0F"/>
              </a:solidFill>
            </a:endParaRPr>
          </a:p>
        </p:txBody>
      </p:sp>
    </p:spTree>
    <p:extLst>
      <p:ext uri="{BB962C8B-B14F-4D97-AF65-F5344CB8AC3E}">
        <p14:creationId xmlns:p14="http://schemas.microsoft.com/office/powerpoint/2010/main" val="4246089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a:bodyPr>
          <a:lstStyle/>
          <a:p>
            <a:pPr marL="305435" indent="-305435"/>
            <a:r>
              <a:rPr lang="en-US" sz="2800" b="1" dirty="0"/>
              <a:t>Imported Required Libraries</a:t>
            </a:r>
          </a:p>
          <a:p>
            <a:pPr marL="305435" indent="-305435"/>
            <a:r>
              <a:rPr lang="en-US" sz="2800" dirty="0"/>
              <a:t>Begin by importing essential libraries such as pandas, </a:t>
            </a:r>
            <a:r>
              <a:rPr lang="en-US" sz="2800" dirty="0" err="1"/>
              <a:t>numpy</a:t>
            </a:r>
            <a:r>
              <a:rPr lang="en-US" sz="2800" dirty="0"/>
              <a:t>, scikit-learn, seaborn, matplotlib, and </a:t>
            </a:r>
            <a:r>
              <a:rPr lang="en-US" sz="2800" dirty="0" err="1"/>
              <a:t>streamlit</a:t>
            </a:r>
            <a:r>
              <a:rPr lang="en-US" sz="2800" dirty="0"/>
              <a:t>.</a:t>
            </a:r>
          </a:p>
          <a:p>
            <a:pPr marL="305435" indent="-305435"/>
            <a:r>
              <a:rPr lang="en-US" sz="2800" b="1" dirty="0"/>
              <a:t>Load and Inspect the Dataset</a:t>
            </a:r>
          </a:p>
          <a:p>
            <a:pPr marL="305435" indent="-305435"/>
            <a:r>
              <a:rPr lang="en-US" sz="2800" dirty="0"/>
              <a:t>Uploaded the employee CSV file and using pandas to read the data. Display the first few rows to understand the structure and types of data.</a:t>
            </a:r>
          </a:p>
          <a:p>
            <a:pPr marL="305435" indent="-305435"/>
            <a:endParaRPr lang="en-US" sz="2800" b="1"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4923392"/>
          </a:xfrm>
        </p:spPr>
        <p:txBody>
          <a:bodyPr>
            <a:normAutofit/>
          </a:bodyPr>
          <a:lstStyle/>
          <a:p>
            <a:pPr marL="305435" indent="-305435"/>
            <a:r>
              <a:rPr lang="en-US" sz="2800" b="1" dirty="0"/>
              <a:t>Preprocessing the Data</a:t>
            </a:r>
          </a:p>
          <a:p>
            <a:pPr marL="305435" indent="-305435"/>
            <a:r>
              <a:rPr lang="en-US" sz="2800" dirty="0"/>
              <a:t>Rename columns to a consistent format.</a:t>
            </a:r>
          </a:p>
          <a:p>
            <a:pPr marL="305435" indent="-305435"/>
            <a:r>
              <a:rPr lang="en-US" sz="2800" dirty="0"/>
              <a:t>Strip whitespace and handle missing values.</a:t>
            </a:r>
          </a:p>
          <a:p>
            <a:pPr marL="305435" indent="-305435"/>
            <a:r>
              <a:rPr lang="en-US" sz="2800" dirty="0"/>
              <a:t>Encode categorical variables using </a:t>
            </a:r>
            <a:r>
              <a:rPr lang="en-US" sz="2800" dirty="0" err="1"/>
              <a:t>LabelEncoder</a:t>
            </a:r>
            <a:r>
              <a:rPr lang="en-US" sz="2800" b="1" dirty="0"/>
              <a:t>.</a:t>
            </a:r>
          </a:p>
          <a:p>
            <a:pPr marL="305435" indent="-305435"/>
            <a:r>
              <a:rPr lang="en-US" sz="2800" b="1" dirty="0"/>
              <a:t>Split the Data</a:t>
            </a:r>
          </a:p>
          <a:p>
            <a:pPr marL="305435" indent="-305435"/>
            <a:r>
              <a:rPr lang="en-US" sz="2800" dirty="0"/>
              <a:t>Separate the dataset into features (X) and target (y). Then, split them into training and testing sets using </a:t>
            </a:r>
            <a:r>
              <a:rPr lang="en-US" sz="2800" dirty="0" err="1"/>
              <a:t>train_test_split</a:t>
            </a:r>
            <a:r>
              <a:rPr lang="en-US" sz="2800" dirty="0"/>
              <a:t>.</a:t>
            </a:r>
          </a:p>
        </p:txBody>
      </p:sp>
    </p:spTree>
    <p:extLst>
      <p:ext uri="{BB962C8B-B14F-4D97-AF65-F5344CB8AC3E}">
        <p14:creationId xmlns:p14="http://schemas.microsoft.com/office/powerpoint/2010/main" val="1095711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4923392"/>
          </a:xfrm>
        </p:spPr>
        <p:txBody>
          <a:bodyPr>
            <a:normAutofit fontScale="92500" lnSpcReduction="10000"/>
          </a:bodyPr>
          <a:lstStyle/>
          <a:p>
            <a:pPr marL="305435" indent="-305435"/>
            <a:r>
              <a:rPr lang="en-US" sz="2800" b="1" dirty="0"/>
              <a:t>Train Machine Learning Models</a:t>
            </a:r>
          </a:p>
          <a:p>
            <a:pPr marL="305435" indent="-305435"/>
            <a:r>
              <a:rPr lang="en-US" sz="2800" dirty="0"/>
              <a:t>Applying different classification algorithms such as:</a:t>
            </a:r>
          </a:p>
          <a:p>
            <a:pPr marL="305435" indent="-305435"/>
            <a:r>
              <a:rPr lang="en-US" sz="2800" dirty="0"/>
              <a:t>Random Forest Classifier</a:t>
            </a:r>
          </a:p>
          <a:p>
            <a:pPr marL="305435" indent="-305435"/>
            <a:r>
              <a:rPr lang="en-US" sz="2800" dirty="0"/>
              <a:t>Logistic Regression</a:t>
            </a:r>
          </a:p>
          <a:p>
            <a:pPr marL="305435" indent="-305435"/>
            <a:r>
              <a:rPr lang="en-US" sz="2800" dirty="0"/>
              <a:t>Decision Tree</a:t>
            </a:r>
          </a:p>
          <a:p>
            <a:pPr marL="305435" indent="-305435"/>
            <a:r>
              <a:rPr lang="en-US" sz="2800" dirty="0"/>
              <a:t>Support Vector Machine (SVM)</a:t>
            </a:r>
          </a:p>
          <a:p>
            <a:pPr marL="305435" indent="-305435"/>
            <a:r>
              <a:rPr lang="en-US" sz="2800" b="1" dirty="0"/>
              <a:t>Evaluating Model Performance</a:t>
            </a:r>
          </a:p>
          <a:p>
            <a:pPr marL="305435" indent="-305435"/>
            <a:r>
              <a:rPr lang="en-US" sz="2800" dirty="0"/>
              <a:t>Measure performance using accuracy, confusion matrix, and classification report to choose the best model.</a:t>
            </a:r>
          </a:p>
        </p:txBody>
      </p:sp>
    </p:spTree>
    <p:extLst>
      <p:ext uri="{BB962C8B-B14F-4D97-AF65-F5344CB8AC3E}">
        <p14:creationId xmlns:p14="http://schemas.microsoft.com/office/powerpoint/2010/main" val="2931919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4923392"/>
          </a:xfrm>
        </p:spPr>
        <p:txBody>
          <a:bodyPr>
            <a:normAutofit/>
          </a:bodyPr>
          <a:lstStyle/>
          <a:p>
            <a:pPr marL="305435" indent="-305435"/>
            <a:r>
              <a:rPr lang="en-US" sz="2800" b="1" dirty="0" err="1"/>
              <a:t>Builded</a:t>
            </a:r>
            <a:r>
              <a:rPr lang="en-US" sz="2800" b="1" dirty="0"/>
              <a:t> Interactive Web App Using </a:t>
            </a:r>
            <a:r>
              <a:rPr lang="en-US" sz="2800" b="1" dirty="0" err="1"/>
              <a:t>Streamlit</a:t>
            </a:r>
            <a:endParaRPr lang="en-US" sz="2800" b="1" dirty="0"/>
          </a:p>
          <a:p>
            <a:pPr marL="305435" indent="-305435"/>
            <a:r>
              <a:rPr lang="en-US" sz="2800" dirty="0"/>
              <a:t>Created a user-friendly dashboard where users can upload their data and get instant predictions.</a:t>
            </a:r>
          </a:p>
          <a:p>
            <a:pPr marL="305435" indent="-305435"/>
            <a:r>
              <a:rPr lang="en-US" sz="2800" b="1" dirty="0"/>
              <a:t>Deployed the Application on </a:t>
            </a:r>
            <a:r>
              <a:rPr lang="en-US" sz="2800" b="1" dirty="0" err="1"/>
              <a:t>Streamlit</a:t>
            </a:r>
            <a:r>
              <a:rPr lang="en-US" sz="2800" b="1" dirty="0"/>
              <a:t> Cloud</a:t>
            </a:r>
          </a:p>
          <a:p>
            <a:pPr marL="305435" indent="-305435"/>
            <a:r>
              <a:rPr lang="en-US" sz="2800" dirty="0"/>
              <a:t>Pushed the code to GitHub and deploy the app through </a:t>
            </a:r>
            <a:r>
              <a:rPr lang="en-US" sz="2800" dirty="0" err="1"/>
              <a:t>Streamlit</a:t>
            </a:r>
            <a:r>
              <a:rPr lang="en-US" sz="2800" dirty="0"/>
              <a:t> Cloud, making it accessible to users anywhere.</a:t>
            </a:r>
          </a:p>
        </p:txBody>
      </p:sp>
    </p:spTree>
    <p:extLst>
      <p:ext uri="{BB962C8B-B14F-4D97-AF65-F5344CB8AC3E}">
        <p14:creationId xmlns:p14="http://schemas.microsoft.com/office/powerpoint/2010/main" val="322089586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152</TotalTime>
  <Words>926</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Employee Salary Prediction Using Random Forest</vt:lpstr>
      <vt:lpstr>OUTLINE</vt:lpstr>
      <vt:lpstr>Problem Statement</vt:lpstr>
      <vt:lpstr>System  Approach</vt:lpstr>
      <vt:lpstr>System  Approach</vt:lpstr>
      <vt:lpstr>Algorithm &amp; Deployment</vt:lpstr>
      <vt:lpstr>Algorithm &amp; Deployment</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sanskar saurabh</cp:lastModifiedBy>
  <cp:revision>39</cp:revision>
  <dcterms:created xsi:type="dcterms:W3CDTF">2021-05-26T16:50:10Z</dcterms:created>
  <dcterms:modified xsi:type="dcterms:W3CDTF">2025-07-20T11:48:06Z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