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 Store Sales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Total Sales: 445K</a:t>
            </a:r>
          </a:p>
          <a:p>
            <a:pPr>
              <a:defRPr sz="1800"/>
            </a:pPr>
            <a:r>
              <a:t>Total Quantity Sold: 6K</a:t>
            </a:r>
          </a:p>
          <a:p>
            <a:pPr>
              <a:defRPr sz="1800"/>
            </a:pPr>
            <a:r>
              <a:t>Total Profit: 59K</a:t>
            </a:r>
          </a:p>
          <a:p>
            <a:pPr>
              <a:defRPr sz="1800"/>
            </a:pPr>
            <a:r>
              <a:t>Average Delivery Days: 103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By Payment Mode:</a:t>
            </a:r>
          </a:p>
          <a:p>
            <a:pPr>
              <a:defRPr sz="1800"/>
            </a:pPr>
            <a:r>
              <a:t>  - COD: 41%</a:t>
            </a:r>
          </a:p>
          <a:p>
            <a:pPr>
              <a:defRPr sz="1800"/>
            </a:pPr>
            <a:r>
              <a:t>  - Online: 36%</a:t>
            </a:r>
          </a:p>
          <a:p>
            <a:pPr>
              <a:defRPr sz="1800"/>
            </a:pPr>
            <a:r>
              <a:t>  - Cards: 23%</a:t>
            </a:r>
          </a:p>
          <a:p>
            <a:pPr>
              <a:defRPr sz="1800"/>
            </a:pPr>
            <a:r>
              <a:t>By Region:</a:t>
            </a:r>
          </a:p>
          <a:p>
            <a:pPr>
              <a:defRPr sz="1800"/>
            </a:pPr>
            <a:r>
              <a:t>  - West: 35%</a:t>
            </a:r>
          </a:p>
          <a:p>
            <a:pPr>
              <a:defRPr sz="1800"/>
            </a:pPr>
            <a:r>
              <a:t>  - East: 26%</a:t>
            </a:r>
          </a:p>
          <a:p>
            <a:pPr>
              <a:defRPr sz="1800"/>
            </a:pPr>
            <a:r>
              <a:t>  - Central: 21%</a:t>
            </a:r>
          </a:p>
          <a:p>
            <a:pPr>
              <a:defRPr sz="1800"/>
            </a:pPr>
            <a:r>
              <a:t>  - South: 17%</a:t>
            </a:r>
          </a:p>
          <a:p>
            <a:pPr>
              <a:defRPr sz="1800"/>
            </a:pPr>
            <a:r>
              <a:t>By Segment:</a:t>
            </a:r>
          </a:p>
          <a:p>
            <a:pPr>
              <a:defRPr sz="1800"/>
            </a:pPr>
            <a:r>
              <a:t>  - Consumer: 48%</a:t>
            </a:r>
          </a:p>
          <a:p>
            <a:pPr>
              <a:defRPr sz="1800"/>
            </a:pPr>
            <a:r>
              <a:t>  - Corporate: 30%</a:t>
            </a:r>
          </a:p>
          <a:p>
            <a:pPr>
              <a:defRPr sz="1800"/>
            </a:pPr>
            <a:r>
              <a:t>  - Home Office: 22%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Sales by Month (2019 vs 2020):</a:t>
            </a:r>
          </a:p>
          <a:p>
            <a:pPr>
              <a:defRPr sz="1800"/>
            </a:pPr>
            <a:r>
              <a:t>  - Peak sales in March 2019</a:t>
            </a:r>
          </a:p>
          <a:p>
            <a:pPr>
              <a:defRPr sz="1800"/>
            </a:pPr>
            <a:r>
              <a:t>  - Declining trend through the year</a:t>
            </a:r>
          </a:p>
          <a:p>
            <a:pPr>
              <a:defRPr sz="1800"/>
            </a:pPr>
            <a:r>
              <a:t>Profit by Month:</a:t>
            </a:r>
          </a:p>
          <a:p>
            <a:pPr>
              <a:defRPr sz="1800"/>
            </a:pPr>
            <a:r>
              <a:t>  - Profit spikes in March 2019</a:t>
            </a:r>
          </a:p>
          <a:p>
            <a:pPr>
              <a:defRPr sz="1800"/>
            </a:pPr>
            <a:r>
              <a:t>  - Gradual decrease over the months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&amp; State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Sales by Ship Mode:</a:t>
            </a:r>
          </a:p>
          <a:p>
            <a:pPr>
              <a:defRPr sz="1800"/>
            </a:pPr>
            <a:r>
              <a:t>  - Standard Class: 71K</a:t>
            </a:r>
          </a:p>
          <a:p>
            <a:pPr>
              <a:defRPr sz="1800"/>
            </a:pPr>
            <a:r>
              <a:t>  - First Class: 31K</a:t>
            </a:r>
          </a:p>
          <a:p>
            <a:pPr>
              <a:defRPr sz="1800"/>
            </a:pPr>
            <a:r>
              <a:t>  - Second Class: 22K</a:t>
            </a:r>
          </a:p>
          <a:p>
            <a:pPr>
              <a:defRPr sz="1800"/>
            </a:pPr>
            <a:r>
              <a:t>  - Same Day: 22K</a:t>
            </a:r>
          </a:p>
          <a:p>
            <a:pPr>
              <a:defRPr sz="1800"/>
            </a:pPr>
            <a:r>
              <a:t>Profit &amp; Sales by State:</a:t>
            </a:r>
          </a:p>
          <a:p>
            <a:pPr>
              <a:defRPr sz="1800"/>
            </a:pPr>
            <a:r>
              <a:t>  - Visualized on a geographic map (USA focused)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 and Subcategory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Top Categories:</a:t>
            </a:r>
          </a:p>
          <a:p>
            <a:pPr>
              <a:defRPr sz="1800"/>
            </a:pPr>
            <a:r>
              <a:t>  - Office Supplies: 0.16M</a:t>
            </a:r>
          </a:p>
          <a:p>
            <a:pPr>
              <a:defRPr sz="1800"/>
            </a:pPr>
            <a:r>
              <a:t>  - Technology: 0.16M</a:t>
            </a:r>
          </a:p>
          <a:p>
            <a:pPr>
              <a:defRPr sz="1800"/>
            </a:pPr>
            <a:r>
              <a:t>  - Furniture: 0.13M</a:t>
            </a:r>
          </a:p>
          <a:p>
            <a:pPr>
              <a:defRPr sz="1800"/>
            </a:pPr>
            <a:r>
              <a:t>Top Subcategories:</a:t>
            </a:r>
          </a:p>
          <a:p>
            <a:pPr>
              <a:defRPr sz="1800"/>
            </a:pPr>
            <a:r>
              <a:t>  - Phones: 52K</a:t>
            </a:r>
          </a:p>
          <a:p>
            <a:pPr>
              <a:defRPr sz="1800"/>
            </a:pPr>
            <a:r>
              <a:t>  - Chairs: 48K</a:t>
            </a:r>
          </a:p>
          <a:p>
            <a:pPr>
              <a:defRPr sz="1800"/>
            </a:pPr>
            <a:r>
              <a:t>  - Machines: 45K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