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364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749C4F-AA61-4A21-B626-41317FF9D9C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32268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56314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409544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17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68463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749C4F-AA61-4A21-B626-41317FF9D9CA}"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67963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749C4F-AA61-4A21-B626-41317FF9D9CA}"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50065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9C4F-AA61-4A21-B626-41317FF9D9C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038802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9C4F-AA61-4A21-B626-41317FF9D9C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60762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9C4F-AA61-4A21-B626-41317FF9D9C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86624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49C4F-AA61-4A21-B626-41317FF9D9CA}"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330612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97327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749C4F-AA61-4A21-B626-41317FF9D9CA}"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286752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749C4F-AA61-4A21-B626-41317FF9D9CA}"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335024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9C4F-AA61-4A21-B626-41317FF9D9CA}" type="datetimeFigureOut">
              <a:rPr lang="en-IN" smtClean="0"/>
              <a:t>18-09-2022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180611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79014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9C4F-AA61-4A21-B626-41317FF9D9CA}"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C6C70-3E32-435F-AB5C-8BEA15320961}" type="slidenum">
              <a:rPr lang="en-IN" smtClean="0"/>
              <a:t>‹#›</a:t>
            </a:fld>
            <a:endParaRPr lang="en-IN"/>
          </a:p>
        </p:txBody>
      </p:sp>
    </p:spTree>
    <p:extLst>
      <p:ext uri="{BB962C8B-B14F-4D97-AF65-F5344CB8AC3E}">
        <p14:creationId xmlns:p14="http://schemas.microsoft.com/office/powerpoint/2010/main" val="180379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9749C4F-AA61-4A21-B626-41317FF9D9CA}" type="datetimeFigureOut">
              <a:rPr lang="en-IN" smtClean="0"/>
              <a:t>18-09-2022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7C6C70-3E32-435F-AB5C-8BEA15320961}" type="slidenum">
              <a:rPr lang="en-IN" smtClean="0"/>
              <a:t>‹#›</a:t>
            </a:fld>
            <a:endParaRPr lang="en-IN"/>
          </a:p>
        </p:txBody>
      </p:sp>
    </p:spTree>
    <p:extLst>
      <p:ext uri="{BB962C8B-B14F-4D97-AF65-F5344CB8AC3E}">
        <p14:creationId xmlns:p14="http://schemas.microsoft.com/office/powerpoint/2010/main" val="260589961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085DC-4A75-4784-5F1D-8513D8C3DAD2}"/>
              </a:ext>
            </a:extLst>
          </p:cNvPr>
          <p:cNvSpPr txBox="1"/>
          <p:nvPr/>
        </p:nvSpPr>
        <p:spPr>
          <a:xfrm>
            <a:off x="0" y="1670539"/>
            <a:ext cx="12192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MINOR PROJECT</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FBDA70-C4DB-D186-F4A4-9D108E7E6753}"/>
              </a:ext>
            </a:extLst>
          </p:cNvPr>
          <p:cNvSpPr txBox="1"/>
          <p:nvPr/>
        </p:nvSpPr>
        <p:spPr>
          <a:xfrm>
            <a:off x="0" y="2459503"/>
            <a:ext cx="12192000" cy="150810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Title:</a:t>
            </a:r>
          </a:p>
          <a:p>
            <a:pPr algn="ctr"/>
            <a:r>
              <a:rPr lang="en-IN" sz="2800" b="1" i="0" u="none" strike="noStrike" dirty="0">
                <a:effectLst/>
                <a:latin typeface="Times New Roman" panose="02020603050405020304" pitchFamily="18" charset="0"/>
                <a:cs typeface="Times New Roman" panose="02020603050405020304" pitchFamily="18" charset="0"/>
              </a:rPr>
              <a:t>Statistical Data Visualizer Library</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D99325F-D970-5457-6C43-AE48F4849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
        <p:nvSpPr>
          <p:cNvPr id="3" name="TextBox 2">
            <a:extLst>
              <a:ext uri="{FF2B5EF4-FFF2-40B4-BE49-F238E27FC236}">
                <a16:creationId xmlns:a16="http://schemas.microsoft.com/office/drawing/2014/main" id="{467CAEDA-F102-98DD-6EA9-C67257121DD8}"/>
              </a:ext>
            </a:extLst>
          </p:cNvPr>
          <p:cNvSpPr txBox="1"/>
          <p:nvPr/>
        </p:nvSpPr>
        <p:spPr>
          <a:xfrm>
            <a:off x="-1464" y="5187461"/>
            <a:ext cx="6097464" cy="1754326"/>
          </a:xfrm>
          <a:prstGeom prst="rect">
            <a:avLst/>
          </a:prstGeom>
          <a:noFill/>
        </p:spPr>
        <p:txBody>
          <a:bodyPr wrap="square">
            <a:spAutoFit/>
          </a:bodyPr>
          <a:lstStyle/>
          <a:p>
            <a:pPr rtl="0">
              <a:spcBef>
                <a:spcPts val="0"/>
              </a:spcBef>
              <a:spcAft>
                <a:spcPts val="0"/>
              </a:spcAft>
            </a:pPr>
            <a:r>
              <a:rPr lang="en-IN" sz="1800" b="1" i="0" u="none" strike="noStrike" dirty="0">
                <a:effectLst/>
                <a:latin typeface="Calibri" panose="020F0502020204030204" pitchFamily="34" charset="0"/>
              </a:rPr>
              <a:t>Presented by:</a:t>
            </a:r>
            <a:endParaRPr lang="en-IN" b="0" dirty="0">
              <a:effectLst/>
            </a:endParaRPr>
          </a:p>
          <a:p>
            <a:pPr rtl="0">
              <a:spcBef>
                <a:spcPts val="0"/>
              </a:spcBef>
              <a:spcAft>
                <a:spcPts val="0"/>
              </a:spcAft>
            </a:pPr>
            <a:r>
              <a:rPr lang="en-IN" dirty="0">
                <a:latin typeface="Calibri" panose="020F0502020204030204" pitchFamily="34" charset="0"/>
              </a:rPr>
              <a:t>Aryan Kumar </a:t>
            </a:r>
            <a:r>
              <a:rPr lang="en-IN" sz="1800" b="0" i="0" u="none" strike="noStrike" dirty="0">
                <a:effectLst/>
                <a:latin typeface="Calibri" panose="020F0502020204030204" pitchFamily="34" charset="0"/>
              </a:rPr>
              <a:t>,R214220255, CSE </a:t>
            </a:r>
            <a:r>
              <a:rPr lang="en-IN" dirty="0">
                <a:latin typeface="Calibri" panose="020F0502020204030204" pitchFamily="34" charset="0"/>
              </a:rPr>
              <a:t>AIML-H</a:t>
            </a:r>
            <a:endParaRPr lang="en-IN" b="0" dirty="0">
              <a:effectLst/>
            </a:endParaRPr>
          </a:p>
          <a:p>
            <a:pPr rtl="0">
              <a:spcBef>
                <a:spcPts val="0"/>
              </a:spcBef>
              <a:spcAft>
                <a:spcPts val="0"/>
              </a:spcAft>
            </a:pPr>
            <a:r>
              <a:rPr lang="en-IN" sz="1800" b="0" i="0" u="none" strike="noStrike" dirty="0" err="1">
                <a:effectLst/>
                <a:latin typeface="Calibri" panose="020F0502020204030204" pitchFamily="34" charset="0"/>
              </a:rPr>
              <a:t>Manika</a:t>
            </a:r>
            <a:r>
              <a:rPr lang="en-IN" sz="1800" b="0" i="0" u="none" strike="noStrike" dirty="0">
                <a:effectLst/>
                <a:latin typeface="Calibri" panose="020F0502020204030204" pitchFamily="34" charset="0"/>
              </a:rPr>
              <a:t> Rajpal;,R214220669, CSE CSF</a:t>
            </a:r>
            <a:r>
              <a:rPr lang="en-IN" dirty="0">
                <a:latin typeface="Calibri" panose="020F0502020204030204" pitchFamily="34" charset="0"/>
              </a:rPr>
              <a:t>-NH</a:t>
            </a:r>
            <a:endParaRPr lang="en-IN" b="0" dirty="0">
              <a:effectLst/>
            </a:endParaRPr>
          </a:p>
          <a:p>
            <a:r>
              <a:rPr lang="en-IN" dirty="0"/>
              <a:t>Palak Singh, R214220794, CSE AIML-H</a:t>
            </a:r>
          </a:p>
          <a:p>
            <a:r>
              <a:rPr lang="en-IN" dirty="0"/>
              <a:t>Sanskar, R2142201027, CSE CSF-NH</a:t>
            </a:r>
            <a:br>
              <a:rPr lang="en-IN" dirty="0"/>
            </a:br>
            <a:endParaRPr lang="en-US" dirty="0"/>
          </a:p>
        </p:txBody>
      </p:sp>
      <p:sp>
        <p:nvSpPr>
          <p:cNvPr id="7" name="TextBox 6">
            <a:extLst>
              <a:ext uri="{FF2B5EF4-FFF2-40B4-BE49-F238E27FC236}">
                <a16:creationId xmlns:a16="http://schemas.microsoft.com/office/drawing/2014/main" id="{DC02348C-F338-DC77-69E2-D721D9355BBE}"/>
              </a:ext>
            </a:extLst>
          </p:cNvPr>
          <p:cNvSpPr txBox="1"/>
          <p:nvPr/>
        </p:nvSpPr>
        <p:spPr>
          <a:xfrm>
            <a:off x="9339630" y="5505996"/>
            <a:ext cx="4226901" cy="1754326"/>
          </a:xfrm>
          <a:prstGeom prst="rect">
            <a:avLst/>
          </a:prstGeom>
          <a:noFill/>
        </p:spPr>
        <p:txBody>
          <a:bodyPr wrap="square">
            <a:spAutoFit/>
          </a:bodyPr>
          <a:lstStyle/>
          <a:p>
            <a:pPr rtl="0">
              <a:spcBef>
                <a:spcPts val="0"/>
              </a:spcBef>
              <a:spcAft>
                <a:spcPts val="0"/>
              </a:spcAft>
            </a:pPr>
            <a:r>
              <a:rPr lang="en-IN" sz="1800" b="1" i="0" u="none" strike="noStrike" dirty="0">
                <a:effectLst/>
                <a:latin typeface="Calibri" panose="020F0502020204030204" pitchFamily="34" charset="0"/>
              </a:rPr>
              <a:t>Guided by:</a:t>
            </a:r>
            <a:endParaRPr lang="en-IN" b="0" dirty="0">
              <a:effectLst/>
            </a:endParaRPr>
          </a:p>
          <a:p>
            <a:pPr rtl="0">
              <a:spcBef>
                <a:spcPts val="0"/>
              </a:spcBef>
              <a:spcAft>
                <a:spcPts val="0"/>
              </a:spcAft>
            </a:pPr>
            <a:r>
              <a:rPr lang="en-IN" dirty="0" err="1">
                <a:latin typeface="Calibri" panose="020F0502020204030204" pitchFamily="34" charset="0"/>
              </a:rPr>
              <a:t>Dr.</a:t>
            </a:r>
            <a:r>
              <a:rPr lang="en-IN" dirty="0">
                <a:latin typeface="Calibri" panose="020F0502020204030204" pitchFamily="34" charset="0"/>
              </a:rPr>
              <a:t> Ajay Prasad</a:t>
            </a:r>
          </a:p>
          <a:p>
            <a:pPr rtl="0">
              <a:spcBef>
                <a:spcPts val="0"/>
              </a:spcBef>
              <a:spcAft>
                <a:spcPts val="0"/>
              </a:spcAft>
            </a:pPr>
            <a:endParaRPr lang="en-IN" b="0" dirty="0">
              <a:effectLst/>
            </a:endParaRPr>
          </a:p>
          <a:p>
            <a:pPr rtl="0">
              <a:spcBef>
                <a:spcPts val="0"/>
              </a:spcBef>
              <a:spcAft>
                <a:spcPts val="0"/>
              </a:spcAft>
            </a:pPr>
            <a:r>
              <a:rPr lang="en-IN" sz="1800" b="0" i="0" u="none" strike="noStrike" dirty="0">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377343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5042-5E3B-489B-A7B7-16724AA05D8E}"/>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Application of the Project</a:t>
            </a:r>
            <a:br>
              <a:rPr lang="en-US" sz="36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46EF590-4380-C289-852B-CDAC634635D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8641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9025-94B7-0499-4032-7EA257A09374}"/>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PERT Chart</a:t>
            </a:r>
            <a:br>
              <a:rPr lang="en-US" sz="36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EAEC788-9EE5-87D0-7FDA-31EA4F43C0E8}"/>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99301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5B53-470E-647C-95CB-75FCEC76E770}"/>
              </a:ext>
            </a:extLst>
          </p:cNvPr>
          <p:cNvSpPr>
            <a:spLocks noGrp="1"/>
          </p:cNvSpPr>
          <p:nvPr>
            <p:ph type="title"/>
          </p:nvPr>
        </p:nvSpPr>
        <p:spPr/>
        <p:txBody>
          <a:bodyPr>
            <a:normAutofit/>
          </a:bodyPr>
          <a:lstStyle/>
          <a:p>
            <a:pPr marL="457200" indent="-457200"/>
            <a:r>
              <a:rPr lang="en-US" sz="3600" dirty="0">
                <a:latin typeface="Arial" panose="020B0604020202020204" pitchFamily="34" charset="0"/>
                <a:cs typeface="Arial" panose="020B0604020202020204" pitchFamily="34" charset="0"/>
              </a:rPr>
              <a:t>Objectives Covered</a:t>
            </a:r>
            <a:br>
              <a:rPr lang="en-US" sz="36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CCE94D1-C32D-F549-613C-5836368AA355}"/>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20036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3F26-B7DC-74CF-9512-1CB30BB91090}"/>
              </a:ext>
            </a:extLst>
          </p:cNvPr>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References</a:t>
            </a:r>
            <a:endParaRPr lang="en-IN" dirty="0"/>
          </a:p>
        </p:txBody>
      </p:sp>
      <p:sp>
        <p:nvSpPr>
          <p:cNvPr id="3" name="Content Placeholder 2">
            <a:extLst>
              <a:ext uri="{FF2B5EF4-FFF2-40B4-BE49-F238E27FC236}">
                <a16:creationId xmlns:a16="http://schemas.microsoft.com/office/drawing/2014/main" id="{5EFAAF15-B6D7-2864-2F03-39B28BDA0228}"/>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9431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0" y="0"/>
            <a:ext cx="1251827" cy="600718"/>
          </a:xfrm>
          <a:prstGeom prst="rect">
            <a:avLst/>
          </a:prstGeom>
        </p:spPr>
      </p:pic>
      <p:sp>
        <p:nvSpPr>
          <p:cNvPr id="2" name="TextBox 1">
            <a:extLst>
              <a:ext uri="{FF2B5EF4-FFF2-40B4-BE49-F238E27FC236}">
                <a16:creationId xmlns:a16="http://schemas.microsoft.com/office/drawing/2014/main" id="{C39D82EA-6098-704F-AD4D-D13A499C492D}"/>
              </a:ext>
            </a:extLst>
          </p:cNvPr>
          <p:cNvSpPr txBox="1"/>
          <p:nvPr/>
        </p:nvSpPr>
        <p:spPr>
          <a:xfrm>
            <a:off x="1251827" y="87829"/>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3346A0-A355-71B0-DA8B-CDB4ADC20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
        <p:nvSpPr>
          <p:cNvPr id="8" name="TextBox 7">
            <a:extLst>
              <a:ext uri="{FF2B5EF4-FFF2-40B4-BE49-F238E27FC236}">
                <a16:creationId xmlns:a16="http://schemas.microsoft.com/office/drawing/2014/main" id="{865DF1E5-9086-E510-9AEA-823663EC093E}"/>
              </a:ext>
            </a:extLst>
          </p:cNvPr>
          <p:cNvSpPr txBox="1"/>
          <p:nvPr/>
        </p:nvSpPr>
        <p:spPr>
          <a:xfrm>
            <a:off x="554319" y="701312"/>
            <a:ext cx="753036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Contents</a:t>
            </a:r>
            <a:endParaRPr lang="en-IN" sz="32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89149F-7DB1-39E7-CF9A-798CCABAB2E1}"/>
              </a:ext>
            </a:extLst>
          </p:cNvPr>
          <p:cNvSpPr txBox="1"/>
          <p:nvPr/>
        </p:nvSpPr>
        <p:spPr>
          <a:xfrm>
            <a:off x="554319" y="1509262"/>
            <a:ext cx="6913281" cy="4062651"/>
          </a:xfrm>
          <a:prstGeom prst="rect">
            <a:avLst/>
          </a:prstGeom>
          <a:noFill/>
        </p:spPr>
        <p:txBody>
          <a:bodyPr wrap="square" rtlCol="0">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20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20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20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2000" dirty="0">
                <a:latin typeface="Arial" panose="020B0604020202020204" pitchFamily="34" charset="0"/>
                <a:cs typeface="Arial" panose="020B0604020202020204" pitchFamily="34" charset="0"/>
              </a:rPr>
              <a:t>Methodology</a:t>
            </a:r>
          </a:p>
          <a:p>
            <a:pPr marL="457200" indent="-457200">
              <a:buFont typeface="+mj-lt"/>
              <a:buAutoNum type="arabicPeriod"/>
            </a:pPr>
            <a:r>
              <a:rPr lang="en-US" sz="2000" dirty="0">
                <a:latin typeface="Arial" panose="020B0604020202020204" pitchFamily="34" charset="0"/>
                <a:cs typeface="Arial" panose="020B0604020202020204" pitchFamily="34" charset="0"/>
              </a:rPr>
              <a:t>Implementation</a:t>
            </a:r>
          </a:p>
          <a:p>
            <a:pPr marL="457200" indent="-457200">
              <a:buFont typeface="+mj-lt"/>
              <a:buAutoNum type="arabicPeriod"/>
            </a:pPr>
            <a:r>
              <a:rPr lang="en-US" sz="2000" dirty="0">
                <a:latin typeface="Arial" panose="020B0604020202020204" pitchFamily="34" charset="0"/>
                <a:cs typeface="Arial" panose="020B0604020202020204" pitchFamily="34" charset="0"/>
              </a:rPr>
              <a:t>SWOT Analysis</a:t>
            </a:r>
          </a:p>
          <a:p>
            <a:pPr marL="457200" indent="-457200">
              <a:buFont typeface="+mj-lt"/>
              <a:buAutoNum type="arabicPeriod"/>
            </a:pPr>
            <a:r>
              <a:rPr lang="en-US" sz="20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20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 Covered</a:t>
            </a:r>
          </a:p>
          <a:p>
            <a:pPr marL="457200" indent="-457200">
              <a:buFont typeface="+mj-lt"/>
              <a:buAutoNum type="arabicPeriod"/>
            </a:pPr>
            <a:r>
              <a:rPr lang="en-US" sz="20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2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70F4B-A845-E6B3-7A4A-15A917837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
        <p:nvSpPr>
          <p:cNvPr id="6" name="TextBox 5">
            <a:extLst>
              <a:ext uri="{FF2B5EF4-FFF2-40B4-BE49-F238E27FC236}">
                <a16:creationId xmlns:a16="http://schemas.microsoft.com/office/drawing/2014/main" id="{8E756147-F39C-B05B-0B0A-511D78071FB6}"/>
              </a:ext>
            </a:extLst>
          </p:cNvPr>
          <p:cNvSpPr txBox="1"/>
          <p:nvPr/>
        </p:nvSpPr>
        <p:spPr>
          <a:xfrm>
            <a:off x="0" y="724870"/>
            <a:ext cx="12191999" cy="523220"/>
          </a:xfrm>
          <a:prstGeom prst="rect">
            <a:avLst/>
          </a:prstGeom>
          <a:noFill/>
        </p:spPr>
        <p:txBody>
          <a:bodyPr wrap="square">
            <a:spAutoFit/>
          </a:bodyPr>
          <a:lstStyle/>
          <a:p>
            <a:pPr algn="ctr"/>
            <a:r>
              <a:rPr lang="en-US" sz="2800" b="1" dirty="0">
                <a:latin typeface="Arial" panose="020B0604020202020204" pitchFamily="34" charset="0"/>
                <a:cs typeface="Arial" panose="020B0604020202020204" pitchFamily="34" charset="0"/>
              </a:rPr>
              <a:t>INTRODUCTION</a:t>
            </a:r>
          </a:p>
        </p:txBody>
      </p:sp>
      <p:sp>
        <p:nvSpPr>
          <p:cNvPr id="9" name="Content Placeholder 2">
            <a:extLst>
              <a:ext uri="{FF2B5EF4-FFF2-40B4-BE49-F238E27FC236}">
                <a16:creationId xmlns:a16="http://schemas.microsoft.com/office/drawing/2014/main" id="{CE359684-F341-0F35-3533-57B82C247BB4}"/>
              </a:ext>
            </a:extLst>
          </p:cNvPr>
          <p:cNvSpPr>
            <a:spLocks noGrp="1"/>
          </p:cNvSpPr>
          <p:nvPr>
            <p:ph idx="1"/>
          </p:nvPr>
        </p:nvSpPr>
        <p:spPr>
          <a:xfrm>
            <a:off x="913795" y="2096064"/>
            <a:ext cx="10353762" cy="3695136"/>
          </a:xfrm>
        </p:spPr>
        <p:txBody>
          <a:bodyPr/>
          <a:lstStyle/>
          <a:p>
            <a:pPr marL="0" indent="0">
              <a:buNone/>
            </a:pPr>
            <a:r>
              <a:rPr lang="en-US" sz="2000" b="0" i="0" u="none" strike="noStrike" dirty="0">
                <a:effectLst/>
                <a:latin typeface="Times New Roman" panose="02020603050405020304" pitchFamily="18" charset="0"/>
              </a:rPr>
              <a:t>In the globalized world, there has been the need for displaying massive amounts of data, in a way that it is easily accessible and understandable not only to the data analyzer, but also to every user who goes through it and because </a:t>
            </a:r>
            <a:r>
              <a:rPr lang="en-US" sz="2000" b="0" i="0" u="none" strike="noStrike" dirty="0">
                <a:effectLst/>
                <a:latin typeface="Georgia" panose="02040502050405020303" pitchFamily="18" charset="0"/>
              </a:rPr>
              <a:t>the use of analytics is no longer limited to big companies with deep pockets also </a:t>
            </a:r>
            <a:r>
              <a:rPr lang="en-US" sz="2000" b="0" i="0" u="none" strike="noStrike" dirty="0">
                <a:effectLst/>
                <a:latin typeface="Times New Roman" panose="02020603050405020304" pitchFamily="18" charset="0"/>
              </a:rPr>
              <a:t>since data is the fuel for many industries as a result of which the amount of data available on the Web has increased drastically so it is difficult for many  users to visualize, explore, and use this enormous amount of data. So with the help of the library we are going to make people can easily use its features to analyz</a:t>
            </a:r>
            <a:r>
              <a:rPr lang="en-US" dirty="0">
                <a:effectLst/>
                <a:latin typeface="Times New Roman" panose="02020603050405020304" pitchFamily="18" charset="0"/>
              </a:rPr>
              <a:t>e huge amount of data. </a:t>
            </a:r>
            <a:endParaRPr lang="en-US" sz="2000" dirty="0">
              <a:effectLst/>
            </a:endParaRPr>
          </a:p>
          <a:p>
            <a:pPr marL="0" indent="0">
              <a:buNone/>
            </a:pPr>
            <a:endParaRPr lang="en-IN" dirty="0"/>
          </a:p>
        </p:txBody>
      </p:sp>
    </p:spTree>
    <p:extLst>
      <p:ext uri="{BB962C8B-B14F-4D97-AF65-F5344CB8AC3E}">
        <p14:creationId xmlns:p14="http://schemas.microsoft.com/office/powerpoint/2010/main" val="298526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3867BF-8C63-D23D-EF60-0B4FE9FD7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
        <p:nvSpPr>
          <p:cNvPr id="6" name="Content Placeholder 5">
            <a:extLst>
              <a:ext uri="{FF2B5EF4-FFF2-40B4-BE49-F238E27FC236}">
                <a16:creationId xmlns:a16="http://schemas.microsoft.com/office/drawing/2014/main" id="{65F3913F-8301-E9FD-D404-E811D438D9F0}"/>
              </a:ext>
            </a:extLst>
          </p:cNvPr>
          <p:cNvSpPr>
            <a:spLocks noGrp="1"/>
          </p:cNvSpPr>
          <p:nvPr>
            <p:ph idx="1"/>
          </p:nvPr>
        </p:nvSpPr>
        <p:spPr>
          <a:xfrm>
            <a:off x="741872" y="1923691"/>
            <a:ext cx="10525685" cy="3867509"/>
          </a:xfrm>
        </p:spPr>
        <p:txBody>
          <a:bodyPr/>
          <a:lstStyle/>
          <a:p>
            <a:pPr marL="0" indent="0">
              <a:buNone/>
            </a:pPr>
            <a:r>
              <a:rPr lang="en-US" sz="1800" b="0" i="0" u="none" strike="noStrike" dirty="0">
                <a:effectLst/>
                <a:latin typeface="Times New Roman" panose="02020603050405020304" pitchFamily="18" charset="0"/>
              </a:rPr>
              <a:t>To create a data representation library which can be used to show and analyze huge amounts of data in the form of graphs and charts according to the user's choice</a:t>
            </a:r>
            <a:r>
              <a:rPr lang="en-US" sz="1800" b="1" i="0" u="none" strike="noStrike" dirty="0">
                <a:effectLst/>
                <a:latin typeface="Times New Roman" panose="02020603050405020304" pitchFamily="18" charset="0"/>
              </a:rPr>
              <a:t>.</a:t>
            </a:r>
            <a:endParaRPr lang="en-US" dirty="0">
              <a:effectLst/>
            </a:endParaRPr>
          </a:p>
          <a:p>
            <a:pPr marL="0" indent="0">
              <a:buNone/>
            </a:pPr>
            <a:endParaRPr lang="en-IN" dirty="0"/>
          </a:p>
        </p:txBody>
      </p:sp>
      <p:sp>
        <p:nvSpPr>
          <p:cNvPr id="3" name="TextBox 2">
            <a:extLst>
              <a:ext uri="{FF2B5EF4-FFF2-40B4-BE49-F238E27FC236}">
                <a16:creationId xmlns:a16="http://schemas.microsoft.com/office/drawing/2014/main" id="{7E42BF59-70BA-8C09-FEF7-1829B7A52463}"/>
              </a:ext>
            </a:extLst>
          </p:cNvPr>
          <p:cNvSpPr txBox="1"/>
          <p:nvPr/>
        </p:nvSpPr>
        <p:spPr>
          <a:xfrm>
            <a:off x="0" y="977639"/>
            <a:ext cx="12192000" cy="461665"/>
          </a:xfrm>
          <a:prstGeom prst="rect">
            <a:avLst/>
          </a:prstGeom>
          <a:noFill/>
        </p:spPr>
        <p:txBody>
          <a:bodyPr wrap="square">
            <a:spAutoFit/>
          </a:bodyPr>
          <a:lstStyle/>
          <a:p>
            <a:pPr algn="ctr"/>
            <a:r>
              <a:rPr lang="en-US" sz="2400" b="1"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21711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BB66-5754-6828-97B5-522A8DFDF0F0}"/>
              </a:ext>
            </a:extLst>
          </p:cNvPr>
          <p:cNvSpPr>
            <a:spLocks noGrp="1"/>
          </p:cNvSpPr>
          <p:nvPr>
            <p:ph type="title"/>
          </p:nvPr>
        </p:nvSpPr>
        <p:spPr>
          <a:xfrm>
            <a:off x="0" y="657433"/>
            <a:ext cx="12192000" cy="1326321"/>
          </a:xfrm>
        </p:spPr>
        <p:txBody>
          <a:bodyPr/>
          <a:lstStyle/>
          <a:p>
            <a:r>
              <a:rPr lang="en-US" sz="3600" dirty="0">
                <a:latin typeface="Arial" panose="020B0604020202020204" pitchFamily="34" charset="0"/>
                <a:cs typeface="Arial" panose="020B0604020202020204" pitchFamily="34" charset="0"/>
              </a:rPr>
              <a:t>Objectives</a:t>
            </a:r>
            <a:br>
              <a:rPr lang="en-US" sz="36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4F8E548-FD31-B165-5771-844D4CDCCEE8}"/>
              </a:ext>
            </a:extLst>
          </p:cNvPr>
          <p:cNvSpPr>
            <a:spLocks noGrp="1"/>
          </p:cNvSpPr>
          <p:nvPr>
            <p:ph idx="1"/>
          </p:nvPr>
        </p:nvSpPr>
        <p:spPr>
          <a:xfrm>
            <a:off x="913794" y="2043310"/>
            <a:ext cx="10353762" cy="3695136"/>
          </a:xfrm>
        </p:spPr>
        <p:txBody>
          <a:bodyPr/>
          <a:lstStyle/>
          <a:p>
            <a:pPr algn="just" rtl="0" fontAlgn="base">
              <a:spcBef>
                <a:spcPts val="120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rPr>
              <a:t>To develop a single Java library which minimizes the span of time and visualizes different statistical operations at once.</a:t>
            </a: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rPr>
              <a:t>To give a glimpse of a visualization tool for beginner programmers. </a:t>
            </a:r>
          </a:p>
          <a:p>
            <a:pPr algn="just" rtl="0" fontAlgn="base">
              <a:spcBef>
                <a:spcPts val="0"/>
              </a:spcBef>
              <a:spcAft>
                <a:spcPts val="900"/>
              </a:spcAft>
              <a:buFont typeface="Arial" panose="020B0604020202020204" pitchFamily="34" charset="0"/>
              <a:buChar char="•"/>
            </a:pPr>
            <a:r>
              <a:rPr lang="en-US" sz="1800" b="0" i="0" u="none" strike="noStrike" dirty="0">
                <a:effectLst/>
                <a:latin typeface="Times New Roman" panose="02020603050405020304" pitchFamily="18" charset="0"/>
              </a:rPr>
              <a:t>To get our youth more excited about the Java programming language.</a:t>
            </a:r>
          </a:p>
          <a:p>
            <a:pPr marL="0" indent="0">
              <a:buNone/>
            </a:pPr>
            <a:endParaRPr lang="en-IN" dirty="0"/>
          </a:p>
        </p:txBody>
      </p:sp>
      <p:pic>
        <p:nvPicPr>
          <p:cNvPr id="4" name="Picture 3">
            <a:extLst>
              <a:ext uri="{FF2B5EF4-FFF2-40B4-BE49-F238E27FC236}">
                <a16:creationId xmlns:a16="http://schemas.microsoft.com/office/drawing/2014/main" id="{09B34271-71CC-8006-B586-B37886267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Tree>
    <p:extLst>
      <p:ext uri="{BB962C8B-B14F-4D97-AF65-F5344CB8AC3E}">
        <p14:creationId xmlns:p14="http://schemas.microsoft.com/office/powerpoint/2010/main" val="28964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6BC-8500-E8DD-4A33-D3C911258B71}"/>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Technology Stack</a:t>
            </a:r>
            <a:endParaRPr lang="en-IN" dirty="0"/>
          </a:p>
        </p:txBody>
      </p:sp>
      <p:sp>
        <p:nvSpPr>
          <p:cNvPr id="3" name="Content Placeholder 2">
            <a:extLst>
              <a:ext uri="{FF2B5EF4-FFF2-40B4-BE49-F238E27FC236}">
                <a16:creationId xmlns:a16="http://schemas.microsoft.com/office/drawing/2014/main" id="{2EF9A38B-FF66-4A5E-52B8-8B4759D850A2}"/>
              </a:ext>
            </a:extLst>
          </p:cNvPr>
          <p:cNvSpPr>
            <a:spLocks noGrp="1"/>
          </p:cNvSpPr>
          <p:nvPr>
            <p:ph idx="1"/>
          </p:nvPr>
        </p:nvSpPr>
        <p:spPr/>
        <p:txBody>
          <a:bodyPr>
            <a:normAutofit/>
          </a:bodyPr>
          <a:lstStyle/>
          <a:p>
            <a:pPr rtl="0">
              <a:spcBef>
                <a:spcPts val="0"/>
              </a:spcBef>
              <a:spcAft>
                <a:spcPts val="0"/>
              </a:spcAft>
            </a:pPr>
            <a:r>
              <a:rPr lang="en-IN" sz="1800" b="0" i="0" u="none" strike="noStrike" dirty="0">
                <a:effectLst/>
                <a:latin typeface="Times New Roman" panose="02020603050405020304" pitchFamily="18" charset="0"/>
              </a:rPr>
              <a:t>1. Software Requirements </a:t>
            </a:r>
            <a:endParaRPr lang="en-IN" sz="1800" dirty="0">
              <a:effectLst/>
              <a:latin typeface="Times New Roman" panose="02020603050405020304" pitchFamily="18" charset="0"/>
            </a:endParaRPr>
          </a:p>
          <a:p>
            <a:pPr rtl="0">
              <a:spcBef>
                <a:spcPts val="0"/>
              </a:spcBef>
              <a:spcAft>
                <a:spcPts val="0"/>
              </a:spcAft>
            </a:pPr>
            <a:r>
              <a:rPr lang="en-IN" sz="1800" b="0" i="0" u="none" strike="noStrike" dirty="0">
                <a:effectLst/>
                <a:latin typeface="Times New Roman" panose="02020603050405020304" pitchFamily="18" charset="0"/>
              </a:rPr>
              <a:t>Operating System : Windows 10/8/7 (32-bit or 64-bit) </a:t>
            </a:r>
            <a:endParaRPr lang="en-IN" dirty="0">
              <a:effectLst/>
            </a:endParaRPr>
          </a:p>
          <a:p>
            <a:pPr rtl="0">
              <a:spcBef>
                <a:spcPts val="0"/>
              </a:spcBef>
              <a:spcAft>
                <a:spcPts val="0"/>
              </a:spcAft>
            </a:pPr>
            <a:r>
              <a:rPr lang="en-IN" sz="1800" b="0" i="0" u="none" strike="noStrike" dirty="0">
                <a:effectLst/>
                <a:latin typeface="Times New Roman" panose="02020603050405020304" pitchFamily="18" charset="0"/>
              </a:rPr>
              <a:t>Software : Eclipse</a:t>
            </a:r>
            <a:endParaRPr lang="en-IN" dirty="0">
              <a:effectLst/>
            </a:endParaRPr>
          </a:p>
          <a:p>
            <a:pPr rtl="0">
              <a:spcBef>
                <a:spcPts val="0"/>
              </a:spcBef>
              <a:spcAft>
                <a:spcPts val="0"/>
              </a:spcAft>
            </a:pPr>
            <a:r>
              <a:rPr lang="en-IN" sz="1800" b="0" i="0" u="none" strike="noStrike" dirty="0">
                <a:effectLst/>
                <a:latin typeface="Times New Roman" panose="02020603050405020304" pitchFamily="18" charset="0"/>
              </a:rPr>
              <a:t>Compiler : Microsoft C++ Compiler</a:t>
            </a:r>
            <a:endParaRPr lang="en-IN" dirty="0">
              <a:effectLst/>
            </a:endParaRPr>
          </a:p>
          <a:p>
            <a:pPr marL="0" indent="0" rtl="0">
              <a:spcBef>
                <a:spcPts val="0"/>
              </a:spcBef>
              <a:spcAft>
                <a:spcPts val="0"/>
              </a:spcAft>
              <a:buNone/>
            </a:pPr>
            <a:br>
              <a:rPr lang="en-IN" dirty="0"/>
            </a:br>
            <a:r>
              <a:rPr lang="en-IN" sz="1800" b="0" i="0" u="none" strike="noStrike" dirty="0">
                <a:effectLst/>
                <a:latin typeface="Times New Roman" panose="02020603050405020304" pitchFamily="18" charset="0"/>
              </a:rPr>
              <a:t> 2. Hardware Requirements</a:t>
            </a:r>
          </a:p>
          <a:p>
            <a:pPr>
              <a:spcBef>
                <a:spcPts val="0"/>
              </a:spcBef>
            </a:pPr>
            <a:r>
              <a:rPr lang="en-IN" sz="1800" b="0" i="0" u="none" strike="noStrike" dirty="0">
                <a:effectLst/>
                <a:latin typeface="Times New Roman" panose="02020603050405020304" pitchFamily="18" charset="0"/>
              </a:rPr>
              <a:t>Processor : Dual Core 2.7 GHz or better </a:t>
            </a:r>
            <a:endParaRPr lang="en-IN" dirty="0">
              <a:effectLst/>
            </a:endParaRPr>
          </a:p>
          <a:p>
            <a:pPr rtl="0">
              <a:spcBef>
                <a:spcPts val="0"/>
              </a:spcBef>
              <a:spcAft>
                <a:spcPts val="0"/>
              </a:spcAft>
            </a:pPr>
            <a:r>
              <a:rPr lang="en-IN" sz="1800" b="0" i="0" u="none" strike="noStrike" dirty="0">
                <a:effectLst/>
                <a:latin typeface="Times New Roman" panose="02020603050405020304" pitchFamily="18" charset="0"/>
              </a:rPr>
              <a:t>RAM : 512 MB or higher </a:t>
            </a:r>
            <a:endParaRPr lang="en-IN" dirty="0">
              <a:effectLst/>
            </a:endParaRPr>
          </a:p>
          <a:p>
            <a:pPr rtl="0">
              <a:spcBef>
                <a:spcPts val="0"/>
              </a:spcBef>
              <a:spcAft>
                <a:spcPts val="0"/>
              </a:spcAft>
            </a:pPr>
            <a:r>
              <a:rPr lang="en-IN" sz="1800" b="0" i="0" u="none" strike="noStrike" dirty="0">
                <a:effectLst/>
                <a:latin typeface="Times New Roman" panose="02020603050405020304" pitchFamily="18" charset="0"/>
              </a:rPr>
              <a:t>Disk Space : 512 MB</a:t>
            </a:r>
            <a:endParaRPr lang="en-IN" dirty="0">
              <a:effectLst/>
            </a:endParaRPr>
          </a:p>
          <a:p>
            <a:pPr marL="0" indent="0">
              <a:buNone/>
            </a:pPr>
            <a:endParaRPr lang="en-IN" dirty="0"/>
          </a:p>
        </p:txBody>
      </p:sp>
      <p:pic>
        <p:nvPicPr>
          <p:cNvPr id="4" name="Picture 3">
            <a:extLst>
              <a:ext uri="{FF2B5EF4-FFF2-40B4-BE49-F238E27FC236}">
                <a16:creationId xmlns:a16="http://schemas.microsoft.com/office/drawing/2014/main" id="{1DF37AC1-921E-16B0-5B53-48FFDE973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Tree>
    <p:extLst>
      <p:ext uri="{BB962C8B-B14F-4D97-AF65-F5344CB8AC3E}">
        <p14:creationId xmlns:p14="http://schemas.microsoft.com/office/powerpoint/2010/main" val="348393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5EE2-B14E-C6AC-2546-428F13CBEB3E}"/>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Methodology</a:t>
            </a:r>
            <a:endParaRPr lang="en-IN" dirty="0"/>
          </a:p>
        </p:txBody>
      </p:sp>
      <p:sp>
        <p:nvSpPr>
          <p:cNvPr id="3" name="Content Placeholder 2">
            <a:extLst>
              <a:ext uri="{FF2B5EF4-FFF2-40B4-BE49-F238E27FC236}">
                <a16:creationId xmlns:a16="http://schemas.microsoft.com/office/drawing/2014/main" id="{54433547-1F8D-B7A3-0B9B-7282C5B55DD6}"/>
              </a:ext>
            </a:extLst>
          </p:cNvPr>
          <p:cNvSpPr>
            <a:spLocks noGrp="1"/>
          </p:cNvSpPr>
          <p:nvPr>
            <p:ph idx="1"/>
          </p:nvPr>
        </p:nvSpPr>
        <p:spPr/>
        <p:txBody>
          <a:bodyPr/>
          <a:lstStyle/>
          <a:p>
            <a:pPr marL="0" indent="0">
              <a:buNone/>
            </a:pPr>
            <a:r>
              <a:rPr lang="en-US" sz="1800" b="0" i="0" u="none" strike="noStrike" dirty="0">
                <a:effectLst/>
                <a:latin typeface="Times New Roman" panose="02020603050405020304" pitchFamily="18" charset="0"/>
              </a:rPr>
              <a:t>We will be using the Agile Model for our project’s development. A statistical visualizer library provides the user the leverage of having the statistical operation that provides the visualized data in a graphical and pictorial format under a single library. So, all this needs to be done in small parts and checked phase wise and a constant interaction with the user is needed. Agile Model deems that the current methods should be tailored with time and according to project’s need also it divides the tasks to small frames to deliver particular features for a release. This model also emphasizes user interaction as the students , developers, and testers collaborate throughout the project. However, because this approach is strongly reliant on client engagement, the project may continue in the incorrect direction if the developer is unsure of where he or she wants to go.</a:t>
            </a:r>
            <a:endParaRPr lang="en-US" dirty="0">
              <a:effectLst/>
            </a:endParaRPr>
          </a:p>
          <a:p>
            <a:pPr marL="0" indent="0">
              <a:buNone/>
            </a:pPr>
            <a:endParaRPr lang="en-IN" dirty="0"/>
          </a:p>
        </p:txBody>
      </p:sp>
      <p:pic>
        <p:nvPicPr>
          <p:cNvPr id="4" name="Picture 3">
            <a:extLst>
              <a:ext uri="{FF2B5EF4-FFF2-40B4-BE49-F238E27FC236}">
                <a16:creationId xmlns:a16="http://schemas.microsoft.com/office/drawing/2014/main" id="{0D16A011-3242-8B29-3953-A94B645B9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47100" cy="597877"/>
          </a:xfrm>
          <a:prstGeom prst="rect">
            <a:avLst/>
          </a:prstGeom>
        </p:spPr>
      </p:pic>
    </p:spTree>
    <p:extLst>
      <p:ext uri="{BB962C8B-B14F-4D97-AF65-F5344CB8AC3E}">
        <p14:creationId xmlns:p14="http://schemas.microsoft.com/office/powerpoint/2010/main" val="12581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DB48-0976-ABCF-A28F-6317AA6B6743}"/>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Implementation</a:t>
            </a:r>
            <a:endParaRPr lang="en-IN" dirty="0"/>
          </a:p>
        </p:txBody>
      </p:sp>
      <p:sp>
        <p:nvSpPr>
          <p:cNvPr id="3" name="Content Placeholder 2">
            <a:extLst>
              <a:ext uri="{FF2B5EF4-FFF2-40B4-BE49-F238E27FC236}">
                <a16:creationId xmlns:a16="http://schemas.microsoft.com/office/drawing/2014/main" id="{FB78CB00-48FE-42A4-EFF2-EFA97E9E7A22}"/>
              </a:ext>
            </a:extLst>
          </p:cNvPr>
          <p:cNvSpPr>
            <a:spLocks noGrp="1"/>
          </p:cNvSpPr>
          <p:nvPr>
            <p:ph idx="1"/>
          </p:nvPr>
        </p:nvSpPr>
        <p:spPr>
          <a:xfrm>
            <a:off x="516467" y="2099732"/>
            <a:ext cx="10751090" cy="3691467"/>
          </a:xfrm>
        </p:spPr>
        <p:txBody>
          <a:bodyPr>
            <a:normAutofit fontScale="85000" lnSpcReduction="10000"/>
          </a:bodyPr>
          <a:lstStyle/>
          <a:p>
            <a:pPr marL="0" indent="0">
              <a:buNone/>
            </a:pPr>
            <a:r>
              <a:rPr lang="en-US" dirty="0"/>
              <a:t>Doc-Tool is extremely easy to use and is designed to be language self-reliant. The tools gather data </a:t>
            </a:r>
          </a:p>
          <a:p>
            <a:pPr marL="0" indent="0">
              <a:buNone/>
            </a:pPr>
            <a:r>
              <a:rPr lang="en-US" dirty="0"/>
              <a:t>about the software as well as visualizes it to the user in an easy to understand and convenient way. </a:t>
            </a:r>
          </a:p>
          <a:p>
            <a:pPr marL="0" indent="0">
              <a:buNone/>
            </a:pPr>
            <a:r>
              <a:rPr lang="en-US" dirty="0"/>
              <a:t>Use a set of JSON files as well as a chart database as the backbone. The tool have of three main </a:t>
            </a:r>
          </a:p>
          <a:p>
            <a:pPr marL="0" indent="0">
              <a:buNone/>
            </a:pPr>
            <a:r>
              <a:rPr lang="en-US" dirty="0"/>
              <a:t>modules crawlers, user control , element mapper Plugin parser. The Doc-Tool architecture is shown in </a:t>
            </a:r>
          </a:p>
          <a:p>
            <a:pPr marL="0" indent="0">
              <a:buNone/>
            </a:pPr>
            <a:r>
              <a:rPr lang="en-US" dirty="0"/>
              <a:t>the figure 4. In this implementation, the tool is intended to visualize Java web applications. The </a:t>
            </a:r>
          </a:p>
          <a:p>
            <a:pPr marL="0" indent="0">
              <a:buNone/>
            </a:pPr>
            <a:r>
              <a:rPr lang="en-US" dirty="0"/>
              <a:t>crawler plugin is an eclipse plugin in fig 4. The plugin makes relationships with the nodes on the </a:t>
            </a:r>
          </a:p>
          <a:p>
            <a:pPr marL="0" indent="0">
              <a:buNone/>
            </a:pPr>
            <a:r>
              <a:rPr lang="en-US" dirty="0"/>
              <a:t>server level.</a:t>
            </a:r>
          </a:p>
        </p:txBody>
      </p:sp>
    </p:spTree>
    <p:extLst>
      <p:ext uri="{BB962C8B-B14F-4D97-AF65-F5344CB8AC3E}">
        <p14:creationId xmlns:p14="http://schemas.microsoft.com/office/powerpoint/2010/main" val="147405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E9D5-7C2C-6910-D6D4-269C7667D7FA}"/>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SWOT Analysis</a:t>
            </a:r>
            <a:br>
              <a:rPr lang="en-US" sz="36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04D70CD-BC7E-8726-ADDB-B8F7C35A76BF}"/>
              </a:ext>
            </a:extLst>
          </p:cNvPr>
          <p:cNvSpPr>
            <a:spLocks noGrp="1"/>
          </p:cNvSpPr>
          <p:nvPr>
            <p:ph idx="1"/>
          </p:nvPr>
        </p:nvSpPr>
        <p:spPr/>
        <p:txBody>
          <a:bodyPr/>
          <a:lstStyle/>
          <a:p>
            <a:pPr marL="0" indent="0">
              <a:buNone/>
            </a:pPr>
            <a:r>
              <a:rPr lang="en-US" dirty="0"/>
              <a:t>Strengths</a:t>
            </a:r>
          </a:p>
          <a:p>
            <a:r>
              <a:rPr lang="en-US" dirty="0"/>
              <a:t>Fast Analysis</a:t>
            </a:r>
          </a:p>
          <a:p>
            <a:r>
              <a:rPr lang="en-US" dirty="0"/>
              <a:t>Time efficient </a:t>
            </a:r>
          </a:p>
          <a:p>
            <a:pPr marL="0" indent="0">
              <a:buNone/>
            </a:pPr>
            <a:endParaRPr lang="en-US" dirty="0"/>
          </a:p>
          <a:p>
            <a:pPr marL="0" indent="0">
              <a:buNone/>
            </a:pPr>
            <a:r>
              <a:rPr lang="en-US" dirty="0"/>
              <a:t>Weaknesses</a:t>
            </a:r>
          </a:p>
          <a:p>
            <a:pPr marL="0" indent="0">
              <a:buNone/>
            </a:pPr>
            <a:r>
              <a:rPr lang="en-US" dirty="0"/>
              <a:t>Opportunities</a:t>
            </a:r>
          </a:p>
          <a:p>
            <a:pPr marL="0" indent="0">
              <a:buNone/>
            </a:pPr>
            <a:r>
              <a:rPr lang="en-IN" dirty="0"/>
              <a:t>Threats</a:t>
            </a:r>
          </a:p>
        </p:txBody>
      </p:sp>
    </p:spTree>
    <p:extLst>
      <p:ext uri="{BB962C8B-B14F-4D97-AF65-F5344CB8AC3E}">
        <p14:creationId xmlns:p14="http://schemas.microsoft.com/office/powerpoint/2010/main" val="3356404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910</TotalTime>
  <Words>630</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Georgia</vt:lpstr>
      <vt:lpstr>Rockwell</vt:lpstr>
      <vt:lpstr>Times New Roman</vt:lpstr>
      <vt:lpstr>Damask</vt:lpstr>
      <vt:lpstr>PowerPoint Presentation</vt:lpstr>
      <vt:lpstr>PowerPoint Presentation</vt:lpstr>
      <vt:lpstr>PowerPoint Presentation</vt:lpstr>
      <vt:lpstr>PowerPoint Presentation</vt:lpstr>
      <vt:lpstr>Objectives </vt:lpstr>
      <vt:lpstr>Technology Stack</vt:lpstr>
      <vt:lpstr>Methodology</vt:lpstr>
      <vt:lpstr>Implementation</vt:lpstr>
      <vt:lpstr>SWOT Analysis </vt:lpstr>
      <vt:lpstr>Application of the Project </vt:lpstr>
      <vt:lpstr>PERT Chart </vt:lpstr>
      <vt:lpstr>Objectives Covered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SANSKAR YADAV</dc:creator>
  <cp:lastModifiedBy>SANSKAR YADAV</cp:lastModifiedBy>
  <cp:revision>5</cp:revision>
  <dcterms:created xsi:type="dcterms:W3CDTF">2022-09-14T09:55:15Z</dcterms:created>
  <dcterms:modified xsi:type="dcterms:W3CDTF">2022-09-18T17:32:15Z</dcterms:modified>
</cp:coreProperties>
</file>