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640" r:id="rId2"/>
    <p:sldId id="3694" r:id="rId3"/>
    <p:sldId id="3697" r:id="rId4"/>
    <p:sldId id="3707" r:id="rId5"/>
    <p:sldId id="3700" r:id="rId6"/>
    <p:sldId id="3701" r:id="rId7"/>
    <p:sldId id="3708" r:id="rId8"/>
    <p:sldId id="3702" r:id="rId9"/>
    <p:sldId id="3703" r:id="rId10"/>
    <p:sldId id="3710" r:id="rId11"/>
    <p:sldId id="3711" r:id="rId12"/>
    <p:sldId id="3712" r:id="rId13"/>
    <p:sldId id="3713" r:id="rId14"/>
    <p:sldId id="3714" r:id="rId15"/>
    <p:sldId id="3716" r:id="rId16"/>
    <p:sldId id="3715" r:id="rId17"/>
    <p:sldId id="3717" r:id="rId18"/>
    <p:sldId id="3718" r:id="rId19"/>
    <p:sldId id="3719" r:id="rId20"/>
    <p:sldId id="3720" r:id="rId21"/>
    <p:sldId id="3704" r:id="rId22"/>
    <p:sldId id="3705" r:id="rId23"/>
    <p:sldId id="3706" r:id="rId24"/>
    <p:sldId id="364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keshi Parnami" initials="SP" lastIdx="1" clrIdx="0">
    <p:extLst>
      <p:ext uri="{19B8F6BF-5375-455C-9EA6-DF929625EA0E}">
        <p15:presenceInfo xmlns:p15="http://schemas.microsoft.com/office/powerpoint/2012/main" userId="S::sparnami@upes.ac.in::61686955-4e93-4ddb-a545-ba82f91d1f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36FF"/>
    <a:srgbClr val="4AAEFC"/>
    <a:srgbClr val="434ACF"/>
    <a:srgbClr val="BF2CFE"/>
    <a:srgbClr val="46B0FA"/>
    <a:srgbClr val="27D4F8"/>
    <a:srgbClr val="D9FF00"/>
    <a:srgbClr val="E0E600"/>
    <a:srgbClr val="0B2F3E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13" autoAdjust="0"/>
    <p:restoredTop sz="96327"/>
  </p:normalViewPr>
  <p:slideViewPr>
    <p:cSldViewPr snapToGrid="0" snapToObjects="1">
      <p:cViewPr varScale="1">
        <p:scale>
          <a:sx n="91" d="100"/>
          <a:sy n="91" d="100"/>
        </p:scale>
        <p:origin x="21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9D15D-1C13-CC45-BE09-4D54E9A973B4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3A8CF-95A7-924D-878B-183116A25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6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73FB-2D72-9945-BF45-5347690BB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3C615-989D-9D44-8501-FCE01FCED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E5F24-53F9-054C-A9F8-3DCFACAB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D9895-3AFC-9E49-BB6B-D5AF81433D95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E7FB8-C70E-584A-A086-8852BD63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5C156-1A78-7A4C-AB86-BCA1B178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45BD75-B1E6-DE4E-8CD3-58B4BE092B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1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24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F520-AAB7-4D20-958E-A456239933B0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316BF-8A16-4F24-9F8F-9D40354D5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4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C0DC26-5D78-6140-BF89-41378C4365C1}"/>
              </a:ext>
            </a:extLst>
          </p:cNvPr>
          <p:cNvSpPr/>
          <p:nvPr userDrawn="1"/>
        </p:nvSpPr>
        <p:spPr>
          <a:xfrm>
            <a:off x="98853" y="86497"/>
            <a:ext cx="11998411" cy="6685005"/>
          </a:xfrm>
          <a:prstGeom prst="rect">
            <a:avLst/>
          </a:prstGeom>
          <a:noFill/>
          <a:ln w="28575">
            <a:solidFill>
              <a:srgbClr val="46B0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EF86C0-A360-484B-B595-7CC69137B5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12813" r="7454"/>
          <a:stretch/>
        </p:blipFill>
        <p:spPr>
          <a:xfrm>
            <a:off x="10718090" y="127821"/>
            <a:ext cx="1336257" cy="5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6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vmware.com/en/VMware-Tanzu-Kubernetes-Grid/index.html" TargetMode="External"/><Relationship Id="rId3" Type="http://schemas.openxmlformats.org/officeDocument/2006/relationships/hyperlink" Target="https://swagger.io/docs/specification/about/" TargetMode="External"/><Relationship Id="rId7" Type="http://schemas.openxmlformats.org/officeDocument/2006/relationships/hyperlink" Target="https://vmware.github.io/clarity/documentation/v0.11/get-started" TargetMode="External"/><Relationship Id="rId2" Type="http://schemas.openxmlformats.org/officeDocument/2006/relationships/hyperlink" Target="https://docs.spring.io/spring-boot/docs/current/reference/htmlsing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builder-design-pattern/" TargetMode="External"/><Relationship Id="rId5" Type="http://schemas.openxmlformats.org/officeDocument/2006/relationships/hyperlink" Target="https://app.pluralsight.com/paths/skills/spring-framework-core-spring" TargetMode="External"/><Relationship Id="rId4" Type="http://schemas.openxmlformats.org/officeDocument/2006/relationships/hyperlink" Target="https://reactjs.org/docs/thinking-in-react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8895C2-828B-934B-8B58-BBC23AD3665A}"/>
              </a:ext>
            </a:extLst>
          </p:cNvPr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35C12C04-5CEF-8448-B70C-56FE6AD03CE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29" y="126108"/>
            <a:ext cx="876170" cy="1491678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F2F3CE5-A64B-4B6C-9275-01E87181F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925" y="143688"/>
            <a:ext cx="2603320" cy="8407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40035" y="1588969"/>
            <a:ext cx="6701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Minor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264" y="2683944"/>
            <a:ext cx="119629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Title:</a:t>
            </a:r>
          </a:p>
          <a:p>
            <a:pPr algn="ctr"/>
            <a:r>
              <a:rPr lang="en-IN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Statistical Data Visualizer Library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12844-7D7B-9449-9B33-46EA047F7017}"/>
              </a:ext>
            </a:extLst>
          </p:cNvPr>
          <p:cNvSpPr txBox="1"/>
          <p:nvPr/>
        </p:nvSpPr>
        <p:spPr>
          <a:xfrm>
            <a:off x="86264" y="5107861"/>
            <a:ext cx="60976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Presented by: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Aryan Kumar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,R214220255, CSE 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AIML-H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Manika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Rajpal;,R214220669, CSE CSF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-NH</a:t>
            </a:r>
            <a:endParaRPr lang="en-IN" b="0" dirty="0">
              <a:effectLst/>
            </a:endParaRPr>
          </a:p>
          <a:p>
            <a:r>
              <a:rPr lang="en-IN" dirty="0"/>
              <a:t>Palak Singh, R214220794, CSE AIML-H</a:t>
            </a:r>
          </a:p>
          <a:p>
            <a:r>
              <a:rPr lang="en-IN" dirty="0"/>
              <a:t>Sanskar, R2142201027, CSE CSF-NH</a:t>
            </a:r>
            <a:br>
              <a:rPr lang="en-IN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81529D-3593-AE4E-9F50-CD8F5082B00A}"/>
              </a:ext>
            </a:extLst>
          </p:cNvPr>
          <p:cNvSpPr txBox="1"/>
          <p:nvPr/>
        </p:nvSpPr>
        <p:spPr>
          <a:xfrm>
            <a:off x="9300541" y="5145530"/>
            <a:ext cx="60976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Guided by: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Mr. 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Assistant Professor (SS)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Systemics Cluster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School of Computer Science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79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Methodology (contd.)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oogle Shape;105;p15">
            <a:extLst>
              <a:ext uri="{FF2B5EF4-FFF2-40B4-BE49-F238E27FC236}">
                <a16:creationId xmlns:a16="http://schemas.microsoft.com/office/drawing/2014/main" id="{EA41ECDD-2945-F344-B9D4-970A5292504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07439" y="833401"/>
            <a:ext cx="7354675" cy="51681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A952C6-106C-954F-9798-7E100422429B}"/>
              </a:ext>
            </a:extLst>
          </p:cNvPr>
          <p:cNvSpPr txBox="1"/>
          <p:nvPr/>
        </p:nvSpPr>
        <p:spPr>
          <a:xfrm>
            <a:off x="2629886" y="5948498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0" marR="381000"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sng" dirty="0">
                <a:solidFill>
                  <a:srgbClr val="000000"/>
                </a:solidFill>
                <a:effectLst/>
                <a:latin typeface="Times" pitchFamily="2" charset="0"/>
              </a:rPr>
              <a:t>Fig.1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" pitchFamily="2" charset="0"/>
              </a:rPr>
              <a:t> </a:t>
            </a:r>
            <a:r>
              <a:rPr lang="en-IN" sz="1800" b="0" i="0" u="sng" dirty="0">
                <a:solidFill>
                  <a:srgbClr val="000000"/>
                </a:solidFill>
                <a:effectLst/>
                <a:latin typeface="Times" pitchFamily="2" charset="0"/>
              </a:rPr>
              <a:t>Methodology Chart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221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Methodology (contd.)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9E4F5-A354-304D-B946-AD26352FA9DC}"/>
              </a:ext>
            </a:extLst>
          </p:cNvPr>
          <p:cNvSpPr txBox="1"/>
          <p:nvPr/>
        </p:nvSpPr>
        <p:spPr>
          <a:xfrm>
            <a:off x="325927" y="1524652"/>
            <a:ext cx="108063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500"/>
              </a:spcBef>
              <a:spcAft>
                <a:spcPts val="0"/>
              </a:spcAft>
            </a:pPr>
            <a:r>
              <a:rPr lang="en-IN" sz="1800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6.4 Triaging</a:t>
            </a:r>
            <a:endParaRPr lang="en-IN" b="0" dirty="0">
              <a:effectLst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vulnerabilities found in the artifacts that a developer is working on are listed on the developer’s UVRMS portal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Developer can either mark the vulnerabilities as remediated (solve the issue) or mark them a False Positive or Action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Depending on the Triage Action taken by the developer the status is updated and vulnerability is sent to application owner or security team for approval.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security team makes the final call for triaging a vulnerability.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br>
              <a:rPr lang="en-IN" b="0" dirty="0">
                <a:effectLst/>
              </a:rPr>
            </a:br>
            <a:br>
              <a:rPr lang="en-IN" b="0" dirty="0">
                <a:effectLst/>
              </a:rPr>
            </a:br>
            <a:br>
              <a:rPr lang="en-IN" b="0" dirty="0">
                <a:effectLst/>
              </a:rPr>
            </a:br>
            <a:br>
              <a:rPr lang="en-IN" b="0" dirty="0">
                <a:effectLst/>
              </a:rPr>
            </a:br>
            <a:br>
              <a:rPr lang="en-IN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11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Methodology (contd.)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EA26D-36F1-7B4D-9BD5-D748903C5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444" y="833401"/>
            <a:ext cx="5744817" cy="52056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CD59A0-7937-944C-B6DC-50E343DF8E93}"/>
              </a:ext>
            </a:extLst>
          </p:cNvPr>
          <p:cNvSpPr txBox="1"/>
          <p:nvPr/>
        </p:nvSpPr>
        <p:spPr>
          <a:xfrm>
            <a:off x="2703444" y="6147709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0" marR="381000"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sng" dirty="0">
                <a:solidFill>
                  <a:srgbClr val="000000"/>
                </a:solidFill>
                <a:effectLst/>
                <a:latin typeface="Times" pitchFamily="2" charset="0"/>
              </a:rPr>
              <a:t>Fig.2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" pitchFamily="2" charset="0"/>
              </a:rPr>
              <a:t> </a:t>
            </a:r>
            <a:r>
              <a:rPr lang="en-IN" sz="1800" b="0" i="0" u="sng" dirty="0">
                <a:solidFill>
                  <a:srgbClr val="000000"/>
                </a:solidFill>
                <a:effectLst/>
                <a:latin typeface="Times" pitchFamily="2" charset="0"/>
              </a:rPr>
              <a:t>Triaging Workflow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7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Implementation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E086F0-5EB1-AD4E-AB17-40D7E47D9E60}"/>
              </a:ext>
            </a:extLst>
          </p:cNvPr>
          <p:cNvSpPr txBox="1"/>
          <p:nvPr/>
        </p:nvSpPr>
        <p:spPr>
          <a:xfrm>
            <a:off x="434835" y="1285769"/>
            <a:ext cx="10806321" cy="3393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500"/>
              </a:spcBef>
              <a:spcAft>
                <a:spcPts val="0"/>
              </a:spcAft>
            </a:pPr>
            <a:r>
              <a:rPr lang="en-IN" sz="2000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7.1 Swagger Docs</a:t>
            </a:r>
            <a:endParaRPr lang="en-IN" b="0" dirty="0">
              <a:effectLst/>
            </a:endParaRPr>
          </a:p>
          <a:p>
            <a:pPr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According to requirement gathering APIs are designed.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Swagger helps to create documentation for APIs so that it becomes easier for the frontend team to consume APIs.</a:t>
            </a:r>
          </a:p>
          <a:p>
            <a:pPr rtl="0">
              <a:spcBef>
                <a:spcPts val="500"/>
              </a:spcBef>
              <a:spcAft>
                <a:spcPts val="0"/>
              </a:spcAft>
            </a:pPr>
            <a:br>
              <a:rPr lang="en-IN" b="0" dirty="0">
                <a:effectLst/>
              </a:rPr>
            </a:br>
            <a:r>
              <a:rPr lang="en-IN" sz="2000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7.2 Test-Driven Development</a:t>
            </a:r>
            <a:endParaRPr lang="en-IN" b="0" dirty="0">
              <a:effectLst/>
            </a:endParaRPr>
          </a:p>
          <a:p>
            <a:pPr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Using JUnit test cases are written to unit test various APIs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Code Coverage is checked using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Jacoco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plugin.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Minimum 75% of code should be covered in test cases.</a:t>
            </a:r>
          </a:p>
          <a:p>
            <a:br>
              <a:rPr lang="en-IN" b="0" dirty="0">
                <a:effectLst/>
              </a:rPr>
            </a:br>
            <a:br>
              <a:rPr lang="en-IN" b="0" dirty="0">
                <a:effectLst/>
              </a:rPr>
            </a:br>
            <a:endParaRPr lang="en-US" dirty="0"/>
          </a:p>
        </p:txBody>
      </p:sp>
      <p:pic>
        <p:nvPicPr>
          <p:cNvPr id="7" name="Google Shape;113;p16">
            <a:extLst>
              <a:ext uri="{FF2B5EF4-FFF2-40B4-BE49-F238E27FC236}">
                <a16:creationId xmlns:a16="http://schemas.microsoft.com/office/drawing/2014/main" id="{E807BD9B-4327-9F4A-8B97-7A04834DD88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01310" y="4079435"/>
            <a:ext cx="4121249" cy="15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DCD4EB-D6E9-1C4D-96E3-6FE883FA8012}"/>
              </a:ext>
            </a:extLst>
          </p:cNvPr>
          <p:cNvSpPr txBox="1"/>
          <p:nvPr/>
        </p:nvSpPr>
        <p:spPr>
          <a:xfrm>
            <a:off x="2613106" y="5686044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0" marR="381000"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sng" dirty="0">
                <a:solidFill>
                  <a:srgbClr val="000000"/>
                </a:solidFill>
                <a:effectLst/>
                <a:latin typeface="Times" pitchFamily="2" charset="0"/>
              </a:rPr>
              <a:t>Fig.3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" pitchFamily="2" charset="0"/>
              </a:rPr>
              <a:t> </a:t>
            </a:r>
            <a:r>
              <a:rPr lang="en-IN" sz="1800" b="0" i="0" u="sng" dirty="0">
                <a:solidFill>
                  <a:srgbClr val="000000"/>
                </a:solidFill>
                <a:effectLst/>
                <a:latin typeface="Times" pitchFamily="2" charset="0"/>
              </a:rPr>
              <a:t>Code Coverage in unit test cases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6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Implementation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78719A-C6C0-3F4D-84C6-DC759FCA87AB}"/>
              </a:ext>
            </a:extLst>
          </p:cNvPr>
          <p:cNvSpPr txBox="1"/>
          <p:nvPr/>
        </p:nvSpPr>
        <p:spPr>
          <a:xfrm>
            <a:off x="325927" y="1664105"/>
            <a:ext cx="9722955" cy="3116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500"/>
              </a:spcBef>
              <a:spcAft>
                <a:spcPts val="0"/>
              </a:spcAft>
            </a:pPr>
            <a:r>
              <a:rPr lang="en-IN" sz="2000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7.3 API building</a:t>
            </a:r>
            <a:endParaRPr lang="en-IN" b="0" dirty="0">
              <a:effectLst/>
            </a:endParaRPr>
          </a:p>
          <a:p>
            <a:pPr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API stubs are created first with dummy data so that the front-end development can progress smoothly.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Later, the actual code for APIs are written and tested.</a:t>
            </a:r>
          </a:p>
          <a:p>
            <a:pPr rtl="0">
              <a:spcBef>
                <a:spcPts val="500"/>
              </a:spcBef>
              <a:spcAft>
                <a:spcPts val="0"/>
              </a:spcAft>
            </a:pPr>
            <a:br>
              <a:rPr lang="en-IN" b="0" dirty="0">
                <a:effectLst/>
              </a:rPr>
            </a:br>
            <a:r>
              <a:rPr lang="en-IN" sz="2000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7.4 Deployment</a:t>
            </a:r>
            <a:endParaRPr lang="en-IN" b="0" dirty="0">
              <a:effectLst/>
            </a:endParaRPr>
          </a:p>
          <a:p>
            <a:pPr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JAR file is created for the application and using the JAR file a docker image is generated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Later, the Docker image is deployed to Kubernetes deployment.</a:t>
            </a:r>
          </a:p>
          <a:p>
            <a:br>
              <a:rPr lang="en-IN" b="0" dirty="0">
                <a:effectLst/>
              </a:rPr>
            </a:br>
            <a:br>
              <a:rPr lang="en-IN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48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Implementation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oogle Shape;128;p18">
            <a:extLst>
              <a:ext uri="{FF2B5EF4-FFF2-40B4-BE49-F238E27FC236}">
                <a16:creationId xmlns:a16="http://schemas.microsoft.com/office/drawing/2014/main" id="{F1FDA623-B03E-2F4B-8A7B-B70D5058D5D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01338" y="1074522"/>
            <a:ext cx="7389324" cy="43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70217C-12A3-6946-8962-BE2DF01975A4}"/>
              </a:ext>
            </a:extLst>
          </p:cNvPr>
          <p:cNvSpPr txBox="1"/>
          <p:nvPr/>
        </p:nvSpPr>
        <p:spPr>
          <a:xfrm>
            <a:off x="2671141" y="5686044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0" marR="381000"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sng" dirty="0">
                <a:solidFill>
                  <a:srgbClr val="000000"/>
                </a:solidFill>
                <a:effectLst/>
                <a:latin typeface="Times" pitchFamily="2" charset="0"/>
              </a:rPr>
              <a:t>Fig.4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" pitchFamily="2" charset="0"/>
              </a:rPr>
              <a:t> </a:t>
            </a:r>
            <a:r>
              <a:rPr lang="en-IN" sz="1800" b="0" i="0" u="sng" dirty="0">
                <a:solidFill>
                  <a:srgbClr val="000000"/>
                </a:solidFill>
                <a:effectLst/>
                <a:latin typeface="Times" pitchFamily="2" charset="0"/>
              </a:rPr>
              <a:t>API success response example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34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Implementation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1E119-EA75-954A-BBFA-19DAEF56AF67}"/>
              </a:ext>
            </a:extLst>
          </p:cNvPr>
          <p:cNvSpPr txBox="1"/>
          <p:nvPr/>
        </p:nvSpPr>
        <p:spPr>
          <a:xfrm>
            <a:off x="325927" y="1518220"/>
            <a:ext cx="10696569" cy="3821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500"/>
              </a:spcBef>
              <a:spcAft>
                <a:spcPts val="0"/>
              </a:spcAft>
            </a:pPr>
            <a:r>
              <a:rPr lang="en-IN" sz="2000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7.5 RabbitMQ and Email Integration</a:t>
            </a:r>
            <a:endParaRPr lang="en-IN" b="0" dirty="0">
              <a:effectLst/>
            </a:endParaRPr>
          </a:p>
          <a:p>
            <a:pPr rtl="0" fontAlgn="base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A queue and an exchange is created which is </a:t>
            </a:r>
            <a:r>
              <a:rPr lang="en-IN" sz="2000" b="0" i="0" u="none" strike="noStrike" dirty="0" err="1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binded</a:t>
            </a:r>
            <a:r>
              <a:rPr lang="en-IN" sz="2000" b="0" i="0" u="none" strike="noStrike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 by the routing key in the RMQ config file.</a:t>
            </a:r>
            <a:endParaRPr lang="en-IN" sz="1600" b="0" i="0" u="none" strike="noStrike" dirty="0">
              <a:solidFill>
                <a:srgbClr val="242424"/>
              </a:solidFill>
              <a:effectLst/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Message is published from the controller to a queue.</a:t>
            </a:r>
            <a:endParaRPr lang="en-IN" sz="1600" b="0" i="0" u="none" strike="noStrike" dirty="0">
              <a:solidFill>
                <a:srgbClr val="242424"/>
              </a:solidFill>
              <a:effectLst/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Listener code has been implemented in email service which listens to the same queue.</a:t>
            </a:r>
            <a:endParaRPr lang="en-IN" sz="1600" b="0" i="0" u="none" strike="noStrike" dirty="0">
              <a:solidFill>
                <a:srgbClr val="242424"/>
              </a:solidFill>
              <a:effectLst/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To make the email notification process asynchronous we use </a:t>
            </a:r>
            <a:r>
              <a:rPr lang="en-IN" sz="1800" b="0" i="0" u="none" strike="noStrike" dirty="0" err="1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rmq</a:t>
            </a:r>
            <a:r>
              <a:rPr lang="en-IN" sz="1800" b="0" i="0" u="none" strike="noStrike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 to publish message from UVRMS service to the RMQ queue which will then be consumed by the email service that uses </a:t>
            </a:r>
            <a:r>
              <a:rPr lang="en-IN" sz="1800" b="0" i="0" u="none" strike="noStrike" dirty="0" err="1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JavaMailSender</a:t>
            </a:r>
            <a:r>
              <a:rPr lang="en-IN" sz="1800" b="0" i="0" u="none" strike="noStrike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 to send email to notifications to the user.</a:t>
            </a:r>
            <a:endParaRPr lang="en-IN" sz="1400" b="0" i="0" u="none" strike="noStrike" dirty="0">
              <a:solidFill>
                <a:srgbClr val="242424"/>
              </a:solidFill>
              <a:effectLst/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10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For email service we create a mail config file where the details regarding the host, username, password, etc. for the service are mentioned</a:t>
            </a:r>
            <a:endParaRPr lang="en-IN" sz="1400" b="0" i="0" u="none" strike="noStrike" dirty="0">
              <a:solidFill>
                <a:srgbClr val="242424"/>
              </a:solidFill>
              <a:effectLst/>
              <a:latin typeface="Calibri" panose="020F0502020204030204" pitchFamily="34" charset="0"/>
            </a:endParaRPr>
          </a:p>
          <a:p>
            <a:br>
              <a:rPr lang="en-IN" b="0" dirty="0">
                <a:effectLst/>
              </a:rPr>
            </a:br>
            <a:br>
              <a:rPr lang="en-IN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Implementation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70217C-12A3-6946-8962-BE2DF01975A4}"/>
              </a:ext>
            </a:extLst>
          </p:cNvPr>
          <p:cNvSpPr txBox="1"/>
          <p:nvPr/>
        </p:nvSpPr>
        <p:spPr>
          <a:xfrm>
            <a:off x="2671141" y="5686044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0" marR="381000"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sng" dirty="0">
                <a:solidFill>
                  <a:srgbClr val="000000"/>
                </a:solidFill>
                <a:effectLst/>
                <a:latin typeface="Times" pitchFamily="2" charset="0"/>
              </a:rPr>
              <a:t>Fig.5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" pitchFamily="2" charset="0"/>
              </a:rPr>
              <a:t> </a:t>
            </a:r>
            <a:r>
              <a:rPr lang="en-IN" sz="1800" b="0" i="0" u="sng" dirty="0">
                <a:solidFill>
                  <a:srgbClr val="000000"/>
                </a:solidFill>
                <a:effectLst/>
                <a:latin typeface="Times" pitchFamily="2" charset="0"/>
              </a:rPr>
              <a:t>UVRMS Dashboard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61897AD-1110-3445-B755-19D8F1BDD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54" y="1014205"/>
            <a:ext cx="10841107" cy="448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641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Implementation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70217C-12A3-6946-8962-BE2DF01975A4}"/>
              </a:ext>
            </a:extLst>
          </p:cNvPr>
          <p:cNvSpPr txBox="1"/>
          <p:nvPr/>
        </p:nvSpPr>
        <p:spPr>
          <a:xfrm>
            <a:off x="2671141" y="5686044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0" marR="381000"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sng" dirty="0">
                <a:solidFill>
                  <a:srgbClr val="000000"/>
                </a:solidFill>
                <a:effectLst/>
                <a:latin typeface="Times" pitchFamily="2" charset="0"/>
              </a:rPr>
              <a:t>Fig.5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" pitchFamily="2" charset="0"/>
              </a:rPr>
              <a:t> </a:t>
            </a:r>
            <a:r>
              <a:rPr lang="en-IN" sz="1800" b="0" i="0" u="sng" dirty="0">
                <a:solidFill>
                  <a:srgbClr val="000000"/>
                </a:solidFill>
                <a:effectLst/>
                <a:latin typeface="Times" pitchFamily="2" charset="0"/>
              </a:rPr>
              <a:t>Triage Action Form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18878E4-22CF-1D43-8D0B-54A64237E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17" y="905495"/>
            <a:ext cx="6757504" cy="470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355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 SWOT Analysis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57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554319" y="701312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554319" y="1509262"/>
            <a:ext cx="465037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Tech Stack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SWOT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Application of the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PERT Chart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Objectives Covered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729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Application of </a:t>
            </a:r>
            <a:r>
              <a:rPr lang="en-US" sz="3200" b="1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Project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334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PERT Chart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3E1B3A3-A7E6-264D-9DF6-CC61591F4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069" y="1136474"/>
            <a:ext cx="7255565" cy="4397312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461418DD-9725-C14A-87C5-05712D5F2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069" y="1136474"/>
            <a:ext cx="196021" cy="121478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4F41188C-F2FB-4242-BAA9-39176112F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643" y="1089088"/>
            <a:ext cx="196021" cy="121478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07222568-F2BA-714B-A7F6-FA5099F00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069" y="2730572"/>
            <a:ext cx="196021" cy="121478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C928FEF2-AFBA-0F4B-8D71-55D0FCCCE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574" y="2731877"/>
            <a:ext cx="196021" cy="121478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C08B0A48-175C-B843-BC37-A8D880ECD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058" y="4529030"/>
            <a:ext cx="196021" cy="121478"/>
          </a:xfrm>
          <a:prstGeom prst="rect">
            <a:avLst/>
          </a:prstGeom>
        </p:spPr>
      </p:pic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4FEEA871-C86B-F142-88F2-BBA850679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267" y="4491583"/>
            <a:ext cx="196021" cy="121478"/>
          </a:xfrm>
          <a:prstGeom prst="rect">
            <a:avLst/>
          </a:prstGeom>
        </p:spPr>
      </p:pic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1A662587-2EE2-8C47-8E59-40B4B456A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538" y="4481644"/>
            <a:ext cx="196021" cy="1214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51A1C7-2677-C847-8710-F804B10E77EB}"/>
              </a:ext>
            </a:extLst>
          </p:cNvPr>
          <p:cNvSpPr txBox="1"/>
          <p:nvPr/>
        </p:nvSpPr>
        <p:spPr>
          <a:xfrm>
            <a:off x="2710898" y="5891235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0" marR="381000" algn="ct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sng" dirty="0">
                <a:solidFill>
                  <a:srgbClr val="000000"/>
                </a:solidFill>
                <a:effectLst/>
                <a:latin typeface="Times" pitchFamily="2" charset="0"/>
              </a:rPr>
              <a:t>Fig.6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" pitchFamily="2" charset="0"/>
              </a:rPr>
              <a:t> </a:t>
            </a:r>
            <a:r>
              <a:rPr lang="en-IN" sz="1800" b="0" i="0" u="sng" dirty="0">
                <a:solidFill>
                  <a:srgbClr val="000000"/>
                </a:solidFill>
                <a:effectLst/>
                <a:latin typeface="Times" pitchFamily="2" charset="0"/>
              </a:rPr>
              <a:t>Program Evaluation Review Technique Chart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88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22501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Objectives Covered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D1F7CE-B459-5344-8956-B3D78E129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503552"/>
              </p:ext>
            </p:extLst>
          </p:nvPr>
        </p:nvGraphicFramePr>
        <p:xfrm>
          <a:off x="1731479" y="1621617"/>
          <a:ext cx="8222146" cy="2677352"/>
        </p:xfrm>
        <a:graphic>
          <a:graphicData uri="http://schemas.openxmlformats.org/drawingml/2006/table">
            <a:tbl>
              <a:tblPr/>
              <a:tblGrid>
                <a:gridCol w="4111073">
                  <a:extLst>
                    <a:ext uri="{9D8B030D-6E8A-4147-A177-3AD203B41FA5}">
                      <a16:colId xmlns:a16="http://schemas.microsoft.com/office/drawing/2014/main" val="3854352262"/>
                    </a:ext>
                  </a:extLst>
                </a:gridCol>
                <a:gridCol w="4111073">
                  <a:extLst>
                    <a:ext uri="{9D8B030D-6E8A-4147-A177-3AD203B41FA5}">
                      <a16:colId xmlns:a16="http://schemas.microsoft.com/office/drawing/2014/main" val="1363678286"/>
                    </a:ext>
                  </a:extLst>
                </a:gridCol>
              </a:tblGrid>
              <a:tr h="54016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sng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Objectives</a:t>
                      </a:r>
                      <a:endParaRPr lang="en-IN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sng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  <a:endParaRPr lang="en-IN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874390"/>
                  </a:ext>
                </a:extLst>
              </a:tr>
              <a:tr h="427437">
                <a:tc>
                  <a:txBody>
                    <a:bodyPr/>
                    <a:lstStyle/>
                    <a:p>
                      <a:pPr marL="685800" marR="3810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   Learning the technologies used</a:t>
                      </a:r>
                      <a:endParaRPr lang="en-IN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  <a:endParaRPr lang="en-IN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424355"/>
                  </a:ext>
                </a:extLst>
              </a:tr>
              <a:tr h="427437">
                <a:tc>
                  <a:txBody>
                    <a:bodyPr/>
                    <a:lstStyle/>
                    <a:p>
                      <a:pPr marR="3810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        Building a POC</a:t>
                      </a:r>
                      <a:endParaRPr lang="en-IN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  <a:endParaRPr lang="en-IN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085088"/>
                  </a:ext>
                </a:extLst>
              </a:tr>
              <a:tr h="427437">
                <a:tc>
                  <a:txBody>
                    <a:bodyPr/>
                    <a:lstStyle/>
                    <a:p>
                      <a:pPr marL="685800" marR="38100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     Developing Overall Risk Home</a:t>
                      </a:r>
                      <a:endParaRPr lang="en-IN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  <a:endParaRPr lang="en-IN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527264"/>
                  </a:ext>
                </a:extLst>
              </a:tr>
              <a:tr h="427437">
                <a:tc>
                  <a:txBody>
                    <a:bodyPr/>
                    <a:lstStyle/>
                    <a:p>
                      <a:pPr marL="685800" marR="3810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Implementing Triage workflow</a:t>
                      </a:r>
                      <a:endParaRPr lang="en-IN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  <a:endParaRPr lang="en-IN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934722"/>
                  </a:ext>
                </a:extLst>
              </a:tr>
              <a:tr h="427437">
                <a:tc>
                  <a:txBody>
                    <a:bodyPr/>
                    <a:lstStyle/>
                    <a:p>
                      <a:pPr marL="685800" marR="38100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 Artifact Specific Dashboard</a:t>
                      </a:r>
                      <a:endParaRPr lang="en-IN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97219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3565A42-7608-1646-8497-F4569B2A1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75" y="2635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16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137D0-E94E-7146-8386-1A7FB5C0ABDC}"/>
              </a:ext>
            </a:extLst>
          </p:cNvPr>
          <p:cNvSpPr txBox="1"/>
          <p:nvPr/>
        </p:nvSpPr>
        <p:spPr>
          <a:xfrm>
            <a:off x="564044" y="1173242"/>
            <a:ext cx="1002112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[1] Y. Li, "A Vulnerability Risk Assessment Method for Industrial Control System," 2020 International Conference on Computer Communication and Network Security (CCNS), 2020, pp. 146-152, </a:t>
            </a:r>
            <a:r>
              <a:rPr lang="en-IN" dirty="0" err="1"/>
              <a:t>doi</a:t>
            </a:r>
            <a:r>
              <a:rPr lang="en-IN" dirty="0"/>
              <a:t>: 10.1109/CCNS50731.2020.00040.</a:t>
            </a:r>
          </a:p>
          <a:p>
            <a:r>
              <a:rPr lang="en-IN" dirty="0"/>
              <a:t>[2] H. </a:t>
            </a:r>
            <a:r>
              <a:rPr lang="en-IN" dirty="0" err="1"/>
              <a:t>Teymourlouei</a:t>
            </a:r>
            <a:r>
              <a:rPr lang="en-IN" dirty="0"/>
              <a:t> and V. E. Harris, "Organization Risk Management on Network Vulnerability and Potential Data Breach," 2018 International Conference on Computational Science and Computational Intelligence (CSCI), 2018, pp. 106-111, </a:t>
            </a:r>
            <a:r>
              <a:rPr lang="en-IN" dirty="0" err="1"/>
              <a:t>doi</a:t>
            </a:r>
            <a:r>
              <a:rPr lang="en-IN" dirty="0"/>
              <a:t>: 10.1109/CSCI46756.2018.00027</a:t>
            </a:r>
          </a:p>
          <a:p>
            <a:r>
              <a:rPr lang="en-IN" dirty="0"/>
              <a:t>[3]</a:t>
            </a:r>
            <a:r>
              <a:rPr lang="en-IN" b="1" dirty="0">
                <a:hlinkClick r:id="rId2"/>
              </a:rPr>
              <a:t> </a:t>
            </a:r>
            <a:r>
              <a:rPr lang="en-IN" u="sng" dirty="0">
                <a:hlinkClick r:id="rId2"/>
              </a:rPr>
              <a:t>https://docs.spring.io/spring-boot/docs/current/reference/htmlsingle/</a:t>
            </a:r>
            <a:r>
              <a:rPr lang="en-IN" dirty="0"/>
              <a:t> (accessed on 20/02/2022)</a:t>
            </a:r>
          </a:p>
          <a:p>
            <a:r>
              <a:rPr lang="en-IN" dirty="0"/>
              <a:t>[4]</a:t>
            </a:r>
            <a:r>
              <a:rPr lang="en-IN" dirty="0">
                <a:hlinkClick r:id="rId3"/>
              </a:rPr>
              <a:t> </a:t>
            </a:r>
            <a:r>
              <a:rPr lang="en-IN" u="sng" dirty="0">
                <a:hlinkClick r:id="rId3"/>
              </a:rPr>
              <a:t>https://swagger.io/docs/specification/about/</a:t>
            </a:r>
            <a:r>
              <a:rPr lang="en-IN" dirty="0"/>
              <a:t> (accessed on 20/02/2022)</a:t>
            </a:r>
          </a:p>
          <a:p>
            <a:r>
              <a:rPr lang="en-IN" dirty="0"/>
              <a:t>[5]</a:t>
            </a:r>
            <a:r>
              <a:rPr lang="en-IN" dirty="0">
                <a:hlinkClick r:id="rId4"/>
              </a:rPr>
              <a:t> </a:t>
            </a:r>
            <a:r>
              <a:rPr lang="en-IN" u="sng" dirty="0">
                <a:hlinkClick r:id="rId4"/>
              </a:rPr>
              <a:t>https://reactjs.org/docs/thinking-in-react.html</a:t>
            </a:r>
            <a:r>
              <a:rPr lang="en-IN" dirty="0"/>
              <a:t> (accessed on 20/02/2022)</a:t>
            </a:r>
          </a:p>
          <a:p>
            <a:r>
              <a:rPr lang="en-IN" dirty="0"/>
              <a:t>[6]</a:t>
            </a:r>
            <a:r>
              <a:rPr lang="en-IN" dirty="0">
                <a:hlinkClick r:id="rId5"/>
              </a:rPr>
              <a:t> </a:t>
            </a:r>
            <a:r>
              <a:rPr lang="en-IN" u="sng" dirty="0">
                <a:hlinkClick r:id="rId5"/>
              </a:rPr>
              <a:t>https://app.pluralsight.com/paths/skills/spring-framework-core-spring</a:t>
            </a:r>
            <a:r>
              <a:rPr lang="en-IN" dirty="0"/>
              <a:t> (accessed on 20/02/2022)</a:t>
            </a:r>
          </a:p>
          <a:p>
            <a:r>
              <a:rPr lang="en-IN" dirty="0"/>
              <a:t>[7]</a:t>
            </a:r>
            <a:r>
              <a:rPr lang="en-IN" dirty="0">
                <a:hlinkClick r:id="rId6"/>
              </a:rPr>
              <a:t> </a:t>
            </a:r>
            <a:r>
              <a:rPr lang="en-IN" u="sng" dirty="0">
                <a:hlinkClick r:id="rId6"/>
              </a:rPr>
              <a:t>https://www.geeksforgeeks.org/builder-design-pattern/</a:t>
            </a:r>
            <a:r>
              <a:rPr lang="en-IN" dirty="0"/>
              <a:t> (accessed on 20/02/2022)</a:t>
            </a:r>
          </a:p>
          <a:p>
            <a:r>
              <a:rPr lang="en-IN" dirty="0"/>
              <a:t>[8]</a:t>
            </a:r>
            <a:r>
              <a:rPr lang="en-IN" dirty="0">
                <a:hlinkClick r:id="rId7"/>
              </a:rPr>
              <a:t> </a:t>
            </a:r>
            <a:r>
              <a:rPr lang="en-IN" u="sng" dirty="0">
                <a:hlinkClick r:id="rId7"/>
              </a:rPr>
              <a:t>https://vmware.github.io/clarity/documentation/v0.11/get-started</a:t>
            </a:r>
            <a:r>
              <a:rPr lang="en-IN" dirty="0"/>
              <a:t> (accessed on 20/02/2022)</a:t>
            </a:r>
          </a:p>
          <a:p>
            <a:r>
              <a:rPr lang="en-IN" dirty="0"/>
              <a:t>[9]</a:t>
            </a:r>
            <a:r>
              <a:rPr lang="en-IN" dirty="0">
                <a:hlinkClick r:id="rId8"/>
              </a:rPr>
              <a:t> </a:t>
            </a:r>
            <a:r>
              <a:rPr lang="en-IN" u="sng" dirty="0">
                <a:hlinkClick r:id="rId8"/>
              </a:rPr>
              <a:t>https://docs.vmware.com/en/VMware-Tanzu-Kubernetes-Grid/index.html</a:t>
            </a:r>
            <a:r>
              <a:rPr lang="en-IN" b="1" dirty="0"/>
              <a:t> </a:t>
            </a:r>
            <a:r>
              <a:rPr lang="en-IN" dirty="0"/>
              <a:t>(accessed on 20/02/2022)</a:t>
            </a:r>
          </a:p>
          <a:p>
            <a:br>
              <a:rPr lang="en-IN" dirty="0"/>
            </a:br>
            <a:br>
              <a:rPr lang="en-IN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81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9D82EA-6098-704F-AD4D-D13A499C492D}"/>
              </a:ext>
            </a:extLst>
          </p:cNvPr>
          <p:cNvSpPr txBox="1"/>
          <p:nvPr/>
        </p:nvSpPr>
        <p:spPr>
          <a:xfrm>
            <a:off x="1895294" y="3601496"/>
            <a:ext cx="8401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7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BB1AB-6227-0A49-9677-D759BB97E908}"/>
              </a:ext>
            </a:extLst>
          </p:cNvPr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3B91EF5-66BF-4A12-80C1-98869846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880" y="1709987"/>
            <a:ext cx="4206240" cy="180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4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22500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7EF55-E154-C841-A31A-99D5EBA425EC}"/>
              </a:ext>
            </a:extLst>
          </p:cNvPr>
          <p:cNvSpPr txBox="1"/>
          <p:nvPr/>
        </p:nvSpPr>
        <p:spPr>
          <a:xfrm>
            <a:off x="735495" y="1262270"/>
            <a:ext cx="10714383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Ensuring the security of applications getting deployed is a </a:t>
            </a:r>
            <a:r>
              <a:rPr lang="en-IN" sz="2000" b="0" i="0" u="none" strike="noStrike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tiresome 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VMware follows an automated build process called 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vRelease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Code Stream that automatically builds, tests and scans the application and builds a runnable artifact for the application. Whenever build is triggered, the security tools test and scan the application code for any possible risks and vulnerabilities.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various elements that are inspected closely to find out any existing vulnerabilities and risks present are:-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 Code (SAST)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Black Box (DAST)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Third Party Libraries (OSS)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Workloads (Containers, Images)</a:t>
            </a:r>
          </a:p>
          <a:p>
            <a:br>
              <a:rPr lang="en-IN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49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15988" y="282135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Introduction (contd.)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387D3C-EDDC-AD4D-BA74-B162EE933E32}"/>
              </a:ext>
            </a:extLst>
          </p:cNvPr>
          <p:cNvSpPr txBox="1"/>
          <p:nvPr/>
        </p:nvSpPr>
        <p:spPr>
          <a:xfrm>
            <a:off x="684143" y="1755140"/>
            <a:ext cx="10823713" cy="3208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vulnerabilities found in these scans are stored in a database by various scanning tools managed by 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DevSecOps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team.</a:t>
            </a:r>
          </a:p>
          <a:p>
            <a:pPr algn="just" rtl="0" fontAlgn="base"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Jira ticket is created for the open vulnerabilities, so that developers can fix the issues found and enhance the security of the application.</a:t>
            </a:r>
          </a:p>
          <a:p>
            <a:pPr algn="just" rtl="0" fontAlgn="base"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brings on a demand for an application which can organize all the data collected of found vulnerabilities and display it in an analytical way.</a:t>
            </a:r>
          </a:p>
          <a:p>
            <a:pPr algn="just" rtl="0" fontAlgn="base"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application can help various stakeholders take a risk based decision quickly.  </a:t>
            </a:r>
          </a:p>
          <a:p>
            <a:b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88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23448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2FB52-08FB-EF4A-8355-9F2324F01654}"/>
              </a:ext>
            </a:extLst>
          </p:cNvPr>
          <p:cNvSpPr txBox="1"/>
          <p:nvPr/>
        </p:nvSpPr>
        <p:spPr>
          <a:xfrm>
            <a:off x="549965" y="1847045"/>
            <a:ext cx="11092070" cy="2977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90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data collected by all the risk and vulnerability scans is collected into a database and is currently scattered and there is no centralized platform which provides complete view of risks possessed by these vulnerabilities.</a:t>
            </a:r>
            <a:endParaRPr lang="en-IN" sz="2000" b="0" dirty="0">
              <a:effectLst/>
            </a:endParaRPr>
          </a:p>
          <a:p>
            <a:pPr rtl="0">
              <a:spcBef>
                <a:spcPts val="900"/>
              </a:spcBef>
              <a:spcAft>
                <a:spcPts val="0"/>
              </a:spcAft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There is a need to develop a Unified Vulnerability and Risk Management System (UVRMS) that would aggregate the scattered data and help the stakeholders to manage vulnerabilities and take risk based decision.</a:t>
            </a:r>
            <a:endParaRPr lang="en-IN" sz="2000" b="0" dirty="0">
              <a:effectLst/>
            </a:endParaRPr>
          </a:p>
          <a:p>
            <a:br>
              <a:rPr lang="en-IN" sz="2000" b="0" dirty="0">
                <a:effectLst/>
              </a:rPr>
            </a:br>
            <a:br>
              <a:rPr lang="en-IN" sz="2000" b="0" dirty="0">
                <a:effectLst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796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Motivation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693467" y="1541549"/>
            <a:ext cx="9901002" cy="5115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have the following features:-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 management – All the vulnerabilities present are listed and proper actions can be taken regarding the vulnerabilities using this project.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Triaging – Using the application, triage actions can be performed regarding various vulnerabilities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based decision – The stakeholders can take risk based decisions with the help of graph and statistical data provided by the application.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Deployments – The application ultimately aims to reduce risks and vulnerabilities which ultimately leads to secure deployments.</a:t>
            </a:r>
          </a:p>
          <a:p>
            <a:pPr>
              <a:lnSpc>
                <a:spcPct val="150000"/>
              </a:lnSpc>
            </a:pP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005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Objectives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1021458" y="1591244"/>
            <a:ext cx="9901002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cater the data in an analytical format.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give a better visual to stakeholders using graphs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implement vulnerability triage functionality 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develop overall risk home page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implement SSO (Single Sign On)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808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Technology Stack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F4C72-30E6-1C41-A563-244A86C44048}"/>
              </a:ext>
            </a:extLst>
          </p:cNvPr>
          <p:cNvSpPr txBox="1"/>
          <p:nvPr/>
        </p:nvSpPr>
        <p:spPr>
          <a:xfrm>
            <a:off x="663437" y="1909048"/>
            <a:ext cx="6097656" cy="36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381000" algn="just" rtl="0">
              <a:spcBef>
                <a:spcPts val="600"/>
              </a:spcBef>
              <a:spcAft>
                <a:spcPts val="0"/>
              </a:spcAft>
            </a:pPr>
            <a:r>
              <a:rPr lang="en-IN" sz="20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Version Control</a:t>
            </a:r>
            <a:endParaRPr lang="en-IN" b="0" dirty="0">
              <a:effectLst/>
            </a:endParaRPr>
          </a:p>
          <a:p>
            <a:pPr marR="381000" algn="just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GitLabs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R="381000" algn="just" rtl="0">
              <a:spcBef>
                <a:spcPts val="600"/>
              </a:spcBef>
              <a:spcAft>
                <a:spcPts val="0"/>
              </a:spcAft>
            </a:pPr>
            <a:r>
              <a:rPr lang="en-IN" sz="20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Development</a:t>
            </a:r>
            <a:endParaRPr lang="en-IN" b="0" dirty="0">
              <a:effectLst/>
            </a:endParaRPr>
          </a:p>
          <a:p>
            <a:pPr marR="381000" algn="just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Backend -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Spring Boot , Maven</a:t>
            </a:r>
            <a:endParaRPr lang="en-IN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3810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Frontend -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ReactJS , Clarity Design</a:t>
            </a:r>
            <a:endParaRPr lang="en-IN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3810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Java Version -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Java 11</a:t>
            </a:r>
            <a:endParaRPr lang="en-IN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381000" algn="just" rtl="0">
              <a:spcBef>
                <a:spcPts val="600"/>
              </a:spcBef>
              <a:spcAft>
                <a:spcPts val="0"/>
              </a:spcAft>
            </a:pPr>
            <a:r>
              <a:rPr lang="en-IN" sz="20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Database</a:t>
            </a:r>
            <a:endParaRPr lang="en-IN" b="0" dirty="0">
              <a:effectLst/>
            </a:endParaRPr>
          </a:p>
          <a:p>
            <a:pPr marR="381000" algn="just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DBeaver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/ MySQL Workbench</a:t>
            </a:r>
          </a:p>
          <a:p>
            <a:br>
              <a:rPr lang="en-IN" b="0" dirty="0">
                <a:effectLst/>
              </a:rPr>
            </a:br>
            <a:br>
              <a:rPr lang="en-IN" b="0" dirty="0">
                <a:effectLst/>
              </a:rPr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514C4-30FA-6043-89BA-B7447FCFE781}"/>
              </a:ext>
            </a:extLst>
          </p:cNvPr>
          <p:cNvSpPr txBox="1"/>
          <p:nvPr/>
        </p:nvSpPr>
        <p:spPr>
          <a:xfrm>
            <a:off x="6428132" y="1909048"/>
            <a:ext cx="609765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381000" algn="just" rtl="0">
              <a:spcBef>
                <a:spcPts val="600"/>
              </a:spcBef>
              <a:spcAft>
                <a:spcPts val="0"/>
              </a:spcAft>
            </a:pPr>
            <a:r>
              <a:rPr lang="en-IN" sz="20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Messaging Queue</a:t>
            </a:r>
            <a:endParaRPr lang="en-IN" b="0" dirty="0">
              <a:effectLst/>
            </a:endParaRPr>
          </a:p>
          <a:p>
            <a:pPr marR="381000" algn="just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Rabbit MQ</a:t>
            </a:r>
          </a:p>
          <a:p>
            <a:pPr marR="381000" algn="just" rtl="0">
              <a:spcBef>
                <a:spcPts val="600"/>
              </a:spcBef>
              <a:spcAft>
                <a:spcPts val="0"/>
              </a:spcAft>
            </a:pPr>
            <a:r>
              <a:rPr lang="en-IN" sz="20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Deployment</a:t>
            </a:r>
            <a:endParaRPr lang="en-IN" b="0" dirty="0">
              <a:effectLst/>
            </a:endParaRPr>
          </a:p>
          <a:p>
            <a:pPr marR="381000" algn="just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Docker</a:t>
            </a:r>
          </a:p>
          <a:p>
            <a:pPr marR="3810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TKG : VMware product built on</a:t>
            </a:r>
          </a:p>
          <a:p>
            <a:pPr marL="342900" marR="381000" algn="just" rtl="0">
              <a:spcBef>
                <a:spcPts val="60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top of Kubernetes architecture</a:t>
            </a:r>
            <a:endParaRPr lang="en-IN" b="0" dirty="0">
              <a:effectLst/>
            </a:endParaRPr>
          </a:p>
          <a:p>
            <a:pPr marR="381000" algn="just" rtl="0">
              <a:spcBef>
                <a:spcPts val="600"/>
              </a:spcBef>
              <a:spcAft>
                <a:spcPts val="0"/>
              </a:spcAft>
            </a:pPr>
            <a:r>
              <a:rPr lang="en-IN" sz="20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Project Management</a:t>
            </a:r>
            <a:endParaRPr lang="en-IN" b="0" dirty="0">
              <a:effectLst/>
            </a:endParaRPr>
          </a:p>
          <a:p>
            <a:pPr marR="381000" algn="just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Confluence</a:t>
            </a:r>
          </a:p>
          <a:p>
            <a:pPr marR="3810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Jira</a:t>
            </a:r>
          </a:p>
          <a:p>
            <a:br>
              <a:rPr lang="en-IN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6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Methodology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AEB08E-8565-4C41-9315-A4309B6F2CD6}"/>
              </a:ext>
            </a:extLst>
          </p:cNvPr>
          <p:cNvSpPr txBox="1"/>
          <p:nvPr/>
        </p:nvSpPr>
        <p:spPr>
          <a:xfrm>
            <a:off x="325927" y="1632071"/>
            <a:ext cx="11044859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500"/>
              </a:spcBef>
              <a:spcAft>
                <a:spcPts val="0"/>
              </a:spcAft>
            </a:pPr>
            <a:r>
              <a:rPr lang="en-IN" sz="1800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6.1 Development Methodology</a:t>
            </a:r>
            <a:endParaRPr lang="en-IN" b="0" dirty="0">
              <a:effectLst/>
            </a:endParaRPr>
          </a:p>
          <a:p>
            <a:pPr algn="just" rtl="0" fontAlgn="base"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project focuses on building a Unified Vulnerability and Risk Management System using the latest Agile Methodology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500"/>
              </a:spcBef>
              <a:spcAft>
                <a:spcPts val="0"/>
              </a:spcAft>
            </a:pPr>
            <a:r>
              <a:rPr lang="en-IN" sz="1800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6.2 Authorization</a:t>
            </a:r>
            <a:endParaRPr lang="en-IN" b="0" dirty="0">
              <a:effectLst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Creating a security framework : Integrating with VMware workspace 1 for authentication and authorization so that it adapts Single Sign On(SSO).</a:t>
            </a:r>
          </a:p>
          <a:p>
            <a:pPr>
              <a:spcBef>
                <a:spcPts val="500"/>
              </a:spcBef>
            </a:pPr>
            <a:r>
              <a:rPr lang="en-IN" b="1" u="sng" dirty="0">
                <a:solidFill>
                  <a:srgbClr val="000000"/>
                </a:solidFill>
                <a:latin typeface="Calibri" panose="020F0502020204030204" pitchFamily="34" charset="0"/>
              </a:rPr>
              <a:t>6.3 Deployment</a:t>
            </a:r>
            <a:endParaRPr lang="en-IN" dirty="0"/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Following a complete CI/CD pipeline using Jenkins.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Not focusing on writing Jenkins file because the tool used by VMware implements it by itself.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Create a JAR file of the application, write a </a:t>
            </a:r>
            <a:r>
              <a:rPr lang="en-IN" dirty="0" err="1">
                <a:solidFill>
                  <a:srgbClr val="000000"/>
                </a:solidFill>
                <a:latin typeface="Calibri" panose="020F0502020204030204" pitchFamily="34" charset="0"/>
              </a:rPr>
              <a:t>dockerfile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 and create a docker image.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Deployment for </a:t>
            </a:r>
            <a:r>
              <a:rPr lang="en-IN" dirty="0" err="1">
                <a:solidFill>
                  <a:srgbClr val="000000"/>
                </a:solidFill>
                <a:latin typeface="Calibri" panose="020F0502020204030204" pitchFamily="34" charset="0"/>
              </a:rPr>
              <a:t>kubernetes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 cluster.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500"/>
              </a:spcBef>
              <a:spcAft>
                <a:spcPts val="0"/>
              </a:spcAft>
            </a:pPr>
            <a:br>
              <a:rPr lang="en-IN" b="0" dirty="0">
                <a:effectLst/>
              </a:rPr>
            </a:br>
            <a:br>
              <a:rPr lang="en-IN" b="0" dirty="0">
                <a:effectLst/>
              </a:rPr>
            </a:br>
            <a:br>
              <a:rPr lang="en-IN" b="0" dirty="0">
                <a:effectLst/>
              </a:rPr>
            </a:br>
            <a:br>
              <a:rPr lang="en-IN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5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13833</TotalTime>
  <Words>1367</Words>
  <Application>Microsoft Office PowerPoint</Application>
  <PresentationFormat>Widescreen</PresentationFormat>
  <Paragraphs>170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Stuti Gandhi</dc:creator>
  <cp:lastModifiedBy>SANSKAR YADAV</cp:lastModifiedBy>
  <cp:revision>577</cp:revision>
  <dcterms:created xsi:type="dcterms:W3CDTF">2021-05-06T09:42:21Z</dcterms:created>
  <dcterms:modified xsi:type="dcterms:W3CDTF">2022-09-13T11:49:29Z</dcterms:modified>
</cp:coreProperties>
</file>