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71" r:id="rId2"/>
    <p:sldId id="280" r:id="rId3"/>
    <p:sldId id="275" r:id="rId4"/>
    <p:sldId id="274" r:id="rId5"/>
    <p:sldId id="279" r:id="rId6"/>
    <p:sldId id="261" r:id="rId7"/>
    <p:sldId id="262" r:id="rId8"/>
    <p:sldId id="289" r:id="rId9"/>
    <p:sldId id="284" r:id="rId10"/>
    <p:sldId id="285" r:id="rId11"/>
    <p:sldId id="281" r:id="rId12"/>
    <p:sldId id="28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05" autoAdjust="0"/>
    <p:restoredTop sz="95850" autoAdjust="0"/>
  </p:normalViewPr>
  <p:slideViewPr>
    <p:cSldViewPr snapToGrid="0">
      <p:cViewPr varScale="1">
        <p:scale>
          <a:sx n="78" d="100"/>
          <a:sy n="78" d="100"/>
        </p:scale>
        <p:origin x="667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24581-2D56-9148-99AE-E36DD6C05FB7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FD355-C7BA-C84E-B05F-6D553AE57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55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FD355-C7BA-C84E-B05F-6D553AE573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18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00E4C8-FF3C-DC64-832D-DB2E0703C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78924C-6CF0-7E9C-2A49-21062AF197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91DF33-AC1C-BC40-757F-3D3BB60578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1C8E3-840A-BC0F-A7DB-4A84722757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FD355-C7BA-C84E-B05F-6D553AE573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27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295FD-FD66-CCB9-728A-3455AA14A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0BD15C-A548-58F6-2AA9-A134B283C7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9C846B-1658-DA13-A6A8-DE7519D539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8BB63-6336-DB28-74B9-FA5827FCD4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FD355-C7BA-C84E-B05F-6D553AE573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147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123F0-57D5-349F-60B5-A1C43161F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16245D-C0B5-F8ED-826E-253968F43E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7E6DD1-C571-7A21-61ED-E5A015597B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C09F9-C73F-2935-A8FB-087CDD610F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FD355-C7BA-C84E-B05F-6D553AE573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11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FD355-C7BA-C84E-B05F-6D553AE573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95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48067-F052-C53E-92D0-266BF39DC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BC2364-7A3D-AE2C-E7B7-57CE587B21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776AF8-65FB-7C81-556F-E3C8FA0DE2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8F9C0-8A33-A23A-FAF9-080CCC6135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FD355-C7BA-C84E-B05F-6D553AE573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36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" name="Google Shape;14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7C3AD1-A4E1-E02C-420D-D8B498076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431EC5-9FB7-B449-B52B-20738482E1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72ED8F-B8C9-4FA0-08FE-EBE2E9C788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609D6-B312-5F42-D832-F9C3B81BF9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FD355-C7BA-C84E-B05F-6D553AE5732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97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87DBD-88A6-2A13-C1EB-BA4CAD676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C386E9-B5F5-9416-8E76-88030BE85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2100F-D720-33E7-CC03-6E64C95B5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92DA-76DA-5D49-B6CA-6C4CD492EBE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9D448-E11C-0D7B-7CB2-D395920D4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0B145-3876-657B-1A42-808B3771D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5AFB-8B44-314A-8756-B3A8BA4BD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71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0631F-FCCF-F6F2-6B9E-130068E5A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C719F8-F0C6-EC1F-A0EE-CB3F2093E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A89D1-BD18-2B34-6706-4217B3ECB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92DA-76DA-5D49-B6CA-6C4CD492EBE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76E1F-F89C-F03D-8942-58BC9E045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86BC2-2B7C-E99A-AE72-5330A5CEF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5AFB-8B44-314A-8756-B3A8BA4BD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44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6E375A-E4EE-03CD-154B-87510F1862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403581-B4E8-8941-6479-6FAC0DE67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7EFB7-9DAB-2095-A431-B2C951506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92DA-76DA-5D49-B6CA-6C4CD492EBE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1AD07-B99C-19FD-679C-047B305F3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2287A-427B-CAC3-2EA3-7B1E6F1F3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5AFB-8B44-314A-8756-B3A8BA4BD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39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5883E-1F7F-B5C3-AC26-3BF6A5A1A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85A27-E3C7-642A-D48A-52DAD5E44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CA2D8-80BC-57B2-B4CE-3D1C5785B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92DA-76DA-5D49-B6CA-6C4CD492EBE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2316A-194F-EC92-6A92-C4352B1FC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1E393-D993-249C-8638-BEF45F1E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5AFB-8B44-314A-8756-B3A8BA4BD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19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6DC-1421-05C2-A784-114B2B39B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B1160-DD90-EC1F-CF64-6E51CBE41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2FD3A-0FF4-42D2-5013-59D3545F0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92DA-76DA-5D49-B6CA-6C4CD492EBE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AA33D-8718-C02B-A34C-EDA1F9556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D2425-51E9-C002-7F23-6F2C39F9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5AFB-8B44-314A-8756-B3A8BA4BD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68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D77CC-E9E3-3BDE-7463-9639FA78C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C12F4-72DA-1186-5371-9277C1A85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55C58-D54D-7CEB-D149-12AA8642D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9FAC97-65DA-FD7D-FA77-B26B2A790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92DA-76DA-5D49-B6CA-6C4CD492EBE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DADC8-7769-D8F0-9C21-EC92ED7B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7E3D8-EFD9-C54C-78B0-19B6A4AC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5AFB-8B44-314A-8756-B3A8BA4BD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70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711CA-A664-47D9-386A-1B2B23A27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2D483-E6D7-02C1-78B6-1139A121B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F307B3-66E2-36BF-5984-DFF8A47E4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92330A-CF16-0631-0569-001E1231E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080129-B9FB-9C02-FB47-B06A066E5B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B4152-D4DA-967A-CA6A-5FAD70F92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92DA-76DA-5D49-B6CA-6C4CD492EBE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27596D-B0DE-125E-DF1C-CB59F0FD6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7D0A38-052D-6716-9627-72EAD0E9C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5AFB-8B44-314A-8756-B3A8BA4BD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41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0107A-C609-E521-BB73-ABA094F2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DBFB3C-B1A5-2D76-028C-664654B62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92DA-76DA-5D49-B6CA-6C4CD492EBE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3AB3B-5056-5D74-0833-FC423B518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D6CC4-F6C7-1991-5A41-62C2A161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5AFB-8B44-314A-8756-B3A8BA4BD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94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0629D3-B91F-282E-4913-7F9646820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92DA-76DA-5D49-B6CA-6C4CD492EBE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3B4B10-A394-DF96-2E16-B35596BEB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13183-23F1-9D34-7D76-03F4DCB30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5AFB-8B44-314A-8756-B3A8BA4BD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54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0082-0176-C116-0F82-9CE41B9C8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4EF38-0192-D9CD-E2BD-2E8C34FCC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C3FAB-3C54-C1E1-2F5A-2B528670F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7098A-B2D5-FC0B-80CD-C5B36A673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92DA-76DA-5D49-B6CA-6C4CD492EBE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4FF4D-6AC1-9143-8EB0-02AC442A0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1DE5A-8EB0-13FE-5E6E-A6C7B87B4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5AFB-8B44-314A-8756-B3A8BA4BD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70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234A6-69D1-222B-0D3F-79E66AB14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0D2BFB-04C7-EA29-9A4B-C990832803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7B9F44-38BF-FC05-0F47-8E15EABBD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551F9-1AA3-B576-308F-508BD1361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92DA-76DA-5D49-B6CA-6C4CD492EBE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F38B5-FC67-4393-72F9-4EBA82A36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54A00-A7FF-1468-F56D-1B8EE97F6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5AFB-8B44-314A-8756-B3A8BA4BD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2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EB0AA2-3388-440F-9EED-535AF092E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262C9-DC8A-3392-E613-98DE0916A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DEE37-4D89-D3C9-60BB-294C3A896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592DA-76DA-5D49-B6CA-6C4CD492EBE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36A59-B40E-90BD-3585-67256DBB2B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CC4ED-BC42-BAC7-060E-AFC7A5243A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85AFB-8B44-314A-8756-B3A8BA4BD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6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E7BEA-B258-06F4-26DB-4C1A3A8F8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36F0CED6-2C12-F7DD-C759-22EAB1E3EED4}"/>
              </a:ext>
            </a:extLst>
          </p:cNvPr>
          <p:cNvSpPr/>
          <p:nvPr/>
        </p:nvSpPr>
        <p:spPr>
          <a:xfrm>
            <a:off x="36126" y="911029"/>
            <a:ext cx="1366345" cy="136634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softEdge rad="52494"/>
          </a:effectLst>
          <a:scene3d>
            <a:camera prst="orthographicFront"/>
            <a:lightRig rig="threePt" dir="t"/>
          </a:scene3d>
          <a:sp3d prstMaterial="translucentPowder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BF1C30D-A530-31EB-2848-9EC36E6BCAD6}"/>
              </a:ext>
            </a:extLst>
          </p:cNvPr>
          <p:cNvSpPr/>
          <p:nvPr/>
        </p:nvSpPr>
        <p:spPr>
          <a:xfrm>
            <a:off x="12122227" y="-1132680"/>
            <a:ext cx="4447200" cy="42953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softEdge rad="52494"/>
          </a:effectLst>
          <a:scene3d>
            <a:camera prst="orthographicFront"/>
            <a:lightRig rig="threePt" dir="t"/>
          </a:scene3d>
          <a:sp3d prstMaterial="translucentPowder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 Diagonal Corner of Rectangle 9">
            <a:extLst>
              <a:ext uri="{FF2B5EF4-FFF2-40B4-BE49-F238E27FC236}">
                <a16:creationId xmlns:a16="http://schemas.microsoft.com/office/drawing/2014/main" id="{3201FC02-088B-F92C-5C86-FC88EDDB879C}"/>
              </a:ext>
            </a:extLst>
          </p:cNvPr>
          <p:cNvSpPr/>
          <p:nvPr/>
        </p:nvSpPr>
        <p:spPr>
          <a:xfrm rot="2723505">
            <a:off x="6733818" y="6159028"/>
            <a:ext cx="2829183" cy="2200002"/>
          </a:xfrm>
          <a:prstGeom prst="round2DiagRect">
            <a:avLst/>
          </a:prstGeom>
          <a:solidFill>
            <a:schemeClr val="accent1">
              <a:alpha val="18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softEdge rad="52494"/>
          </a:effectLst>
          <a:scene3d>
            <a:camera prst="orthographicFront"/>
            <a:lightRig rig="threePt" dir="t"/>
          </a:scene3d>
          <a:sp3d prstMaterial="translucentPowder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04C52D-690F-BAE6-DB88-6E29DA3843A5}"/>
              </a:ext>
            </a:extLst>
          </p:cNvPr>
          <p:cNvSpPr txBox="1"/>
          <p:nvPr/>
        </p:nvSpPr>
        <p:spPr>
          <a:xfrm>
            <a:off x="347787" y="295476"/>
            <a:ext cx="1150882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SCIENCE AND ENGINEERING PROJECT</a:t>
            </a:r>
          </a:p>
        </p:txBody>
      </p:sp>
      <p:sp>
        <p:nvSpPr>
          <p:cNvPr id="9" name="Round Diagonal Corner of Rectangle 8">
            <a:extLst>
              <a:ext uri="{FF2B5EF4-FFF2-40B4-BE49-F238E27FC236}">
                <a16:creationId xmlns:a16="http://schemas.microsoft.com/office/drawing/2014/main" id="{42A12AC6-15BC-FBC4-C362-726224CCE257}"/>
              </a:ext>
            </a:extLst>
          </p:cNvPr>
          <p:cNvSpPr/>
          <p:nvPr/>
        </p:nvSpPr>
        <p:spPr>
          <a:xfrm rot="1172205">
            <a:off x="-771405" y="4518603"/>
            <a:ext cx="1376855" cy="1376855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1">
              <a:alpha val="18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softEdge rad="52494"/>
          </a:effectLst>
          <a:scene3d>
            <a:camera prst="orthographicFront"/>
            <a:lightRig rig="threePt" dir="t"/>
          </a:scene3d>
          <a:sp3d prstMaterial="translucentPowder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73944B-4869-D40D-C766-87843469FAF5}"/>
              </a:ext>
            </a:extLst>
          </p:cNvPr>
          <p:cNvSpPr/>
          <p:nvPr/>
        </p:nvSpPr>
        <p:spPr>
          <a:xfrm>
            <a:off x="8175812" y="1506071"/>
            <a:ext cx="71717" cy="14719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2FF8AB3-58AC-A6AD-E665-A9EE949EF5BF}"/>
              </a:ext>
            </a:extLst>
          </p:cNvPr>
          <p:cNvSpPr/>
          <p:nvPr/>
        </p:nvSpPr>
        <p:spPr>
          <a:xfrm rot="20334846">
            <a:off x="6459057" y="2333394"/>
            <a:ext cx="1108917" cy="955963"/>
          </a:xfrm>
          <a:prstGeom prst="triangle">
            <a:avLst/>
          </a:prstGeom>
          <a:solidFill>
            <a:schemeClr val="accent1">
              <a:alpha val="18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83782C-D84C-C9B7-DCAA-14BAD44F33A8}"/>
              </a:ext>
            </a:extLst>
          </p:cNvPr>
          <p:cNvSpPr txBox="1"/>
          <p:nvPr/>
        </p:nvSpPr>
        <p:spPr>
          <a:xfrm>
            <a:off x="335385" y="874366"/>
            <a:ext cx="1150882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END-SEMESTER ASSESSMENT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41E9E-DCAD-882A-DE14-A61179F2C3A9}"/>
              </a:ext>
            </a:extLst>
          </p:cNvPr>
          <p:cNvSpPr txBox="1"/>
          <p:nvPr/>
        </p:nvSpPr>
        <p:spPr>
          <a:xfrm>
            <a:off x="958693" y="6270751"/>
            <a:ext cx="1033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ENGINEERING SCIENCES AND HUMANITIES (DESH)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9E708C-3B21-11C4-FD05-493622400C6C}"/>
              </a:ext>
            </a:extLst>
          </p:cNvPr>
          <p:cNvSpPr txBox="1"/>
          <p:nvPr/>
        </p:nvSpPr>
        <p:spPr>
          <a:xfrm>
            <a:off x="2904443" y="1506071"/>
            <a:ext cx="6395515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JARVIS: An Autonomous AI Personal Assistant</a:t>
            </a:r>
          </a:p>
          <a:p>
            <a:pPr algn="ctr"/>
            <a:r>
              <a:rPr lang="en-US" sz="1700" dirty="0">
                <a:solidFill>
                  <a:schemeClr val="accent5">
                    <a:lumMod val="75000"/>
                  </a:schemeClr>
                </a:solidFill>
              </a:rPr>
              <a:t>With Comprehensive Task Management &amp; Multi-Platform Integration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1B72BA0-E516-5753-9178-63091BAE0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0154" y="82469"/>
            <a:ext cx="558830" cy="73904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31F69C5-E28F-260A-AD76-DB83E237DEB9}"/>
              </a:ext>
            </a:extLst>
          </p:cNvPr>
          <p:cNvSpPr txBox="1"/>
          <p:nvPr/>
        </p:nvSpPr>
        <p:spPr>
          <a:xfrm>
            <a:off x="507261" y="2793373"/>
            <a:ext cx="2397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PRESENTED BY :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3C6A5315-2DF6-981B-0FE9-FFC0FF9B84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308624"/>
              </p:ext>
            </p:extLst>
          </p:nvPr>
        </p:nvGraphicFramePr>
        <p:xfrm>
          <a:off x="1075296" y="3328499"/>
          <a:ext cx="4926348" cy="2438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87325">
                  <a:extLst>
                    <a:ext uri="{9D8B030D-6E8A-4147-A177-3AD203B41FA5}">
                      <a16:colId xmlns:a16="http://schemas.microsoft.com/office/drawing/2014/main" val="85778553"/>
                    </a:ext>
                  </a:extLst>
                </a:gridCol>
                <a:gridCol w="1069396">
                  <a:extLst>
                    <a:ext uri="{9D8B030D-6E8A-4147-A177-3AD203B41FA5}">
                      <a16:colId xmlns:a16="http://schemas.microsoft.com/office/drawing/2014/main" val="3635398453"/>
                    </a:ext>
                  </a:extLst>
                </a:gridCol>
                <a:gridCol w="1269627">
                  <a:extLst>
                    <a:ext uri="{9D8B030D-6E8A-4147-A177-3AD203B41FA5}">
                      <a16:colId xmlns:a16="http://schemas.microsoft.com/office/drawing/2014/main" val="2791531137"/>
                    </a:ext>
                  </a:extLst>
                </a:gridCol>
              </a:tblGrid>
              <a:tr h="279632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Name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Roll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PRN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779001"/>
                  </a:ext>
                </a:extLst>
              </a:tr>
              <a:tr h="271276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Shubhra Desai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12412117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471524"/>
                  </a:ext>
                </a:extLst>
              </a:tr>
              <a:tr h="279632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Arnav Deshmukh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12414249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116642"/>
                  </a:ext>
                </a:extLst>
              </a:tr>
              <a:tr h="279632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Himanshu Deshmukh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12414955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795464"/>
                  </a:ext>
                </a:extLst>
              </a:tr>
              <a:tr h="279632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Sanskar Deshpande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12414328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486389"/>
                  </a:ext>
                </a:extLst>
              </a:tr>
              <a:tr h="279632">
                <a:tc>
                  <a:txBody>
                    <a:bodyPr/>
                    <a:lstStyle/>
                    <a:p>
                      <a:pPr algn="l"/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</a:rPr>
                        <a:t>Devang Damkondwar </a:t>
                      </a:r>
                      <a:endParaRPr lang="en-IN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12414260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835076"/>
                  </a:ext>
                </a:extLst>
              </a:tr>
              <a:tr h="279632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Atharva Devikar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24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12410080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14792"/>
                  </a:ext>
                </a:extLst>
              </a:tr>
              <a:tr h="279632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Ishwari Dhale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12411884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876858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6695F949-2A33-B6B0-41E9-D3AD51F57BBA}"/>
              </a:ext>
            </a:extLst>
          </p:cNvPr>
          <p:cNvSpPr txBox="1"/>
          <p:nvPr/>
        </p:nvSpPr>
        <p:spPr>
          <a:xfrm>
            <a:off x="7521864" y="3808246"/>
            <a:ext cx="3304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PROJECT GUIDE: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30815E-1DDC-C416-6C0A-8251E0337C02}"/>
              </a:ext>
            </a:extLst>
          </p:cNvPr>
          <p:cNvSpPr txBox="1"/>
          <p:nvPr/>
        </p:nvSpPr>
        <p:spPr>
          <a:xfrm>
            <a:off x="6867747" y="4115628"/>
            <a:ext cx="4612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PROF. VISHWESH RAGHUNATH DESHMUKH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645968D-246A-5A4C-9D78-9446C5FF2DF2}"/>
              </a:ext>
            </a:extLst>
          </p:cNvPr>
          <p:cNvCxnSpPr>
            <a:cxnSpLocks/>
          </p:cNvCxnSpPr>
          <p:nvPr/>
        </p:nvCxnSpPr>
        <p:spPr>
          <a:xfrm flipH="1">
            <a:off x="606056" y="6137504"/>
            <a:ext cx="1105414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5735C35-CF2F-C7EE-2704-B41FA72A4A72}"/>
              </a:ext>
            </a:extLst>
          </p:cNvPr>
          <p:cNvSpPr txBox="1"/>
          <p:nvPr/>
        </p:nvSpPr>
        <p:spPr>
          <a:xfrm>
            <a:off x="4377218" y="2245477"/>
            <a:ext cx="70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Div:B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1A9935-A3B9-4F86-63A3-6716D3D5408A}"/>
              </a:ext>
            </a:extLst>
          </p:cNvPr>
          <p:cNvSpPr txBox="1"/>
          <p:nvPr/>
        </p:nvSpPr>
        <p:spPr>
          <a:xfrm>
            <a:off x="5596400" y="2250539"/>
            <a:ext cx="2105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ASEP Group No. :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8EADAD-9703-D01C-2BD7-010412DD352F}"/>
              </a:ext>
            </a:extLst>
          </p:cNvPr>
          <p:cNvSpPr txBox="1"/>
          <p:nvPr/>
        </p:nvSpPr>
        <p:spPr>
          <a:xfrm>
            <a:off x="2587970" y="2245477"/>
            <a:ext cx="1715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Course: AIML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F90EB4-A9D8-4CF9-D208-14686DEE90FB}"/>
              </a:ext>
            </a:extLst>
          </p:cNvPr>
          <p:cNvSpPr txBox="1"/>
          <p:nvPr/>
        </p:nvSpPr>
        <p:spPr>
          <a:xfrm>
            <a:off x="8245917" y="2245477"/>
            <a:ext cx="2105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 : 14/06/2025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5BC4237-4796-39AB-5046-AE6357F4B7C2}"/>
              </a:ext>
            </a:extLst>
          </p:cNvPr>
          <p:cNvSpPr/>
          <p:nvPr/>
        </p:nvSpPr>
        <p:spPr>
          <a:xfrm>
            <a:off x="11214541" y="440871"/>
            <a:ext cx="80623" cy="377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8390AD-EB67-4CB8-008B-66FD03F7E944}"/>
              </a:ext>
            </a:extLst>
          </p:cNvPr>
          <p:cNvSpPr/>
          <p:nvPr/>
        </p:nvSpPr>
        <p:spPr>
          <a:xfrm>
            <a:off x="9250074" y="911029"/>
            <a:ext cx="49884" cy="5788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6C903AB-57BB-EA21-3643-54715CB54687}"/>
              </a:ext>
            </a:extLst>
          </p:cNvPr>
          <p:cNvSpPr/>
          <p:nvPr/>
        </p:nvSpPr>
        <p:spPr>
          <a:xfrm>
            <a:off x="3213100" y="1506071"/>
            <a:ext cx="71717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Round Diagonal Corner of Rectangle 9">
            <a:extLst>
              <a:ext uri="{FF2B5EF4-FFF2-40B4-BE49-F238E27FC236}">
                <a16:creationId xmlns:a16="http://schemas.microsoft.com/office/drawing/2014/main" id="{CA4C205C-4A65-3A53-4AEC-731FF867A283}"/>
              </a:ext>
            </a:extLst>
          </p:cNvPr>
          <p:cNvSpPr/>
          <p:nvPr/>
        </p:nvSpPr>
        <p:spPr>
          <a:xfrm rot="5400000">
            <a:off x="11924377" y="722057"/>
            <a:ext cx="7784429" cy="6147816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1"/>
          </a:solidFill>
          <a:ln>
            <a:noFill/>
          </a:ln>
          <a:effectLst>
            <a:glow>
              <a:schemeClr val="accent1"/>
            </a:glow>
            <a:softEdge rad="0"/>
          </a:effectLst>
          <a:scene3d>
            <a:camera prst="orthographicFront"/>
            <a:lightRig rig="threePt" dir="t"/>
          </a:scene3d>
          <a:sp3d prstMaterial="translucentPowder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48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B5200036-0548-4D4D-7745-C98DC5469D52}"/>
              </a:ext>
            </a:extLst>
          </p:cNvPr>
          <p:cNvSpPr/>
          <p:nvPr/>
        </p:nvSpPr>
        <p:spPr>
          <a:xfrm>
            <a:off x="2678334" y="4931838"/>
            <a:ext cx="2713578" cy="2620944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softEdge rad="52494"/>
          </a:effectLst>
          <a:scene3d>
            <a:camera prst="orthographicFront"/>
            <a:lightRig rig="threePt" dir="t"/>
          </a:scene3d>
          <a:sp3d prstMaterial="translucentPowder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 Diagonal Corner of Rectangle 6">
            <a:extLst>
              <a:ext uri="{FF2B5EF4-FFF2-40B4-BE49-F238E27FC236}">
                <a16:creationId xmlns:a16="http://schemas.microsoft.com/office/drawing/2014/main" id="{5E699642-82AC-0CCB-6ACD-56D449497302}"/>
              </a:ext>
            </a:extLst>
          </p:cNvPr>
          <p:cNvSpPr/>
          <p:nvPr/>
        </p:nvSpPr>
        <p:spPr>
          <a:xfrm rot="12396028">
            <a:off x="6938113" y="914697"/>
            <a:ext cx="3905521" cy="2653064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1">
              <a:alpha val="18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softEdge rad="52494"/>
          </a:effectLst>
          <a:scene3d>
            <a:camera prst="orthographicFront"/>
            <a:lightRig rig="threePt" dir="t"/>
          </a:scene3d>
          <a:sp3d prstMaterial="translucentPowder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CF18964F-7816-A570-5458-CB73F253AAD7}"/>
              </a:ext>
            </a:extLst>
          </p:cNvPr>
          <p:cNvSpPr/>
          <p:nvPr/>
        </p:nvSpPr>
        <p:spPr>
          <a:xfrm rot="8447666">
            <a:off x="1475505" y="1000819"/>
            <a:ext cx="823897" cy="710256"/>
          </a:xfrm>
          <a:prstGeom prst="triangle">
            <a:avLst/>
          </a:prstGeom>
          <a:solidFill>
            <a:schemeClr val="accent1">
              <a:alpha val="18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E6EA567-8AA6-C8C0-1F35-E3D72348A2D0}"/>
              </a:ext>
            </a:extLst>
          </p:cNvPr>
          <p:cNvSpPr/>
          <p:nvPr/>
        </p:nvSpPr>
        <p:spPr>
          <a:xfrm>
            <a:off x="3923192" y="2949239"/>
            <a:ext cx="909666" cy="880717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softEdge rad="52494"/>
          </a:effectLst>
          <a:scene3d>
            <a:camera prst="orthographicFront"/>
            <a:lightRig rig="threePt" dir="t"/>
          </a:scene3d>
          <a:sp3d prstMaterial="translucentPowder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Google Shape;149;p7"/>
          <p:cNvSpPr txBox="1">
            <a:spLocks noGrp="1"/>
          </p:cNvSpPr>
          <p:nvPr>
            <p:ph type="title"/>
          </p:nvPr>
        </p:nvSpPr>
        <p:spPr>
          <a:xfrm>
            <a:off x="1981200" y="3330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IN" b="1" dirty="0">
                <a:latin typeface="Times New Roman"/>
                <a:ea typeface="Times New Roman"/>
                <a:cs typeface="Times New Roman"/>
                <a:sym typeface="Times New Roman"/>
              </a:rPr>
              <a:t>Future Scope &amp; Enhancements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535112E-0E3F-EBFE-1B4A-68738B904BDC}"/>
              </a:ext>
            </a:extLst>
          </p:cNvPr>
          <p:cNvSpPr/>
          <p:nvPr/>
        </p:nvSpPr>
        <p:spPr>
          <a:xfrm>
            <a:off x="2155086" y="1106424"/>
            <a:ext cx="7909410" cy="931985"/>
          </a:xfrm>
          <a:prstGeom prst="roundRect">
            <a:avLst/>
          </a:prstGeom>
          <a:solidFill>
            <a:srgbClr val="FFC000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>
            <a:softEdge rad="25400"/>
          </a:effectLst>
        </p:spPr>
        <p:txBody>
          <a:bodyPr rtlCol="0" anchor="ctr"/>
          <a:lstStyle/>
          <a:p>
            <a:r>
              <a:rPr lang="en-US" dirty="0"/>
              <a:t>📹 </a:t>
            </a:r>
            <a:r>
              <a:rPr lang="en-US" b="1" dirty="0"/>
              <a:t>Telepresence:</a:t>
            </a:r>
            <a:r>
              <a:rPr lang="en-US" dirty="0"/>
              <a:t> Add voice/video interaction for meetings or task briefings.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5B68840-F5A3-5CEF-9778-361B796691DF}"/>
              </a:ext>
            </a:extLst>
          </p:cNvPr>
          <p:cNvSpPr/>
          <p:nvPr/>
        </p:nvSpPr>
        <p:spPr>
          <a:xfrm>
            <a:off x="2155086" y="2267712"/>
            <a:ext cx="7909410" cy="931985"/>
          </a:xfrm>
          <a:prstGeom prst="roundRect">
            <a:avLst/>
          </a:prstGeom>
          <a:solidFill>
            <a:srgbClr val="FFC000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>
            <a:softEdge rad="25400"/>
          </a:effectLst>
        </p:spPr>
        <p:txBody>
          <a:bodyPr rtlCol="0" anchor="ctr"/>
          <a:lstStyle/>
          <a:p>
            <a:r>
              <a:rPr lang="en-US" dirty="0"/>
              <a:t>🧠 </a:t>
            </a:r>
            <a:r>
              <a:rPr lang="en-US" b="1" dirty="0"/>
              <a:t>Adaptive Learning:</a:t>
            </a:r>
            <a:r>
              <a:rPr lang="en-US" dirty="0"/>
              <a:t> Use RL to tune to user’s work habits and preferences.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E65C922-AAE8-F1DD-DC13-941DE8CFC285}"/>
              </a:ext>
            </a:extLst>
          </p:cNvPr>
          <p:cNvSpPr/>
          <p:nvPr/>
        </p:nvSpPr>
        <p:spPr>
          <a:xfrm>
            <a:off x="2155086" y="3429000"/>
            <a:ext cx="7909410" cy="931985"/>
          </a:xfrm>
          <a:prstGeom prst="roundRect">
            <a:avLst/>
          </a:prstGeom>
          <a:solidFill>
            <a:srgbClr val="FFC000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>
            <a:softEdge rad="25400"/>
          </a:effectLst>
        </p:spPr>
        <p:txBody>
          <a:bodyPr rtlCol="0" anchor="ctr"/>
          <a:lstStyle/>
          <a:p>
            <a:r>
              <a:rPr lang="en-US" dirty="0"/>
              <a:t>📊 </a:t>
            </a:r>
            <a:r>
              <a:rPr lang="en-US" b="1" dirty="0"/>
              <a:t>Predictive Suggestions:</a:t>
            </a:r>
            <a:r>
              <a:rPr lang="en-US" dirty="0"/>
              <a:t> Pre-emptively suggest actions like “Prepare for tomorrow’s class.”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9787635-20DA-4C72-7243-FDF233D9976E}"/>
              </a:ext>
            </a:extLst>
          </p:cNvPr>
          <p:cNvSpPr/>
          <p:nvPr/>
        </p:nvSpPr>
        <p:spPr>
          <a:xfrm>
            <a:off x="2155086" y="4636008"/>
            <a:ext cx="7909410" cy="931985"/>
          </a:xfrm>
          <a:prstGeom prst="roundRect">
            <a:avLst/>
          </a:prstGeom>
          <a:solidFill>
            <a:srgbClr val="FFC000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>
            <a:softEdge rad="25400"/>
          </a:effectLst>
        </p:spPr>
        <p:txBody>
          <a:bodyPr rtlCol="0" anchor="ctr"/>
          <a:lstStyle/>
          <a:p>
            <a:r>
              <a:rPr lang="en-US" dirty="0"/>
              <a:t>👥 </a:t>
            </a:r>
            <a:r>
              <a:rPr lang="en-US" b="1" dirty="0"/>
              <a:t>Collaborative Workspaces:</a:t>
            </a:r>
            <a:r>
              <a:rPr lang="en-US" dirty="0"/>
              <a:t> Teams can co-manage tasks, docs, and deadlines.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5FF18C-79FF-7B1C-8168-1347A98F9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0154" y="82469"/>
            <a:ext cx="558830" cy="73904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722F462-410B-6130-4531-722D3DCD3DEF}"/>
              </a:ext>
            </a:extLst>
          </p:cNvPr>
          <p:cNvSpPr/>
          <p:nvPr/>
        </p:nvSpPr>
        <p:spPr>
          <a:xfrm>
            <a:off x="3595389" y="959156"/>
            <a:ext cx="5001222" cy="45719"/>
          </a:xfrm>
          <a:prstGeom prst="rect">
            <a:avLst/>
          </a:prstGeom>
          <a:solidFill>
            <a:srgbClr val="0070C0">
              <a:alpha val="63935"/>
            </a:srgbClr>
          </a:solidFill>
          <a:ln>
            <a:noFill/>
          </a:ln>
          <a:effectLst>
            <a:outerShdw blurRad="50800" dist="50800" dir="54000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9AAEE46-5A9B-92C8-DE0B-D79C6C195627}"/>
              </a:ext>
            </a:extLst>
          </p:cNvPr>
          <p:cNvSpPr/>
          <p:nvPr/>
        </p:nvSpPr>
        <p:spPr>
          <a:xfrm>
            <a:off x="2155086" y="5844697"/>
            <a:ext cx="7909410" cy="931985"/>
          </a:xfrm>
          <a:prstGeom prst="roundRect">
            <a:avLst/>
          </a:prstGeom>
          <a:solidFill>
            <a:srgbClr val="FFC000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>
            <a:softEdge rad="25400"/>
          </a:effectLst>
        </p:spPr>
        <p:txBody>
          <a:bodyPr rtlCol="0" anchor="ctr"/>
          <a:lstStyle/>
          <a:p>
            <a:r>
              <a:rPr lang="en-US" dirty="0"/>
              <a:t>📱 </a:t>
            </a:r>
            <a:r>
              <a:rPr lang="en-US" b="1" dirty="0"/>
              <a:t>Mobile Native App:</a:t>
            </a:r>
            <a:r>
              <a:rPr lang="en-US" dirty="0"/>
              <a:t> For always-available assistance.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3F20FCE7-847F-6BC7-5132-55A1F50566ED}"/>
              </a:ext>
            </a:extLst>
          </p:cNvPr>
          <p:cNvSpPr/>
          <p:nvPr/>
        </p:nvSpPr>
        <p:spPr>
          <a:xfrm rot="16858103">
            <a:off x="8071975" y="4702649"/>
            <a:ext cx="5475839" cy="5017223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softEdge rad="52494"/>
          </a:effectLst>
          <a:scene3d>
            <a:camera prst="orthographicFront"/>
            <a:lightRig rig="threePt" dir="t"/>
          </a:scene3d>
          <a:sp3d prstMaterial="translucentPowder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CF7DFF-A4DA-5C3F-0FF7-1E48AC622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68255" y="1870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latin typeface="+mn-lt"/>
              </a:rPr>
              <a:t>Results and Discussion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9C73B5-3351-080E-E15C-405029A9E500}"/>
              </a:ext>
            </a:extLst>
          </p:cNvPr>
          <p:cNvSpPr txBox="1"/>
          <p:nvPr/>
        </p:nvSpPr>
        <p:spPr>
          <a:xfrm>
            <a:off x="193930" y="1143220"/>
            <a:ext cx="1159063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The development and initial testing phase of </a:t>
            </a:r>
            <a:r>
              <a:rPr lang="en-US" b="1" dirty="0"/>
              <a:t>JARVIS</a:t>
            </a:r>
            <a:r>
              <a:rPr lang="en-US" dirty="0"/>
              <a:t> showed highly promising outcomes across multiple dimensions. Through real-world use cases like assignment management, automated messaging, and document handling, the system consistently delivered smooth, hands-free task execution.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Improved Efficiency</a:t>
            </a:r>
            <a:endParaRPr lang="en-US" dirty="0"/>
          </a:p>
          <a:p>
            <a:pPr>
              <a:buNone/>
            </a:pPr>
            <a:r>
              <a:rPr lang="en-US" dirty="0"/>
              <a:t>Users reported feeling significantly more organized and in control of their workload. Routine tasks like uploading assignments or sending reminders—once manual and repetitive—were now handled effortlessly in the background.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Smoother Cross-Platform Workflows</a:t>
            </a:r>
            <a:endParaRPr lang="en-US" dirty="0"/>
          </a:p>
          <a:p>
            <a:pPr>
              <a:buNone/>
            </a:pPr>
            <a:r>
              <a:rPr lang="en-US" dirty="0"/>
              <a:t>Whether it was Google Classroom, WhatsApp, or email, JARVIS successfully demonstrated its ability to operate across platforms without requiring user intervention each time. The integration felt seamless and saved a lot of back-and-forth switching.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Enhanced User Trust</a:t>
            </a:r>
            <a:endParaRPr lang="en-US" dirty="0"/>
          </a:p>
          <a:p>
            <a:pPr>
              <a:buNone/>
            </a:pPr>
            <a:r>
              <a:rPr lang="en-US" dirty="0"/>
              <a:t>With features like permission-based access, encrypted communication, and transparent activity logs, users felt reassured that their data was secure. This created a strong foundation of trust between the user and the assistant.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Low Friction, High Impact</a:t>
            </a:r>
            <a:endParaRPr lang="en-US" dirty="0"/>
          </a:p>
          <a:p>
            <a:r>
              <a:rPr lang="en-US" dirty="0"/>
              <a:t>Despite the complexity behind the scenes—multi-agent systems, NLP pipelines, task planning—users experienced a smooth and responsive interface. They didn’t have to learn anything new; JARVIS fit naturally into their workflow.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669371-AAA3-2518-401C-2C509CE76F3E}"/>
              </a:ext>
            </a:extLst>
          </p:cNvPr>
          <p:cNvSpPr/>
          <p:nvPr/>
        </p:nvSpPr>
        <p:spPr>
          <a:xfrm>
            <a:off x="1013872" y="934436"/>
            <a:ext cx="3819539" cy="77687"/>
          </a:xfrm>
          <a:prstGeom prst="rect">
            <a:avLst/>
          </a:prstGeom>
          <a:solidFill>
            <a:schemeClr val="accent4">
              <a:lumMod val="60000"/>
              <a:lumOff val="40000"/>
              <a:alpha val="63935"/>
            </a:schemeClr>
          </a:solidFill>
          <a:ln>
            <a:noFill/>
          </a:ln>
          <a:effectLst>
            <a:outerShdw blurRad="50800" dist="50800" dir="54000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2B8C66A-EEBE-69D4-774D-EEB9F79E4B48}"/>
              </a:ext>
            </a:extLst>
          </p:cNvPr>
          <p:cNvSpPr/>
          <p:nvPr/>
        </p:nvSpPr>
        <p:spPr>
          <a:xfrm>
            <a:off x="8414896" y="2529880"/>
            <a:ext cx="1533598" cy="1630176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softEdge rad="52494"/>
          </a:effectLst>
          <a:scene3d>
            <a:camera prst="orthographicFront"/>
            <a:lightRig rig="threePt" dir="t"/>
          </a:scene3d>
          <a:sp3d prstMaterial="translucentPowder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 Diagonal Corner of Rectangle 8">
            <a:extLst>
              <a:ext uri="{FF2B5EF4-FFF2-40B4-BE49-F238E27FC236}">
                <a16:creationId xmlns:a16="http://schemas.microsoft.com/office/drawing/2014/main" id="{2313B751-E83A-00DB-85B6-2321A60CDE67}"/>
              </a:ext>
            </a:extLst>
          </p:cNvPr>
          <p:cNvSpPr/>
          <p:nvPr/>
        </p:nvSpPr>
        <p:spPr>
          <a:xfrm rot="17163801">
            <a:off x="6361190" y="-798427"/>
            <a:ext cx="1994802" cy="2327104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1">
              <a:alpha val="18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softEdge rad="52494"/>
          </a:effectLst>
          <a:scene3d>
            <a:camera prst="orthographicFront"/>
            <a:lightRig rig="threePt" dir="t"/>
          </a:scene3d>
          <a:sp3d prstMaterial="translucentPowder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Diagonal Corner of Rectangle 9">
            <a:extLst>
              <a:ext uri="{FF2B5EF4-FFF2-40B4-BE49-F238E27FC236}">
                <a16:creationId xmlns:a16="http://schemas.microsoft.com/office/drawing/2014/main" id="{EBFAF0BF-4214-111A-A307-684E1F488C05}"/>
              </a:ext>
            </a:extLst>
          </p:cNvPr>
          <p:cNvSpPr/>
          <p:nvPr/>
        </p:nvSpPr>
        <p:spPr>
          <a:xfrm rot="3186845">
            <a:off x="1994280" y="6615599"/>
            <a:ext cx="2867521" cy="1960227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1">
              <a:alpha val="18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softEdge rad="52494"/>
          </a:effectLst>
          <a:scene3d>
            <a:camera prst="orthographicFront"/>
            <a:lightRig rig="threePt" dir="t"/>
          </a:scene3d>
          <a:sp3d prstMaterial="translucentPowder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EE41EAB3-2C50-1B93-9841-26CEB958C91A}"/>
              </a:ext>
            </a:extLst>
          </p:cNvPr>
          <p:cNvSpPr/>
          <p:nvPr/>
        </p:nvSpPr>
        <p:spPr>
          <a:xfrm rot="6712173">
            <a:off x="-542891" y="424341"/>
            <a:ext cx="1473642" cy="1175563"/>
          </a:xfrm>
          <a:prstGeom prst="triangle">
            <a:avLst/>
          </a:prstGeom>
          <a:solidFill>
            <a:schemeClr val="accent1">
              <a:alpha val="18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38A7BBD-77FE-32B8-7F90-23789A17D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0154" y="82469"/>
            <a:ext cx="558830" cy="73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502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3E7CB7-1C75-2B8D-2910-FEAC45437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3E246738-503D-150F-A514-EA78896EFEA9}"/>
              </a:ext>
            </a:extLst>
          </p:cNvPr>
          <p:cNvSpPr/>
          <p:nvPr/>
        </p:nvSpPr>
        <p:spPr>
          <a:xfrm>
            <a:off x="9328677" y="5045570"/>
            <a:ext cx="1533598" cy="1630176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softEdge rad="52494"/>
          </a:effectLst>
          <a:scene3d>
            <a:camera prst="orthographicFront"/>
            <a:lightRig rig="threePt" dir="t"/>
          </a:scene3d>
          <a:sp3d prstMaterial="translucentPowder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Diagonal Corner of Rectangle 8">
            <a:extLst>
              <a:ext uri="{FF2B5EF4-FFF2-40B4-BE49-F238E27FC236}">
                <a16:creationId xmlns:a16="http://schemas.microsoft.com/office/drawing/2014/main" id="{C82207CF-ECF7-6927-D4CB-531FA59E9D51}"/>
              </a:ext>
            </a:extLst>
          </p:cNvPr>
          <p:cNvSpPr/>
          <p:nvPr/>
        </p:nvSpPr>
        <p:spPr>
          <a:xfrm rot="17163801">
            <a:off x="939623" y="-818229"/>
            <a:ext cx="1994802" cy="2327104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1">
              <a:alpha val="18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softEdge rad="52494"/>
          </a:effectLst>
          <a:scene3d>
            <a:camera prst="orthographicFront"/>
            <a:lightRig rig="threePt" dir="t"/>
          </a:scene3d>
          <a:sp3d prstMaterial="translucentPowder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4AAFCD-3B53-0FE7-9147-D7F4C9DD3CD3}"/>
              </a:ext>
            </a:extLst>
          </p:cNvPr>
          <p:cNvSpPr/>
          <p:nvPr/>
        </p:nvSpPr>
        <p:spPr>
          <a:xfrm>
            <a:off x="11836929" y="3281082"/>
            <a:ext cx="86130" cy="1266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 Diagonal Corner of Rectangle 9">
            <a:extLst>
              <a:ext uri="{FF2B5EF4-FFF2-40B4-BE49-F238E27FC236}">
                <a16:creationId xmlns:a16="http://schemas.microsoft.com/office/drawing/2014/main" id="{62CC7D21-EA83-59E8-D9D2-7403D24E6D0F}"/>
              </a:ext>
            </a:extLst>
          </p:cNvPr>
          <p:cNvSpPr/>
          <p:nvPr/>
        </p:nvSpPr>
        <p:spPr>
          <a:xfrm rot="3186845">
            <a:off x="-2496192" y="4625585"/>
            <a:ext cx="4282270" cy="2927345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1">
              <a:alpha val="18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softEdge rad="52494"/>
          </a:effectLst>
          <a:scene3d>
            <a:camera prst="orthographicFront"/>
            <a:lightRig rig="threePt" dir="t"/>
          </a:scene3d>
          <a:sp3d prstMaterial="translucentPowder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5CD02EC-DAA9-15A3-E69C-06D45C3F77E9}"/>
              </a:ext>
            </a:extLst>
          </p:cNvPr>
          <p:cNvSpPr/>
          <p:nvPr/>
        </p:nvSpPr>
        <p:spPr>
          <a:xfrm rot="16858103">
            <a:off x="8623120" y="-685962"/>
            <a:ext cx="5475839" cy="5017223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softEdge rad="52494"/>
          </a:effectLst>
          <a:scene3d>
            <a:camera prst="orthographicFront"/>
            <a:lightRig rig="threePt" dir="t"/>
          </a:scene3d>
          <a:sp3d prstMaterial="translucentPowder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2DCC9866-BAA6-CC1F-FB66-4819FEFEC5E7}"/>
              </a:ext>
            </a:extLst>
          </p:cNvPr>
          <p:cNvSpPr/>
          <p:nvPr/>
        </p:nvSpPr>
        <p:spPr>
          <a:xfrm rot="6712173">
            <a:off x="934713" y="2292333"/>
            <a:ext cx="1473642" cy="1175563"/>
          </a:xfrm>
          <a:prstGeom prst="triangle">
            <a:avLst/>
          </a:prstGeom>
          <a:solidFill>
            <a:schemeClr val="accent1">
              <a:alpha val="18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CF93CE-7504-84D8-E21F-F9A41471A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0154" y="82469"/>
            <a:ext cx="558830" cy="7390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68C4426-48DE-5177-BBE3-FA89FF1CC548}"/>
              </a:ext>
            </a:extLst>
          </p:cNvPr>
          <p:cNvSpPr txBox="1"/>
          <p:nvPr/>
        </p:nvSpPr>
        <p:spPr>
          <a:xfrm>
            <a:off x="3112277" y="2256866"/>
            <a:ext cx="596744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0" b="1" dirty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5735A2-7168-412A-55EF-8A359D4000FA}"/>
              </a:ext>
            </a:extLst>
          </p:cNvPr>
          <p:cNvSpPr/>
          <p:nvPr/>
        </p:nvSpPr>
        <p:spPr>
          <a:xfrm flipV="1">
            <a:off x="4550631" y="3281082"/>
            <a:ext cx="3090737" cy="45720"/>
          </a:xfrm>
          <a:prstGeom prst="rect">
            <a:avLst/>
          </a:prstGeom>
          <a:solidFill>
            <a:srgbClr val="0070C0">
              <a:alpha val="63935"/>
            </a:srgbClr>
          </a:solidFill>
          <a:ln>
            <a:noFill/>
          </a:ln>
          <a:effectLst>
            <a:outerShdw blurRad="50800" dist="50800" dir="54000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651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7D75CF-9050-D3AC-63FE-0CEEE4427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09D9855-7F83-E9AD-8F50-FD3B202F22CC}"/>
              </a:ext>
            </a:extLst>
          </p:cNvPr>
          <p:cNvSpPr/>
          <p:nvPr/>
        </p:nvSpPr>
        <p:spPr>
          <a:xfrm>
            <a:off x="3453652" y="-780546"/>
            <a:ext cx="1366345" cy="136634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softEdge rad="52494"/>
          </a:effectLst>
          <a:scene3d>
            <a:camera prst="orthographicFront"/>
            <a:lightRig rig="threePt" dir="t"/>
          </a:scene3d>
          <a:sp3d prstMaterial="translucentPowder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7C774D6-2F3C-C40D-0DF8-4DE42F2943CD}"/>
              </a:ext>
            </a:extLst>
          </p:cNvPr>
          <p:cNvSpPr/>
          <p:nvPr/>
        </p:nvSpPr>
        <p:spPr>
          <a:xfrm>
            <a:off x="7375111" y="-4706059"/>
            <a:ext cx="4447200" cy="42953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softEdge rad="52494"/>
          </a:effectLst>
          <a:scene3d>
            <a:camera prst="orthographicFront"/>
            <a:lightRig rig="threePt" dir="t"/>
          </a:scene3d>
          <a:sp3d prstMaterial="translucentPowder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 Diagonal Corner of Rectangle 9">
            <a:extLst>
              <a:ext uri="{FF2B5EF4-FFF2-40B4-BE49-F238E27FC236}">
                <a16:creationId xmlns:a16="http://schemas.microsoft.com/office/drawing/2014/main" id="{AA964E26-4C02-CC03-505A-2B838379D064}"/>
              </a:ext>
            </a:extLst>
          </p:cNvPr>
          <p:cNvSpPr/>
          <p:nvPr/>
        </p:nvSpPr>
        <p:spPr>
          <a:xfrm rot="5400000">
            <a:off x="6160802" y="722057"/>
            <a:ext cx="7784429" cy="6147816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1"/>
          </a:solidFill>
          <a:ln>
            <a:noFill/>
          </a:ln>
          <a:effectLst>
            <a:glow>
              <a:schemeClr val="accent1"/>
            </a:glow>
            <a:softEdge rad="0"/>
          </a:effectLst>
          <a:scene3d>
            <a:camera prst="orthographicFront"/>
            <a:lightRig rig="threePt" dir="t"/>
          </a:scene3d>
          <a:sp3d prstMaterial="translucentPowder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Diagonal Corner of Rectangle 8">
            <a:extLst>
              <a:ext uri="{FF2B5EF4-FFF2-40B4-BE49-F238E27FC236}">
                <a16:creationId xmlns:a16="http://schemas.microsoft.com/office/drawing/2014/main" id="{98F185F2-CD1E-6A30-8F57-29B5754CC2B6}"/>
              </a:ext>
            </a:extLst>
          </p:cNvPr>
          <p:cNvSpPr/>
          <p:nvPr/>
        </p:nvSpPr>
        <p:spPr>
          <a:xfrm rot="1172205">
            <a:off x="537294" y="6605298"/>
            <a:ext cx="1376855" cy="1376855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1">
              <a:alpha val="18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softEdge rad="52494"/>
          </a:effectLst>
          <a:scene3d>
            <a:camera prst="orthographicFront"/>
            <a:lightRig rig="threePt" dir="t"/>
          </a:scene3d>
          <a:sp3d prstMaterial="translucentPowder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B8A2DC3C-125F-71EB-8AE0-BCD45D00D32E}"/>
              </a:ext>
            </a:extLst>
          </p:cNvPr>
          <p:cNvSpPr/>
          <p:nvPr/>
        </p:nvSpPr>
        <p:spPr>
          <a:xfrm rot="20334846">
            <a:off x="-897044" y="71221"/>
            <a:ext cx="1108917" cy="955963"/>
          </a:xfrm>
          <a:prstGeom prst="triangle">
            <a:avLst/>
          </a:prstGeom>
          <a:solidFill>
            <a:schemeClr val="accent1">
              <a:alpha val="18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CED7B0-7590-7735-FE9C-3CB92757E069}"/>
              </a:ext>
            </a:extLst>
          </p:cNvPr>
          <p:cNvSpPr/>
          <p:nvPr/>
        </p:nvSpPr>
        <p:spPr>
          <a:xfrm>
            <a:off x="3213100" y="1506071"/>
            <a:ext cx="71717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3CAB96-81C4-05E6-FA30-46A45BD80D6B}"/>
              </a:ext>
            </a:extLst>
          </p:cNvPr>
          <p:cNvSpPr txBox="1"/>
          <p:nvPr/>
        </p:nvSpPr>
        <p:spPr>
          <a:xfrm>
            <a:off x="346710" y="194973"/>
            <a:ext cx="5772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INTRODUCTION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DF2CC0-BA5B-E385-9619-12082D5FBA8D}"/>
              </a:ext>
            </a:extLst>
          </p:cNvPr>
          <p:cNvSpPr txBox="1"/>
          <p:nvPr/>
        </p:nvSpPr>
        <p:spPr>
          <a:xfrm>
            <a:off x="170336" y="971773"/>
            <a:ext cx="680877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 today’s fast-paced digital world, people are overwhelmed by scattered apps, tasks, and notifications.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Constant switching between tools like WhatsApp, Google Classroom, and notes creates chaos and inefficiency.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1900" b="1" dirty="0"/>
              <a:t>JARVIS</a:t>
            </a:r>
            <a:r>
              <a:rPr lang="en-US" sz="1900" dirty="0"/>
              <a:t> — </a:t>
            </a:r>
            <a:r>
              <a:rPr lang="en-US" sz="1900" i="1" dirty="0"/>
              <a:t>Just A Really Versatile Intelligent System</a:t>
            </a:r>
            <a:r>
              <a:rPr lang="en-US" sz="1900" dirty="0"/>
              <a:t> — is designed to solve this.</a:t>
            </a:r>
          </a:p>
          <a:p>
            <a:pPr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It’s not just a reminder app. It’s an autonomous AI assistant that gets things done for you.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From managing tasks to sending updates, it works quietly in the background.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It connects across platforms, understands your intent, and executes workflows without needing your constant input.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JARVIS is your </a:t>
            </a:r>
            <a:r>
              <a:rPr lang="en-US" b="1" dirty="0"/>
              <a:t>Second Brain</a:t>
            </a:r>
            <a:r>
              <a:rPr lang="en-US" dirty="0"/>
              <a:t>—smart, secure, and always a step ahead.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44225A-4E2D-ACD1-76C7-C00F4CEE8426}"/>
              </a:ext>
            </a:extLst>
          </p:cNvPr>
          <p:cNvSpPr/>
          <p:nvPr/>
        </p:nvSpPr>
        <p:spPr>
          <a:xfrm>
            <a:off x="1668909" y="765320"/>
            <a:ext cx="3128242" cy="58152"/>
          </a:xfrm>
          <a:prstGeom prst="rect">
            <a:avLst/>
          </a:prstGeom>
          <a:solidFill>
            <a:schemeClr val="accent4">
              <a:lumMod val="60000"/>
              <a:lumOff val="40000"/>
              <a:alpha val="63935"/>
            </a:schemeClr>
          </a:solidFill>
          <a:ln>
            <a:noFill/>
          </a:ln>
          <a:effectLst>
            <a:outerShdw blurRad="50800" dist="50800" dir="54000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003004C-9284-9043-E8E6-1D73EFD7590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522546" y="1817224"/>
            <a:ext cx="3060939" cy="306093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AAFE496-5159-A832-2CBF-9558BFC47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0154" y="82469"/>
            <a:ext cx="558830" cy="73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41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14433F-0B0A-AFB4-8FEA-B940F93A5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FCD41A1A-7755-2C65-4D43-093AC1FB831B}"/>
              </a:ext>
            </a:extLst>
          </p:cNvPr>
          <p:cNvSpPr/>
          <p:nvPr/>
        </p:nvSpPr>
        <p:spPr>
          <a:xfrm>
            <a:off x="6032722" y="324359"/>
            <a:ext cx="1366345" cy="136634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softEdge rad="52494"/>
          </a:effectLst>
          <a:scene3d>
            <a:camera prst="orthographicFront"/>
            <a:lightRig rig="threePt" dir="t"/>
          </a:scene3d>
          <a:sp3d prstMaterial="translucentPowder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CF71475-F45D-2F51-75B3-E717D45E9AAF}"/>
              </a:ext>
            </a:extLst>
          </p:cNvPr>
          <p:cNvSpPr/>
          <p:nvPr/>
        </p:nvSpPr>
        <p:spPr>
          <a:xfrm>
            <a:off x="7375111" y="-4706059"/>
            <a:ext cx="4447200" cy="42953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softEdge rad="52494"/>
          </a:effectLst>
          <a:scene3d>
            <a:camera prst="orthographicFront"/>
            <a:lightRig rig="threePt" dir="t"/>
          </a:scene3d>
          <a:sp3d prstMaterial="translucentPowder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 Diagonal Corner of Rectangle 9">
            <a:extLst>
              <a:ext uri="{FF2B5EF4-FFF2-40B4-BE49-F238E27FC236}">
                <a16:creationId xmlns:a16="http://schemas.microsoft.com/office/drawing/2014/main" id="{920E79EB-0F87-9C9C-F1C4-B971E5343956}"/>
              </a:ext>
            </a:extLst>
          </p:cNvPr>
          <p:cNvSpPr/>
          <p:nvPr/>
        </p:nvSpPr>
        <p:spPr>
          <a:xfrm rot="5400000">
            <a:off x="6160802" y="722057"/>
            <a:ext cx="7784429" cy="6147816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1"/>
          </a:solidFill>
          <a:ln>
            <a:noFill/>
          </a:ln>
          <a:effectLst>
            <a:glow>
              <a:schemeClr val="accent1"/>
            </a:glow>
            <a:softEdge rad="0"/>
          </a:effectLst>
          <a:scene3d>
            <a:camera prst="orthographicFront"/>
            <a:lightRig rig="threePt" dir="t"/>
          </a:scene3d>
          <a:sp3d prstMaterial="translucentPowder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Diagonal Corner of Rectangle 8">
            <a:extLst>
              <a:ext uri="{FF2B5EF4-FFF2-40B4-BE49-F238E27FC236}">
                <a16:creationId xmlns:a16="http://schemas.microsoft.com/office/drawing/2014/main" id="{1029A965-570B-9B34-5119-75E33CFCA509}"/>
              </a:ext>
            </a:extLst>
          </p:cNvPr>
          <p:cNvSpPr/>
          <p:nvPr/>
        </p:nvSpPr>
        <p:spPr>
          <a:xfrm rot="1172205">
            <a:off x="1472347" y="5705720"/>
            <a:ext cx="1376855" cy="1376855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1">
              <a:alpha val="18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softEdge rad="52494"/>
          </a:effectLst>
          <a:scene3d>
            <a:camera prst="orthographicFront"/>
            <a:lightRig rig="threePt" dir="t"/>
          </a:scene3d>
          <a:sp3d prstMaterial="translucentPowder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0EAEA636-6B85-4F75-016D-C4839BD9F627}"/>
              </a:ext>
            </a:extLst>
          </p:cNvPr>
          <p:cNvSpPr/>
          <p:nvPr/>
        </p:nvSpPr>
        <p:spPr>
          <a:xfrm rot="20334846">
            <a:off x="-753554" y="77042"/>
            <a:ext cx="1108917" cy="955963"/>
          </a:xfrm>
          <a:prstGeom prst="triangle">
            <a:avLst/>
          </a:prstGeom>
          <a:solidFill>
            <a:schemeClr val="accent1">
              <a:alpha val="18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714E41F-6FE8-E164-4B11-F9B055895613}"/>
              </a:ext>
            </a:extLst>
          </p:cNvPr>
          <p:cNvSpPr/>
          <p:nvPr/>
        </p:nvSpPr>
        <p:spPr>
          <a:xfrm>
            <a:off x="3213100" y="1506071"/>
            <a:ext cx="71717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A20392-3F33-5978-4B1E-26231F787759}"/>
              </a:ext>
            </a:extLst>
          </p:cNvPr>
          <p:cNvSpPr txBox="1"/>
          <p:nvPr/>
        </p:nvSpPr>
        <p:spPr>
          <a:xfrm>
            <a:off x="459507" y="311949"/>
            <a:ext cx="5772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PROBLEM STATEMENT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EB63ED-235F-B480-330B-D6BEFD793D01}"/>
              </a:ext>
            </a:extLst>
          </p:cNvPr>
          <p:cNvSpPr/>
          <p:nvPr/>
        </p:nvSpPr>
        <p:spPr>
          <a:xfrm>
            <a:off x="1781706" y="949380"/>
            <a:ext cx="3128242" cy="58152"/>
          </a:xfrm>
          <a:prstGeom prst="rect">
            <a:avLst/>
          </a:prstGeom>
          <a:solidFill>
            <a:schemeClr val="accent4">
              <a:lumMod val="60000"/>
              <a:lumOff val="40000"/>
              <a:alpha val="63935"/>
            </a:schemeClr>
          </a:solidFill>
          <a:ln>
            <a:noFill/>
          </a:ln>
          <a:effectLst>
            <a:outerShdw blurRad="50800" dist="50800" dir="54000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43F58A-32BE-C766-0294-A96887C4070F}"/>
              </a:ext>
            </a:extLst>
          </p:cNvPr>
          <p:cNvSpPr txBox="1"/>
          <p:nvPr/>
        </p:nvSpPr>
        <p:spPr>
          <a:xfrm>
            <a:off x="207638" y="1176681"/>
            <a:ext cx="650825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❌ </a:t>
            </a:r>
            <a:r>
              <a:rPr lang="en-US" sz="2400" b="1" dirty="0"/>
              <a:t>Disjointed Productivity Tools</a:t>
            </a:r>
            <a:r>
              <a:rPr lang="en-US" sz="2400" dirty="0"/>
              <a:t> – No unified system for managing tasks, notes, and actions.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❌ </a:t>
            </a:r>
            <a:r>
              <a:rPr lang="en-US" sz="2400" b="1" dirty="0"/>
              <a:t>Manual Overload</a:t>
            </a:r>
            <a:r>
              <a:rPr lang="en-US" sz="2400" dirty="0"/>
              <a:t> – Repetitive tasks like uploading, scheduling, and reminding drain time.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❌ </a:t>
            </a:r>
            <a:r>
              <a:rPr lang="en-US" sz="2400" b="1" dirty="0"/>
              <a:t>Platform Fragmentation</a:t>
            </a:r>
            <a:r>
              <a:rPr lang="en-US" sz="2400" dirty="0"/>
              <a:t> – Users operate across multiple apps with no intelligent sync.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❌ </a:t>
            </a:r>
            <a:r>
              <a:rPr lang="en-US" sz="2400" b="1" dirty="0"/>
              <a:t>Lack of Privacy Controls</a:t>
            </a:r>
            <a:r>
              <a:rPr lang="en-US" sz="2400" dirty="0"/>
              <a:t> – Data flows without user-centric permission and encryption.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37F112A-BE61-7590-893D-020E887294C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650373" y="2266309"/>
            <a:ext cx="2325384" cy="23253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C718FD-AF5A-970F-E98A-F90CBCD2C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0154" y="82469"/>
            <a:ext cx="558830" cy="73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027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3482E-40FB-CC15-7D8E-587661E98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D3F4F6-CDD2-51CE-066E-62B53883F66E}"/>
              </a:ext>
            </a:extLst>
          </p:cNvPr>
          <p:cNvSpPr/>
          <p:nvPr/>
        </p:nvSpPr>
        <p:spPr>
          <a:xfrm>
            <a:off x="3453652" y="-780546"/>
            <a:ext cx="1366345" cy="136634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softEdge rad="52494"/>
          </a:effectLst>
          <a:scene3d>
            <a:camera prst="orthographicFront"/>
            <a:lightRig rig="threePt" dir="t"/>
          </a:scene3d>
          <a:sp3d prstMaterial="translucentPowder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ADF39B-F396-4738-168C-27A75646A861}"/>
              </a:ext>
            </a:extLst>
          </p:cNvPr>
          <p:cNvSpPr/>
          <p:nvPr/>
        </p:nvSpPr>
        <p:spPr>
          <a:xfrm>
            <a:off x="7375111" y="-4706059"/>
            <a:ext cx="4447200" cy="42953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softEdge rad="52494"/>
          </a:effectLst>
          <a:scene3d>
            <a:camera prst="orthographicFront"/>
            <a:lightRig rig="threePt" dir="t"/>
          </a:scene3d>
          <a:sp3d prstMaterial="translucentPowder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 Diagonal Corner of Rectangle 9">
            <a:extLst>
              <a:ext uri="{FF2B5EF4-FFF2-40B4-BE49-F238E27FC236}">
                <a16:creationId xmlns:a16="http://schemas.microsoft.com/office/drawing/2014/main" id="{3CBDB6ED-42E4-E7F5-9AC9-6C5AE6B7D2D8}"/>
              </a:ext>
            </a:extLst>
          </p:cNvPr>
          <p:cNvSpPr/>
          <p:nvPr/>
        </p:nvSpPr>
        <p:spPr>
          <a:xfrm rot="5400000">
            <a:off x="6160802" y="722057"/>
            <a:ext cx="7784429" cy="6147816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1"/>
          </a:solidFill>
          <a:ln>
            <a:noFill/>
          </a:ln>
          <a:effectLst>
            <a:glow>
              <a:schemeClr val="accent1"/>
            </a:glow>
            <a:softEdge rad="0"/>
          </a:effectLst>
          <a:scene3d>
            <a:camera prst="orthographicFront"/>
            <a:lightRig rig="threePt" dir="t"/>
          </a:scene3d>
          <a:sp3d prstMaterial="translucentPowder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Diagonal Corner of Rectangle 8">
            <a:extLst>
              <a:ext uri="{FF2B5EF4-FFF2-40B4-BE49-F238E27FC236}">
                <a16:creationId xmlns:a16="http://schemas.microsoft.com/office/drawing/2014/main" id="{E7357C53-B8F3-3FA0-C764-37645423A5F0}"/>
              </a:ext>
            </a:extLst>
          </p:cNvPr>
          <p:cNvSpPr/>
          <p:nvPr/>
        </p:nvSpPr>
        <p:spPr>
          <a:xfrm rot="1172205">
            <a:off x="537294" y="6605298"/>
            <a:ext cx="1376855" cy="1376855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1">
              <a:alpha val="18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softEdge rad="52494"/>
          </a:effectLst>
          <a:scene3d>
            <a:camera prst="orthographicFront"/>
            <a:lightRig rig="threePt" dir="t"/>
          </a:scene3d>
          <a:sp3d prstMaterial="translucentPowder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B436842A-6D90-F289-A39F-522D278D2160}"/>
              </a:ext>
            </a:extLst>
          </p:cNvPr>
          <p:cNvSpPr/>
          <p:nvPr/>
        </p:nvSpPr>
        <p:spPr>
          <a:xfrm rot="20334846">
            <a:off x="-897044" y="71221"/>
            <a:ext cx="1108917" cy="955963"/>
          </a:xfrm>
          <a:prstGeom prst="triangle">
            <a:avLst/>
          </a:prstGeom>
          <a:solidFill>
            <a:schemeClr val="accent1">
              <a:alpha val="18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14F8EEC-C40F-29AD-0DB3-EE841D4B8604}"/>
              </a:ext>
            </a:extLst>
          </p:cNvPr>
          <p:cNvSpPr/>
          <p:nvPr/>
        </p:nvSpPr>
        <p:spPr>
          <a:xfrm>
            <a:off x="3213100" y="1506071"/>
            <a:ext cx="71717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F406A6-F96E-5A80-E23F-49D5C76A4C62}"/>
              </a:ext>
            </a:extLst>
          </p:cNvPr>
          <p:cNvSpPr txBox="1"/>
          <p:nvPr/>
        </p:nvSpPr>
        <p:spPr>
          <a:xfrm>
            <a:off x="398497" y="311949"/>
            <a:ext cx="5772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OBJECTIVES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9CE502-00D6-10E1-3A63-8F1CDFE9041D}"/>
              </a:ext>
            </a:extLst>
          </p:cNvPr>
          <p:cNvSpPr/>
          <p:nvPr/>
        </p:nvSpPr>
        <p:spPr>
          <a:xfrm flipV="1">
            <a:off x="2426597" y="919952"/>
            <a:ext cx="1716440" cy="45719"/>
          </a:xfrm>
          <a:prstGeom prst="rect">
            <a:avLst/>
          </a:prstGeom>
          <a:solidFill>
            <a:schemeClr val="accent4">
              <a:lumMod val="60000"/>
              <a:lumOff val="40000"/>
              <a:alpha val="63935"/>
            </a:schemeClr>
          </a:solidFill>
          <a:ln>
            <a:noFill/>
          </a:ln>
          <a:effectLst>
            <a:outerShdw blurRad="50800" dist="50800" dir="54000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8F002B-9C1A-C97A-DD0C-3CB3DB8B8652}"/>
              </a:ext>
            </a:extLst>
          </p:cNvPr>
          <p:cNvSpPr txBox="1"/>
          <p:nvPr/>
        </p:nvSpPr>
        <p:spPr>
          <a:xfrm>
            <a:off x="170336" y="1428035"/>
            <a:ext cx="650825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✅ Build an </a:t>
            </a:r>
            <a:r>
              <a:rPr lang="en-US" sz="2400" b="1" dirty="0"/>
              <a:t>autonomous AI assistant</a:t>
            </a:r>
            <a:r>
              <a:rPr lang="en-US" sz="2400" dirty="0"/>
              <a:t> to manage tasks, documents, and reminders.</a:t>
            </a:r>
          </a:p>
          <a:p>
            <a:endParaRPr lang="en-US" sz="2400" dirty="0"/>
          </a:p>
          <a:p>
            <a:r>
              <a:rPr lang="en-US" sz="2400" dirty="0"/>
              <a:t>✅ Seamlessly integrate with widely used platforms (e.g., Google, Instagram, WhatsApp).</a:t>
            </a:r>
          </a:p>
          <a:p>
            <a:endParaRPr lang="en-US" sz="2400" dirty="0"/>
          </a:p>
          <a:p>
            <a:r>
              <a:rPr lang="en-US" sz="2400" dirty="0"/>
              <a:t>✅ Provide </a:t>
            </a:r>
            <a:r>
              <a:rPr lang="en-US" sz="2400" b="1" dirty="0"/>
              <a:t>multi-agent orchestration</a:t>
            </a:r>
            <a:r>
              <a:rPr lang="en-US" sz="2400" dirty="0"/>
              <a:t> for intelligent decision-making.</a:t>
            </a:r>
          </a:p>
          <a:p>
            <a:endParaRPr lang="en-US" sz="2400" dirty="0"/>
          </a:p>
          <a:p>
            <a:r>
              <a:rPr lang="en-US" sz="2400" dirty="0"/>
              <a:t>✅ Ensure </a:t>
            </a:r>
            <a:r>
              <a:rPr lang="en-US" sz="2400" b="1" dirty="0"/>
              <a:t>privacy-first operation</a:t>
            </a:r>
            <a:r>
              <a:rPr lang="en-US" sz="2400" dirty="0"/>
              <a:t> with end-to-end encryption and granular controls.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45E3E64-3290-E951-CB5E-2C97CF81C2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522546" y="1817224"/>
            <a:ext cx="3060939" cy="30609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2E9EF3-AB97-5041-D427-2970F55B6D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0154" y="82469"/>
            <a:ext cx="558830" cy="73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960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66E7B-D886-B41F-B6B8-7F489D5D0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967" y="328740"/>
            <a:ext cx="3128242" cy="522193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+mn-lt"/>
              </a:rPr>
              <a:t>TOOLS USED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5AD226-55CD-A258-BD87-0B61592771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851090" y="2094583"/>
            <a:ext cx="701171" cy="7011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242474-178C-DFE3-A068-C0C233D563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300628" y="2125299"/>
            <a:ext cx="1406014" cy="6397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6C1E319-51F2-CC67-E883-E4336FE6E84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819137" y="3369927"/>
            <a:ext cx="816378" cy="81319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F79C36F-BFE2-E10F-FE34-DC3F5D0B57C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0417770" y="3386305"/>
            <a:ext cx="1171729" cy="877665"/>
          </a:xfrm>
          <a:prstGeom prst="rect">
            <a:avLst/>
          </a:prstGeom>
        </p:spPr>
      </p:pic>
      <p:sp>
        <p:nvSpPr>
          <p:cNvPr id="24" name="Rounded Rectangle 1">
            <a:extLst>
              <a:ext uri="{FF2B5EF4-FFF2-40B4-BE49-F238E27FC236}">
                <a16:creationId xmlns:a16="http://schemas.microsoft.com/office/drawing/2014/main" id="{3AB14B13-9FD1-8EF6-4322-FAEF5459CBCC}"/>
              </a:ext>
            </a:extLst>
          </p:cNvPr>
          <p:cNvSpPr/>
          <p:nvPr/>
        </p:nvSpPr>
        <p:spPr>
          <a:xfrm>
            <a:off x="294967" y="1677445"/>
            <a:ext cx="7039897" cy="42953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>
            <a:softEdge rad="25400"/>
          </a:effectLst>
        </p:spPr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Frontend:</a:t>
            </a:r>
            <a:r>
              <a:rPr lang="en-US" sz="2000" dirty="0"/>
              <a:t> React.js (Web &amp; Mobile UI)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Backend:</a:t>
            </a:r>
            <a:r>
              <a:rPr lang="en-US" sz="2000" dirty="0"/>
              <a:t> Django (Python)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Database:</a:t>
            </a:r>
            <a:r>
              <a:rPr lang="en-US" sz="2000" dirty="0"/>
              <a:t> PostgreSQL with pgvector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NLP:</a:t>
            </a:r>
            <a:r>
              <a:rPr lang="en-US" sz="2000" dirty="0"/>
              <a:t> Gemini 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APIs:</a:t>
            </a:r>
            <a:r>
              <a:rPr lang="en-US" sz="2000" dirty="0"/>
              <a:t> Google Classroom API, WhatsApp Business API, Instagram Webhooks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Security:</a:t>
            </a:r>
            <a:r>
              <a:rPr lang="en-US" sz="2000" dirty="0"/>
              <a:t> TLS, AES-256, OAuth 2.0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10D23F-B428-E89E-0234-61366440AB55}"/>
              </a:ext>
            </a:extLst>
          </p:cNvPr>
          <p:cNvSpPr/>
          <p:nvPr/>
        </p:nvSpPr>
        <p:spPr>
          <a:xfrm>
            <a:off x="912784" y="817821"/>
            <a:ext cx="1892608" cy="66224"/>
          </a:xfrm>
          <a:prstGeom prst="rect">
            <a:avLst/>
          </a:prstGeom>
          <a:solidFill>
            <a:schemeClr val="accent4">
              <a:lumMod val="60000"/>
              <a:lumOff val="40000"/>
              <a:alpha val="63935"/>
            </a:schemeClr>
          </a:solidFill>
          <a:ln>
            <a:noFill/>
          </a:ln>
          <a:effectLst>
            <a:outerShdw blurRad="50800" dist="50800" dir="54000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584F072-934E-7BE6-450A-B7683CD31030}"/>
              </a:ext>
            </a:extLst>
          </p:cNvPr>
          <p:cNvSpPr/>
          <p:nvPr/>
        </p:nvSpPr>
        <p:spPr>
          <a:xfrm>
            <a:off x="6826799" y="5302032"/>
            <a:ext cx="1366345" cy="136634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softEdge rad="52494"/>
          </a:effectLst>
          <a:scene3d>
            <a:camera prst="orthographicFront"/>
            <a:lightRig rig="threePt" dir="t"/>
          </a:scene3d>
          <a:sp3d prstMaterial="translucentPowder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2464CAC-3067-AF0C-C671-2DBEF84FDAA3}"/>
              </a:ext>
            </a:extLst>
          </p:cNvPr>
          <p:cNvSpPr/>
          <p:nvPr/>
        </p:nvSpPr>
        <p:spPr>
          <a:xfrm>
            <a:off x="8401304" y="-2417973"/>
            <a:ext cx="4447200" cy="4295385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softEdge rad="52494"/>
          </a:effectLst>
          <a:scene3d>
            <a:camera prst="orthographicFront"/>
            <a:lightRig rig="threePt" dir="t"/>
          </a:scene3d>
          <a:sp3d prstMaterial="translucentPowder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 Diagonal Corner of Rectangle 8">
            <a:extLst>
              <a:ext uri="{FF2B5EF4-FFF2-40B4-BE49-F238E27FC236}">
                <a16:creationId xmlns:a16="http://schemas.microsoft.com/office/drawing/2014/main" id="{308C8B69-9888-54DC-A697-8B2ADCC2FE2D}"/>
              </a:ext>
            </a:extLst>
          </p:cNvPr>
          <p:cNvSpPr/>
          <p:nvPr/>
        </p:nvSpPr>
        <p:spPr>
          <a:xfrm rot="1172205">
            <a:off x="-688427" y="5463272"/>
            <a:ext cx="1376855" cy="1376855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1">
              <a:alpha val="18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softEdge rad="52494"/>
          </a:effectLst>
          <a:scene3d>
            <a:camera prst="orthographicFront"/>
            <a:lightRig rig="threePt" dir="t"/>
          </a:scene3d>
          <a:sp3d prstMaterial="translucentPowder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046BFE5D-607B-425B-A2A1-05961B86653F}"/>
              </a:ext>
            </a:extLst>
          </p:cNvPr>
          <p:cNvSpPr/>
          <p:nvPr/>
        </p:nvSpPr>
        <p:spPr>
          <a:xfrm rot="17351318">
            <a:off x="3260457" y="339839"/>
            <a:ext cx="1108917" cy="955963"/>
          </a:xfrm>
          <a:prstGeom prst="triangle">
            <a:avLst/>
          </a:prstGeom>
          <a:solidFill>
            <a:schemeClr val="accent1">
              <a:alpha val="18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B7AF1A-1744-0A28-B25A-97EE86AF90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80154" y="82469"/>
            <a:ext cx="558830" cy="7390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3D9D03-8A93-77B0-8622-4CF0D00EE286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9829928" y="4598872"/>
            <a:ext cx="941400" cy="9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70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66E0A-BF95-EFF1-15D3-0B6192984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147CB676-C394-67D7-00E6-55F7FF5C48B3}"/>
              </a:ext>
            </a:extLst>
          </p:cNvPr>
          <p:cNvGrpSpPr/>
          <p:nvPr/>
        </p:nvGrpSpPr>
        <p:grpSpPr>
          <a:xfrm>
            <a:off x="2832412" y="1811943"/>
            <a:ext cx="6043617" cy="13622899"/>
            <a:chOff x="2832412" y="1811943"/>
            <a:chExt cx="6043617" cy="13622899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A09E9132-EE6C-72EF-79E6-1D3B18D2C552}"/>
                </a:ext>
              </a:extLst>
            </p:cNvPr>
            <p:cNvSpPr/>
            <p:nvPr/>
          </p:nvSpPr>
          <p:spPr>
            <a:xfrm>
              <a:off x="2832416" y="1811943"/>
              <a:ext cx="6043613" cy="97044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chemeClr val="tx1"/>
                  </a:solidFill>
                </a:rPr>
                <a:t>Django</a:t>
              </a:r>
              <a:r>
                <a:rPr lang="en-US" sz="2000" dirty="0">
                  <a:solidFill>
                    <a:schemeClr val="tx1"/>
                  </a:solidFill>
                </a:rPr>
                <a:t> was used for backend development and managing server-side logic.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377B5182-0E84-B6FA-A580-B529AFF74575}"/>
                </a:ext>
              </a:extLst>
            </p:cNvPr>
            <p:cNvSpPr/>
            <p:nvPr/>
          </p:nvSpPr>
          <p:spPr>
            <a:xfrm>
              <a:off x="2832416" y="3391273"/>
              <a:ext cx="6043613" cy="97044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err="1">
                  <a:solidFill>
                    <a:schemeClr val="tx1"/>
                  </a:solidFill>
                </a:rPr>
                <a:t>React.js</a:t>
              </a:r>
              <a:r>
                <a:rPr lang="en-US" sz="2000" dirty="0">
                  <a:solidFill>
                    <a:schemeClr val="tx1"/>
                  </a:solidFill>
                </a:rPr>
                <a:t> was used to build the user interface for web interaction.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BE3FE968-8278-3206-B79A-5310C7960766}"/>
                </a:ext>
              </a:extLst>
            </p:cNvPr>
            <p:cNvSpPr/>
            <p:nvPr/>
          </p:nvSpPr>
          <p:spPr>
            <a:xfrm>
              <a:off x="2832414" y="4969027"/>
              <a:ext cx="6043613" cy="97044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chemeClr val="tx1"/>
                  </a:solidFill>
                </a:rPr>
                <a:t>PostgreSQL</a:t>
              </a:r>
              <a:r>
                <a:rPr lang="en-US" sz="2000" dirty="0">
                  <a:solidFill>
                    <a:schemeClr val="tx1"/>
                  </a:solidFill>
                </a:rPr>
                <a:t> served as the primary database for storing user data.</a:t>
              </a: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ABC5F8F9-D13F-0368-927A-D314D9DE0A8C}"/>
                </a:ext>
              </a:extLst>
            </p:cNvPr>
            <p:cNvSpPr/>
            <p:nvPr/>
          </p:nvSpPr>
          <p:spPr>
            <a:xfrm>
              <a:off x="2832413" y="6546781"/>
              <a:ext cx="6043613" cy="97044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chemeClr val="tx1"/>
                  </a:solidFill>
                </a:rPr>
                <a:t>pgvector</a:t>
              </a:r>
              <a:r>
                <a:rPr lang="en-US" sz="2000" dirty="0">
                  <a:solidFill>
                    <a:schemeClr val="tx1"/>
                  </a:solidFill>
                </a:rPr>
                <a:t> extension was used for handling vector embeddings for RAG.</a:t>
              </a: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F4155A84-0F05-F55D-D523-0CBB3C2A5B19}"/>
                </a:ext>
              </a:extLst>
            </p:cNvPr>
            <p:cNvSpPr/>
            <p:nvPr/>
          </p:nvSpPr>
          <p:spPr>
            <a:xfrm>
              <a:off x="2832412" y="8124535"/>
              <a:ext cx="6043613" cy="97044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chemeClr val="tx1"/>
                  </a:solidFill>
                </a:rPr>
                <a:t>Redis</a:t>
              </a:r>
              <a:r>
                <a:rPr lang="en-US" sz="2000" dirty="0">
                  <a:solidFill>
                    <a:schemeClr val="tx1"/>
                  </a:solidFill>
                </a:rPr>
                <a:t> was used for caching session data and context states.</a:t>
              </a:r>
            </a:p>
          </p:txBody>
        </p:sp>
        <p:sp>
          <p:nvSpPr>
            <p:cNvPr id="30" name="Down Arrow 29">
              <a:extLst>
                <a:ext uri="{FF2B5EF4-FFF2-40B4-BE49-F238E27FC236}">
                  <a16:creationId xmlns:a16="http://schemas.microsoft.com/office/drawing/2014/main" id="{0A0FDA5E-0A85-57B2-FBA8-3722A870657D}"/>
                </a:ext>
              </a:extLst>
            </p:cNvPr>
            <p:cNvSpPr/>
            <p:nvPr/>
          </p:nvSpPr>
          <p:spPr>
            <a:xfrm>
              <a:off x="5853357" y="2780688"/>
              <a:ext cx="168633" cy="624568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1" name="Down Arrow 30">
              <a:extLst>
                <a:ext uri="{FF2B5EF4-FFF2-40B4-BE49-F238E27FC236}">
                  <a16:creationId xmlns:a16="http://schemas.microsoft.com/office/drawing/2014/main" id="{E51F1EF2-7C24-AAD0-12BF-06E0B95CCFF9}"/>
                </a:ext>
              </a:extLst>
            </p:cNvPr>
            <p:cNvSpPr/>
            <p:nvPr/>
          </p:nvSpPr>
          <p:spPr>
            <a:xfrm>
              <a:off x="5858735" y="4353088"/>
              <a:ext cx="168633" cy="624568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" name="Down Arrow 31">
              <a:extLst>
                <a:ext uri="{FF2B5EF4-FFF2-40B4-BE49-F238E27FC236}">
                  <a16:creationId xmlns:a16="http://schemas.microsoft.com/office/drawing/2014/main" id="{5003080F-325A-E397-90CD-2BCF47D3F12B}"/>
                </a:ext>
              </a:extLst>
            </p:cNvPr>
            <p:cNvSpPr/>
            <p:nvPr/>
          </p:nvSpPr>
          <p:spPr>
            <a:xfrm>
              <a:off x="5864113" y="5925488"/>
              <a:ext cx="168633" cy="624568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3" name="Down Arrow 32">
              <a:extLst>
                <a:ext uri="{FF2B5EF4-FFF2-40B4-BE49-F238E27FC236}">
                  <a16:creationId xmlns:a16="http://schemas.microsoft.com/office/drawing/2014/main" id="{056C5368-BFB0-EA0B-3111-A217502B79F9}"/>
                </a:ext>
              </a:extLst>
            </p:cNvPr>
            <p:cNvSpPr/>
            <p:nvPr/>
          </p:nvSpPr>
          <p:spPr>
            <a:xfrm>
              <a:off x="5869491" y="7497888"/>
              <a:ext cx="168633" cy="624568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Down Arrow 5">
              <a:extLst>
                <a:ext uri="{FF2B5EF4-FFF2-40B4-BE49-F238E27FC236}">
                  <a16:creationId xmlns:a16="http://schemas.microsoft.com/office/drawing/2014/main" id="{31FA8BA3-2C27-D02E-27B3-AD54DC068CA3}"/>
                </a:ext>
              </a:extLst>
            </p:cNvPr>
            <p:cNvSpPr/>
            <p:nvPr/>
          </p:nvSpPr>
          <p:spPr>
            <a:xfrm>
              <a:off x="5869491" y="9084950"/>
              <a:ext cx="168633" cy="624568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00BEEECE-FF3A-379C-35F5-E5676B95992B}"/>
                </a:ext>
              </a:extLst>
            </p:cNvPr>
            <p:cNvSpPr/>
            <p:nvPr/>
          </p:nvSpPr>
          <p:spPr>
            <a:xfrm>
              <a:off x="2832412" y="9709518"/>
              <a:ext cx="6043613" cy="97044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err="1">
                  <a:solidFill>
                    <a:schemeClr val="tx1"/>
                  </a:solidFill>
                </a:rPr>
                <a:t>spaCy</a:t>
              </a:r>
              <a:r>
                <a:rPr lang="en-US" sz="2000" b="1" dirty="0">
                  <a:solidFill>
                    <a:schemeClr val="tx1"/>
                  </a:solidFill>
                </a:rPr>
                <a:t> &amp; BERT</a:t>
              </a:r>
              <a:r>
                <a:rPr lang="en-US" sz="2000" dirty="0">
                  <a:solidFill>
                    <a:schemeClr val="tx1"/>
                  </a:solidFill>
                </a:rPr>
                <a:t> were used for natural language processing and intent recognition.</a:t>
              </a:r>
            </a:p>
          </p:txBody>
        </p:sp>
        <p:sp>
          <p:nvSpPr>
            <p:cNvPr id="11" name="Down Arrow 10">
              <a:extLst>
                <a:ext uri="{FF2B5EF4-FFF2-40B4-BE49-F238E27FC236}">
                  <a16:creationId xmlns:a16="http://schemas.microsoft.com/office/drawing/2014/main" id="{280E9218-3B0E-49F9-4BFE-A8E1855952D8}"/>
                </a:ext>
              </a:extLst>
            </p:cNvPr>
            <p:cNvSpPr/>
            <p:nvPr/>
          </p:nvSpPr>
          <p:spPr>
            <a:xfrm>
              <a:off x="5869491" y="10694294"/>
              <a:ext cx="168633" cy="624568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5F09D76A-C15F-3EC0-27E7-642A681757E7}"/>
                </a:ext>
              </a:extLst>
            </p:cNvPr>
            <p:cNvSpPr/>
            <p:nvPr/>
          </p:nvSpPr>
          <p:spPr>
            <a:xfrm>
              <a:off x="2832412" y="11318862"/>
              <a:ext cx="6043613" cy="97044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chemeClr val="tx1"/>
                  </a:solidFill>
                </a:rPr>
                <a:t>Google Classroom API</a:t>
              </a:r>
              <a:r>
                <a:rPr lang="en-US" sz="2000" dirty="0">
                  <a:solidFill>
                    <a:schemeClr val="tx1"/>
                  </a:solidFill>
                </a:rPr>
                <a:t> was integrated for assignment automation.</a:t>
              </a:r>
            </a:p>
          </p:txBody>
        </p:sp>
        <p:sp>
          <p:nvSpPr>
            <p:cNvPr id="13" name="Down Arrow 12">
              <a:extLst>
                <a:ext uri="{FF2B5EF4-FFF2-40B4-BE49-F238E27FC236}">
                  <a16:creationId xmlns:a16="http://schemas.microsoft.com/office/drawing/2014/main" id="{A9EF5295-F38C-F303-172A-78E7268C5D6E}"/>
                </a:ext>
              </a:extLst>
            </p:cNvPr>
            <p:cNvSpPr/>
            <p:nvPr/>
          </p:nvSpPr>
          <p:spPr>
            <a:xfrm>
              <a:off x="5869491" y="12267062"/>
              <a:ext cx="168633" cy="624568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439A555-3AE7-F761-AC0A-2A198810D603}"/>
                </a:ext>
              </a:extLst>
            </p:cNvPr>
            <p:cNvSpPr/>
            <p:nvPr/>
          </p:nvSpPr>
          <p:spPr>
            <a:xfrm>
              <a:off x="2832412" y="12891630"/>
              <a:ext cx="6043613" cy="97044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chemeClr val="tx1"/>
                  </a:solidFill>
                </a:rPr>
                <a:t>WhatsApp Business API &amp; Instagram Webhooks</a:t>
              </a:r>
              <a:r>
                <a:rPr lang="en-US" sz="2000" dirty="0">
                  <a:solidFill>
                    <a:schemeClr val="tx1"/>
                  </a:solidFill>
                </a:rPr>
                <a:t> were used for notifications and interactions.</a:t>
              </a:r>
            </a:p>
          </p:txBody>
        </p:sp>
        <p:sp>
          <p:nvSpPr>
            <p:cNvPr id="15" name="Down Arrow 14">
              <a:extLst>
                <a:ext uri="{FF2B5EF4-FFF2-40B4-BE49-F238E27FC236}">
                  <a16:creationId xmlns:a16="http://schemas.microsoft.com/office/drawing/2014/main" id="{47B69FD1-D299-B370-41D5-579CB9A89ECA}"/>
                </a:ext>
              </a:extLst>
            </p:cNvPr>
            <p:cNvSpPr/>
            <p:nvPr/>
          </p:nvSpPr>
          <p:spPr>
            <a:xfrm>
              <a:off x="5869491" y="13839830"/>
              <a:ext cx="168633" cy="624568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CD4D815F-B53E-C4F4-9C54-3525C050316B}"/>
                </a:ext>
              </a:extLst>
            </p:cNvPr>
            <p:cNvSpPr/>
            <p:nvPr/>
          </p:nvSpPr>
          <p:spPr>
            <a:xfrm>
              <a:off x="2832412" y="14464398"/>
              <a:ext cx="6043613" cy="97044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chemeClr val="tx1"/>
                  </a:solidFill>
                </a:rPr>
                <a:t>AES-256 encryption</a:t>
              </a:r>
              <a:r>
                <a:rPr lang="en-US" sz="2000" dirty="0">
                  <a:solidFill>
                    <a:schemeClr val="tx1"/>
                  </a:solidFill>
                </a:rPr>
                <a:t> and </a:t>
              </a:r>
              <a:r>
                <a:rPr lang="en-US" sz="2000" b="1" dirty="0">
                  <a:solidFill>
                    <a:schemeClr val="tx1"/>
                  </a:solidFill>
                </a:rPr>
                <a:t>OAuth 2.0</a:t>
              </a:r>
              <a:r>
                <a:rPr lang="en-US" sz="2000" dirty="0">
                  <a:solidFill>
                    <a:schemeClr val="tx1"/>
                  </a:solidFill>
                </a:rPr>
                <a:t> were implemented for data security and authentication.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0C4B433D-71C9-4AE1-DA4C-520DB281CE10}"/>
              </a:ext>
            </a:extLst>
          </p:cNvPr>
          <p:cNvSpPr/>
          <p:nvPr/>
        </p:nvSpPr>
        <p:spPr>
          <a:xfrm>
            <a:off x="0" y="0"/>
            <a:ext cx="12192000" cy="18226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632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AD33733-0AE9-F2A2-2C69-AFD6DBB05A48}"/>
              </a:ext>
            </a:extLst>
          </p:cNvPr>
          <p:cNvSpPr/>
          <p:nvPr/>
        </p:nvSpPr>
        <p:spPr>
          <a:xfrm>
            <a:off x="9328677" y="5045570"/>
            <a:ext cx="1533598" cy="1630176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softEdge rad="52494"/>
          </a:effectLst>
          <a:scene3d>
            <a:camera prst="orthographicFront"/>
            <a:lightRig rig="threePt" dir="t"/>
          </a:scene3d>
          <a:sp3d prstMaterial="translucentPowder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Diagonal Corner of Rectangle 8">
            <a:extLst>
              <a:ext uri="{FF2B5EF4-FFF2-40B4-BE49-F238E27FC236}">
                <a16:creationId xmlns:a16="http://schemas.microsoft.com/office/drawing/2014/main" id="{90868634-E2CD-75B4-5A52-FE68CD1C78AD}"/>
              </a:ext>
            </a:extLst>
          </p:cNvPr>
          <p:cNvSpPr/>
          <p:nvPr/>
        </p:nvSpPr>
        <p:spPr>
          <a:xfrm rot="17163801">
            <a:off x="4211386" y="-1615166"/>
            <a:ext cx="1994802" cy="2327104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1">
              <a:alpha val="18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softEdge rad="52494"/>
          </a:effectLst>
          <a:scene3d>
            <a:camera prst="orthographicFront"/>
            <a:lightRig rig="threePt" dir="t"/>
          </a:scene3d>
          <a:sp3d prstMaterial="translucentPowder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E55218-1344-0994-043F-47FD013CC8ED}"/>
              </a:ext>
            </a:extLst>
          </p:cNvPr>
          <p:cNvSpPr/>
          <p:nvPr/>
        </p:nvSpPr>
        <p:spPr>
          <a:xfrm>
            <a:off x="11836929" y="3281082"/>
            <a:ext cx="86130" cy="1266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CD0D8B-70F2-ED67-3679-D0100C8E8B2C}"/>
              </a:ext>
            </a:extLst>
          </p:cNvPr>
          <p:cNvSpPr txBox="1"/>
          <p:nvPr/>
        </p:nvSpPr>
        <p:spPr>
          <a:xfrm>
            <a:off x="4052135" y="364680"/>
            <a:ext cx="3634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METHODOLOGY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9AAF7B3-E8DB-265A-F7E6-A13D461C54DA}"/>
              </a:ext>
            </a:extLst>
          </p:cNvPr>
          <p:cNvSpPr/>
          <p:nvPr/>
        </p:nvSpPr>
        <p:spPr>
          <a:xfrm rot="16858103">
            <a:off x="8623120" y="-685962"/>
            <a:ext cx="5475839" cy="5017223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softEdge rad="52494"/>
          </a:effectLst>
          <a:scene3d>
            <a:camera prst="orthographicFront"/>
            <a:lightRig rig="threePt" dir="t"/>
          </a:scene3d>
          <a:sp3d prstMaterial="translucentPowder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ound Diagonal Corner of Rectangle 33">
            <a:extLst>
              <a:ext uri="{FF2B5EF4-FFF2-40B4-BE49-F238E27FC236}">
                <a16:creationId xmlns:a16="http://schemas.microsoft.com/office/drawing/2014/main" id="{07FF1F84-75D5-F598-1DF3-607F09DAD83C}"/>
              </a:ext>
            </a:extLst>
          </p:cNvPr>
          <p:cNvSpPr/>
          <p:nvPr/>
        </p:nvSpPr>
        <p:spPr>
          <a:xfrm rot="3186845">
            <a:off x="-2496192" y="4637942"/>
            <a:ext cx="4282270" cy="2927345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1">
              <a:alpha val="18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softEdge rad="52494"/>
          </a:effectLst>
          <a:scene3d>
            <a:camera prst="orthographicFront"/>
            <a:lightRig rig="threePt" dir="t"/>
          </a:scene3d>
          <a:sp3d prstMaterial="translucentPowder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riangle 34">
            <a:extLst>
              <a:ext uri="{FF2B5EF4-FFF2-40B4-BE49-F238E27FC236}">
                <a16:creationId xmlns:a16="http://schemas.microsoft.com/office/drawing/2014/main" id="{FAF46747-7795-16F8-EAF6-B37FD5FA7721}"/>
              </a:ext>
            </a:extLst>
          </p:cNvPr>
          <p:cNvSpPr/>
          <p:nvPr/>
        </p:nvSpPr>
        <p:spPr>
          <a:xfrm rot="6712173">
            <a:off x="934713" y="2292333"/>
            <a:ext cx="1473642" cy="1175563"/>
          </a:xfrm>
          <a:prstGeom prst="triangle">
            <a:avLst/>
          </a:prstGeom>
          <a:solidFill>
            <a:schemeClr val="accent1">
              <a:alpha val="18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3A130C-8D61-CB04-B761-777D93C51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0154" y="82469"/>
            <a:ext cx="558830" cy="73904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B922EC0-1C0A-36F6-B4A9-D9DACE6AA9DD}"/>
              </a:ext>
            </a:extLst>
          </p:cNvPr>
          <p:cNvSpPr/>
          <p:nvPr/>
        </p:nvSpPr>
        <p:spPr>
          <a:xfrm>
            <a:off x="4635757" y="955910"/>
            <a:ext cx="2467466" cy="45720"/>
          </a:xfrm>
          <a:prstGeom prst="rect">
            <a:avLst/>
          </a:prstGeom>
          <a:solidFill>
            <a:srgbClr val="0070C0">
              <a:alpha val="63935"/>
            </a:srgbClr>
          </a:solidFill>
          <a:ln>
            <a:noFill/>
          </a:ln>
          <a:effectLst>
            <a:outerShdw blurRad="50800" dist="50800" dir="54000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804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5F8A14-8546-0A0C-9D21-427ADE3BD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9A99377-F0B3-C41E-4D3B-627A3A2F04D9}"/>
              </a:ext>
            </a:extLst>
          </p:cNvPr>
          <p:cNvGrpSpPr/>
          <p:nvPr/>
        </p:nvGrpSpPr>
        <p:grpSpPr>
          <a:xfrm>
            <a:off x="2832412" y="-2897060"/>
            <a:ext cx="6043617" cy="13622899"/>
            <a:chOff x="2832412" y="1811943"/>
            <a:chExt cx="6043617" cy="13622899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4F33D41A-B550-AE08-CF39-94FBCBBA93AA}"/>
                </a:ext>
              </a:extLst>
            </p:cNvPr>
            <p:cNvSpPr/>
            <p:nvPr/>
          </p:nvSpPr>
          <p:spPr>
            <a:xfrm>
              <a:off x="2832416" y="1811943"/>
              <a:ext cx="6043613" cy="97044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chemeClr val="tx1"/>
                  </a:solidFill>
                </a:rPr>
                <a:t>Django</a:t>
              </a:r>
              <a:r>
                <a:rPr lang="en-US" sz="2000" dirty="0">
                  <a:solidFill>
                    <a:schemeClr val="tx1"/>
                  </a:solidFill>
                </a:rPr>
                <a:t> was used for backend development and managing server-side logic.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4949BD99-68EF-8FF0-CBBE-374F526BEA3B}"/>
                </a:ext>
              </a:extLst>
            </p:cNvPr>
            <p:cNvSpPr/>
            <p:nvPr/>
          </p:nvSpPr>
          <p:spPr>
            <a:xfrm>
              <a:off x="2832416" y="3391273"/>
              <a:ext cx="6043613" cy="97044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err="1">
                  <a:solidFill>
                    <a:schemeClr val="tx1"/>
                  </a:solidFill>
                </a:rPr>
                <a:t>React.js</a:t>
              </a:r>
              <a:r>
                <a:rPr lang="en-US" sz="2000" dirty="0">
                  <a:solidFill>
                    <a:schemeClr val="tx1"/>
                  </a:solidFill>
                </a:rPr>
                <a:t> was used to build the user interface for web interaction.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13FC749B-0C47-F908-8AD3-6D72C00A2E9B}"/>
                </a:ext>
              </a:extLst>
            </p:cNvPr>
            <p:cNvSpPr/>
            <p:nvPr/>
          </p:nvSpPr>
          <p:spPr>
            <a:xfrm>
              <a:off x="2832414" y="4969027"/>
              <a:ext cx="6043613" cy="97044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chemeClr val="tx1"/>
                  </a:solidFill>
                </a:rPr>
                <a:t>PostgreSQL</a:t>
              </a:r>
              <a:r>
                <a:rPr lang="en-US" sz="2000" dirty="0">
                  <a:solidFill>
                    <a:schemeClr val="tx1"/>
                  </a:solidFill>
                </a:rPr>
                <a:t> served as the primary database for storing user data.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6E64F9A1-ED0A-F524-F5D5-60E0BF5A8639}"/>
                </a:ext>
              </a:extLst>
            </p:cNvPr>
            <p:cNvSpPr/>
            <p:nvPr/>
          </p:nvSpPr>
          <p:spPr>
            <a:xfrm>
              <a:off x="2832413" y="6546781"/>
              <a:ext cx="6043613" cy="97044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chemeClr val="tx1"/>
                  </a:solidFill>
                </a:rPr>
                <a:t>pgvector</a:t>
              </a:r>
              <a:r>
                <a:rPr lang="en-US" sz="2000" dirty="0">
                  <a:solidFill>
                    <a:schemeClr val="tx1"/>
                  </a:solidFill>
                </a:rPr>
                <a:t> extension was used for handling vector embeddings for RAG.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759E2351-5FD5-C955-FDF8-F56EC71016E7}"/>
                </a:ext>
              </a:extLst>
            </p:cNvPr>
            <p:cNvSpPr/>
            <p:nvPr/>
          </p:nvSpPr>
          <p:spPr>
            <a:xfrm>
              <a:off x="2832412" y="8124535"/>
              <a:ext cx="6043613" cy="97044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chemeClr val="tx1"/>
                  </a:solidFill>
                </a:rPr>
                <a:t>Redis</a:t>
              </a:r>
              <a:r>
                <a:rPr lang="en-US" sz="2000" dirty="0">
                  <a:solidFill>
                    <a:schemeClr val="tx1"/>
                  </a:solidFill>
                </a:rPr>
                <a:t> was used for caching session data and context states.</a:t>
              </a:r>
            </a:p>
          </p:txBody>
        </p:sp>
        <p:sp>
          <p:nvSpPr>
            <p:cNvPr id="18" name="Down Arrow 17">
              <a:extLst>
                <a:ext uri="{FF2B5EF4-FFF2-40B4-BE49-F238E27FC236}">
                  <a16:creationId xmlns:a16="http://schemas.microsoft.com/office/drawing/2014/main" id="{F00E80F8-8BB2-C65D-492A-293C31F783E1}"/>
                </a:ext>
              </a:extLst>
            </p:cNvPr>
            <p:cNvSpPr/>
            <p:nvPr/>
          </p:nvSpPr>
          <p:spPr>
            <a:xfrm>
              <a:off x="5853357" y="2780688"/>
              <a:ext cx="168633" cy="624568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9" name="Down Arrow 18">
              <a:extLst>
                <a:ext uri="{FF2B5EF4-FFF2-40B4-BE49-F238E27FC236}">
                  <a16:creationId xmlns:a16="http://schemas.microsoft.com/office/drawing/2014/main" id="{9A13BB13-F538-01C5-18EF-BC706948A5AE}"/>
                </a:ext>
              </a:extLst>
            </p:cNvPr>
            <p:cNvSpPr/>
            <p:nvPr/>
          </p:nvSpPr>
          <p:spPr>
            <a:xfrm>
              <a:off x="5858735" y="4353088"/>
              <a:ext cx="168633" cy="624568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" name="Down Arrow 19">
              <a:extLst>
                <a:ext uri="{FF2B5EF4-FFF2-40B4-BE49-F238E27FC236}">
                  <a16:creationId xmlns:a16="http://schemas.microsoft.com/office/drawing/2014/main" id="{072A0746-0C83-228F-306C-EF00DFB6C3F4}"/>
                </a:ext>
              </a:extLst>
            </p:cNvPr>
            <p:cNvSpPr/>
            <p:nvPr/>
          </p:nvSpPr>
          <p:spPr>
            <a:xfrm>
              <a:off x="5864113" y="5925488"/>
              <a:ext cx="168633" cy="624568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" name="Down Arrow 20">
              <a:extLst>
                <a:ext uri="{FF2B5EF4-FFF2-40B4-BE49-F238E27FC236}">
                  <a16:creationId xmlns:a16="http://schemas.microsoft.com/office/drawing/2014/main" id="{738DFB0E-8E8C-F726-0D60-C699581A555B}"/>
                </a:ext>
              </a:extLst>
            </p:cNvPr>
            <p:cNvSpPr/>
            <p:nvPr/>
          </p:nvSpPr>
          <p:spPr>
            <a:xfrm>
              <a:off x="5869491" y="7497888"/>
              <a:ext cx="168633" cy="624568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2" name="Down Arrow 21">
              <a:extLst>
                <a:ext uri="{FF2B5EF4-FFF2-40B4-BE49-F238E27FC236}">
                  <a16:creationId xmlns:a16="http://schemas.microsoft.com/office/drawing/2014/main" id="{F03CBB8D-28A1-6DE0-2FDC-0C33C1E456B3}"/>
                </a:ext>
              </a:extLst>
            </p:cNvPr>
            <p:cNvSpPr/>
            <p:nvPr/>
          </p:nvSpPr>
          <p:spPr>
            <a:xfrm>
              <a:off x="5869491" y="9084950"/>
              <a:ext cx="168633" cy="624568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9892A7CB-DAD5-8CC5-E282-B4BE3E8ACC12}"/>
                </a:ext>
              </a:extLst>
            </p:cNvPr>
            <p:cNvSpPr/>
            <p:nvPr/>
          </p:nvSpPr>
          <p:spPr>
            <a:xfrm>
              <a:off x="2832412" y="9709518"/>
              <a:ext cx="6043613" cy="97044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err="1">
                  <a:solidFill>
                    <a:schemeClr val="tx1"/>
                  </a:solidFill>
                </a:rPr>
                <a:t>Pypdf</a:t>
              </a:r>
              <a:r>
                <a:rPr lang="en-US" sz="2000" dirty="0">
                  <a:solidFill>
                    <a:schemeClr val="tx1"/>
                  </a:solidFill>
                </a:rPr>
                <a:t> was used for creating word files.</a:t>
              </a:r>
            </a:p>
          </p:txBody>
        </p:sp>
        <p:sp>
          <p:nvSpPr>
            <p:cNvPr id="26" name="Down Arrow 25">
              <a:extLst>
                <a:ext uri="{FF2B5EF4-FFF2-40B4-BE49-F238E27FC236}">
                  <a16:creationId xmlns:a16="http://schemas.microsoft.com/office/drawing/2014/main" id="{BEB7B423-2A96-BEA1-7CCD-908D976E4815}"/>
                </a:ext>
              </a:extLst>
            </p:cNvPr>
            <p:cNvSpPr/>
            <p:nvPr/>
          </p:nvSpPr>
          <p:spPr>
            <a:xfrm>
              <a:off x="5869491" y="10694294"/>
              <a:ext cx="168633" cy="624568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D409F143-93F1-6D5E-7DB9-4AC59F80045F}"/>
                </a:ext>
              </a:extLst>
            </p:cNvPr>
            <p:cNvSpPr/>
            <p:nvPr/>
          </p:nvSpPr>
          <p:spPr>
            <a:xfrm>
              <a:off x="2832412" y="11318862"/>
              <a:ext cx="6043613" cy="97044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chemeClr val="tx1"/>
                  </a:solidFill>
                </a:rPr>
                <a:t>Google Classroom API</a:t>
              </a:r>
              <a:r>
                <a:rPr lang="en-US" sz="2000" dirty="0">
                  <a:solidFill>
                    <a:schemeClr val="tx1"/>
                  </a:solidFill>
                </a:rPr>
                <a:t> was integrated for assignment automation.</a:t>
              </a:r>
            </a:p>
          </p:txBody>
        </p:sp>
        <p:sp>
          <p:nvSpPr>
            <p:cNvPr id="28" name="Down Arrow 27">
              <a:extLst>
                <a:ext uri="{FF2B5EF4-FFF2-40B4-BE49-F238E27FC236}">
                  <a16:creationId xmlns:a16="http://schemas.microsoft.com/office/drawing/2014/main" id="{07CE9556-EEA0-FECA-F11C-691CB5D65E00}"/>
                </a:ext>
              </a:extLst>
            </p:cNvPr>
            <p:cNvSpPr/>
            <p:nvPr/>
          </p:nvSpPr>
          <p:spPr>
            <a:xfrm>
              <a:off x="5869491" y="12267062"/>
              <a:ext cx="168633" cy="624568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78FDB606-492B-A57B-11E9-9415E11DD37F}"/>
                </a:ext>
              </a:extLst>
            </p:cNvPr>
            <p:cNvSpPr/>
            <p:nvPr/>
          </p:nvSpPr>
          <p:spPr>
            <a:xfrm>
              <a:off x="2832412" y="12891630"/>
              <a:ext cx="6043613" cy="97044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chemeClr val="tx1"/>
                  </a:solidFill>
                </a:rPr>
                <a:t>WhatsApp Business API &amp; Instagram Webhooks</a:t>
              </a:r>
              <a:r>
                <a:rPr lang="en-US" sz="2000" dirty="0">
                  <a:solidFill>
                    <a:schemeClr val="tx1"/>
                  </a:solidFill>
                </a:rPr>
                <a:t> were used for notifications and interactions.</a:t>
              </a:r>
            </a:p>
          </p:txBody>
        </p:sp>
        <p:sp>
          <p:nvSpPr>
            <p:cNvPr id="30" name="Down Arrow 29">
              <a:extLst>
                <a:ext uri="{FF2B5EF4-FFF2-40B4-BE49-F238E27FC236}">
                  <a16:creationId xmlns:a16="http://schemas.microsoft.com/office/drawing/2014/main" id="{B0C43A33-8CB4-0D76-931F-37D55B50F6A7}"/>
                </a:ext>
              </a:extLst>
            </p:cNvPr>
            <p:cNvSpPr/>
            <p:nvPr/>
          </p:nvSpPr>
          <p:spPr>
            <a:xfrm>
              <a:off x="5869491" y="13839830"/>
              <a:ext cx="168633" cy="624568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CCDD355A-130B-BFFA-4D41-2B654776D315}"/>
                </a:ext>
              </a:extLst>
            </p:cNvPr>
            <p:cNvSpPr/>
            <p:nvPr/>
          </p:nvSpPr>
          <p:spPr>
            <a:xfrm>
              <a:off x="2832412" y="14464398"/>
              <a:ext cx="6043613" cy="97044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chemeClr val="tx1"/>
                  </a:solidFill>
                </a:rPr>
                <a:t>AES-256 encryption</a:t>
              </a:r>
              <a:r>
                <a:rPr lang="en-US" sz="2000" dirty="0">
                  <a:solidFill>
                    <a:schemeClr val="tx1"/>
                  </a:solidFill>
                </a:rPr>
                <a:t> and </a:t>
              </a:r>
              <a:r>
                <a:rPr lang="en-US" sz="2000" b="1" dirty="0">
                  <a:solidFill>
                    <a:schemeClr val="tx1"/>
                  </a:solidFill>
                </a:rPr>
                <a:t>OAuth 2.0</a:t>
              </a:r>
              <a:r>
                <a:rPr lang="en-US" sz="2000" dirty="0">
                  <a:solidFill>
                    <a:schemeClr val="tx1"/>
                  </a:solidFill>
                </a:rPr>
                <a:t> were implemented for data security and authentication.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5037A68D-E599-53BF-4DDF-D26E6228D06B}"/>
              </a:ext>
            </a:extLst>
          </p:cNvPr>
          <p:cNvSpPr/>
          <p:nvPr/>
        </p:nvSpPr>
        <p:spPr>
          <a:xfrm>
            <a:off x="0" y="0"/>
            <a:ext cx="12192000" cy="18226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632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96EAFF-13EC-5420-94D5-802ED5086040}"/>
              </a:ext>
            </a:extLst>
          </p:cNvPr>
          <p:cNvSpPr/>
          <p:nvPr/>
        </p:nvSpPr>
        <p:spPr>
          <a:xfrm>
            <a:off x="9328677" y="5045570"/>
            <a:ext cx="1533598" cy="1630176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softEdge rad="52494"/>
          </a:effectLst>
          <a:scene3d>
            <a:camera prst="orthographicFront"/>
            <a:lightRig rig="threePt" dir="t"/>
          </a:scene3d>
          <a:sp3d prstMaterial="translucentPowder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Diagonal Corner of Rectangle 8">
            <a:extLst>
              <a:ext uri="{FF2B5EF4-FFF2-40B4-BE49-F238E27FC236}">
                <a16:creationId xmlns:a16="http://schemas.microsoft.com/office/drawing/2014/main" id="{D4AAB9E9-6D4A-4EB3-B082-63460E7D9DFD}"/>
              </a:ext>
            </a:extLst>
          </p:cNvPr>
          <p:cNvSpPr/>
          <p:nvPr/>
        </p:nvSpPr>
        <p:spPr>
          <a:xfrm rot="17163801">
            <a:off x="939623" y="-818229"/>
            <a:ext cx="1994802" cy="2327104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1">
              <a:alpha val="18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softEdge rad="52494"/>
          </a:effectLst>
          <a:scene3d>
            <a:camera prst="orthographicFront"/>
            <a:lightRig rig="threePt" dir="t"/>
          </a:scene3d>
          <a:sp3d prstMaterial="translucentPowder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F33607-7B6F-2598-357A-7A3D771742B4}"/>
              </a:ext>
            </a:extLst>
          </p:cNvPr>
          <p:cNvSpPr/>
          <p:nvPr/>
        </p:nvSpPr>
        <p:spPr>
          <a:xfrm>
            <a:off x="11836929" y="3281082"/>
            <a:ext cx="86130" cy="1266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 Diagonal Corner of Rectangle 9">
            <a:extLst>
              <a:ext uri="{FF2B5EF4-FFF2-40B4-BE49-F238E27FC236}">
                <a16:creationId xmlns:a16="http://schemas.microsoft.com/office/drawing/2014/main" id="{DFA67221-3704-1708-DF9F-D06994C82E88}"/>
              </a:ext>
            </a:extLst>
          </p:cNvPr>
          <p:cNvSpPr/>
          <p:nvPr/>
        </p:nvSpPr>
        <p:spPr>
          <a:xfrm rot="3186845">
            <a:off x="-2496192" y="4637942"/>
            <a:ext cx="4282270" cy="2927345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1">
              <a:alpha val="18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softEdge rad="52494"/>
          </a:effectLst>
          <a:scene3d>
            <a:camera prst="orthographicFront"/>
            <a:lightRig rig="threePt" dir="t"/>
          </a:scene3d>
          <a:sp3d prstMaterial="translucentPowder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7AE0718-151B-7766-ED1A-65D02ADDD2E2}"/>
              </a:ext>
            </a:extLst>
          </p:cNvPr>
          <p:cNvSpPr/>
          <p:nvPr/>
        </p:nvSpPr>
        <p:spPr>
          <a:xfrm rot="16858103">
            <a:off x="8623120" y="-685962"/>
            <a:ext cx="5475839" cy="5017223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softEdge rad="52494"/>
          </a:effectLst>
          <a:scene3d>
            <a:camera prst="orthographicFront"/>
            <a:lightRig rig="threePt" dir="t"/>
          </a:scene3d>
          <a:sp3d prstMaterial="translucentPowder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329C1054-7EBC-74C0-0475-0714A817439F}"/>
              </a:ext>
            </a:extLst>
          </p:cNvPr>
          <p:cNvSpPr/>
          <p:nvPr/>
        </p:nvSpPr>
        <p:spPr>
          <a:xfrm rot="6712173">
            <a:off x="934713" y="2292333"/>
            <a:ext cx="1473642" cy="1175563"/>
          </a:xfrm>
          <a:prstGeom prst="triangle">
            <a:avLst/>
          </a:prstGeom>
          <a:solidFill>
            <a:schemeClr val="accent1">
              <a:alpha val="18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4ED15B-1B08-F701-B168-455A598C7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0154" y="82469"/>
            <a:ext cx="558830" cy="73904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D66BE1B-085C-D8E5-46DE-F39D51610556}"/>
              </a:ext>
            </a:extLst>
          </p:cNvPr>
          <p:cNvSpPr txBox="1"/>
          <p:nvPr/>
        </p:nvSpPr>
        <p:spPr>
          <a:xfrm>
            <a:off x="4052135" y="364680"/>
            <a:ext cx="3634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METHODOLOGY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44BF5D5-7D89-5AD5-FE53-755925A7EB35}"/>
              </a:ext>
            </a:extLst>
          </p:cNvPr>
          <p:cNvSpPr/>
          <p:nvPr/>
        </p:nvSpPr>
        <p:spPr>
          <a:xfrm>
            <a:off x="4635757" y="955910"/>
            <a:ext cx="2467466" cy="45720"/>
          </a:xfrm>
          <a:prstGeom prst="rect">
            <a:avLst/>
          </a:prstGeom>
          <a:solidFill>
            <a:srgbClr val="0070C0">
              <a:alpha val="63935"/>
            </a:srgbClr>
          </a:solidFill>
          <a:ln>
            <a:noFill/>
          </a:ln>
          <a:effectLst>
            <a:outerShdw blurRad="50800" dist="50800" dir="54000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FCB534-8ACC-E2EF-3EC9-FBC68B9B6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975060" y="919453"/>
            <a:ext cx="2328300" cy="5182162"/>
          </a:xfrm>
          <a:prstGeom prst="rect">
            <a:avLst/>
          </a:prstGeom>
          <a:effectLst>
            <a:outerShdw blurRad="390776" dist="146147" dir="3955872" sx="103000" sy="103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0CB00A8-7076-DD2E-36F1-982866A43E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16769" y="1188258"/>
            <a:ext cx="2328300" cy="5182163"/>
          </a:xfrm>
          <a:prstGeom prst="rect">
            <a:avLst/>
          </a:prstGeom>
          <a:effectLst>
            <a:outerShdw blurRad="390776" dist="146147" dir="3955872" sx="103000" sy="103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6689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08B973-94A1-DFF3-3945-7E1F189406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E0A2AF9-CBE7-EA1C-65C0-6F4400A39682}"/>
              </a:ext>
            </a:extLst>
          </p:cNvPr>
          <p:cNvGrpSpPr/>
          <p:nvPr/>
        </p:nvGrpSpPr>
        <p:grpSpPr>
          <a:xfrm>
            <a:off x="2832412" y="-7129579"/>
            <a:ext cx="6043617" cy="13622899"/>
            <a:chOff x="2832412" y="1811943"/>
            <a:chExt cx="6043617" cy="13622899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F4F96F43-932D-33F6-201D-FDA97C062495}"/>
                </a:ext>
              </a:extLst>
            </p:cNvPr>
            <p:cNvSpPr/>
            <p:nvPr/>
          </p:nvSpPr>
          <p:spPr>
            <a:xfrm>
              <a:off x="2832416" y="1811943"/>
              <a:ext cx="6043613" cy="97044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chemeClr val="tx1"/>
                  </a:solidFill>
                </a:rPr>
                <a:t>Django</a:t>
              </a:r>
              <a:r>
                <a:rPr lang="en-US" sz="2000" dirty="0">
                  <a:solidFill>
                    <a:schemeClr val="tx1"/>
                  </a:solidFill>
                </a:rPr>
                <a:t> was used for backend development and managing server-side logic.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BBA74C95-F00D-0155-713F-5644D303F4EF}"/>
                </a:ext>
              </a:extLst>
            </p:cNvPr>
            <p:cNvSpPr/>
            <p:nvPr/>
          </p:nvSpPr>
          <p:spPr>
            <a:xfrm>
              <a:off x="2832416" y="3391273"/>
              <a:ext cx="6043613" cy="97044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err="1">
                  <a:solidFill>
                    <a:schemeClr val="tx1"/>
                  </a:solidFill>
                </a:rPr>
                <a:t>React.js</a:t>
              </a:r>
              <a:r>
                <a:rPr lang="en-US" sz="2000" dirty="0">
                  <a:solidFill>
                    <a:schemeClr val="tx1"/>
                  </a:solidFill>
                </a:rPr>
                <a:t> was used to build the user interface for web interaction.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C171098F-ED06-218F-307C-80EA790A7D77}"/>
                </a:ext>
              </a:extLst>
            </p:cNvPr>
            <p:cNvSpPr/>
            <p:nvPr/>
          </p:nvSpPr>
          <p:spPr>
            <a:xfrm>
              <a:off x="2832414" y="4969027"/>
              <a:ext cx="6043613" cy="97044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chemeClr val="tx1"/>
                  </a:solidFill>
                </a:rPr>
                <a:t>PostgreSQL</a:t>
              </a:r>
              <a:r>
                <a:rPr lang="en-US" sz="2000" dirty="0">
                  <a:solidFill>
                    <a:schemeClr val="tx1"/>
                  </a:solidFill>
                </a:rPr>
                <a:t> served as the primary database for storing user data.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16BDDBA5-A0A6-37F8-C5CE-FE6A7FDBB004}"/>
                </a:ext>
              </a:extLst>
            </p:cNvPr>
            <p:cNvSpPr/>
            <p:nvPr/>
          </p:nvSpPr>
          <p:spPr>
            <a:xfrm>
              <a:off x="2832413" y="6546781"/>
              <a:ext cx="6043613" cy="97044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chemeClr val="tx1"/>
                  </a:solidFill>
                </a:rPr>
                <a:t>pgvector</a:t>
              </a:r>
              <a:r>
                <a:rPr lang="en-US" sz="2000" dirty="0">
                  <a:solidFill>
                    <a:schemeClr val="tx1"/>
                  </a:solidFill>
                </a:rPr>
                <a:t> extension was used for handling vector embeddings for RAG.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41E99F75-25D2-04B0-0B61-F8580F374840}"/>
                </a:ext>
              </a:extLst>
            </p:cNvPr>
            <p:cNvSpPr/>
            <p:nvPr/>
          </p:nvSpPr>
          <p:spPr>
            <a:xfrm>
              <a:off x="2832412" y="8124535"/>
              <a:ext cx="6043613" cy="97044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chemeClr val="tx1"/>
                  </a:solidFill>
                </a:rPr>
                <a:t>Redis</a:t>
              </a:r>
              <a:r>
                <a:rPr lang="en-US" sz="2000" dirty="0">
                  <a:solidFill>
                    <a:schemeClr val="tx1"/>
                  </a:solidFill>
                </a:rPr>
                <a:t> was used for caching session data and context states.</a:t>
              </a:r>
            </a:p>
          </p:txBody>
        </p:sp>
        <p:sp>
          <p:nvSpPr>
            <p:cNvPr id="18" name="Down Arrow 17">
              <a:extLst>
                <a:ext uri="{FF2B5EF4-FFF2-40B4-BE49-F238E27FC236}">
                  <a16:creationId xmlns:a16="http://schemas.microsoft.com/office/drawing/2014/main" id="{0677415C-6DDD-1898-B11D-D75E96F962B5}"/>
                </a:ext>
              </a:extLst>
            </p:cNvPr>
            <p:cNvSpPr/>
            <p:nvPr/>
          </p:nvSpPr>
          <p:spPr>
            <a:xfrm>
              <a:off x="5853357" y="2780688"/>
              <a:ext cx="168633" cy="624568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9" name="Down Arrow 18">
              <a:extLst>
                <a:ext uri="{FF2B5EF4-FFF2-40B4-BE49-F238E27FC236}">
                  <a16:creationId xmlns:a16="http://schemas.microsoft.com/office/drawing/2014/main" id="{190B891C-2125-C07D-4AB0-DF25AC695962}"/>
                </a:ext>
              </a:extLst>
            </p:cNvPr>
            <p:cNvSpPr/>
            <p:nvPr/>
          </p:nvSpPr>
          <p:spPr>
            <a:xfrm>
              <a:off x="5858735" y="4353088"/>
              <a:ext cx="168633" cy="624568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" name="Down Arrow 19">
              <a:extLst>
                <a:ext uri="{FF2B5EF4-FFF2-40B4-BE49-F238E27FC236}">
                  <a16:creationId xmlns:a16="http://schemas.microsoft.com/office/drawing/2014/main" id="{C6277159-65A3-D457-9FB4-7F97B0024479}"/>
                </a:ext>
              </a:extLst>
            </p:cNvPr>
            <p:cNvSpPr/>
            <p:nvPr/>
          </p:nvSpPr>
          <p:spPr>
            <a:xfrm>
              <a:off x="5864113" y="5925488"/>
              <a:ext cx="168633" cy="624568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" name="Down Arrow 20">
              <a:extLst>
                <a:ext uri="{FF2B5EF4-FFF2-40B4-BE49-F238E27FC236}">
                  <a16:creationId xmlns:a16="http://schemas.microsoft.com/office/drawing/2014/main" id="{2388E693-5D1F-DE76-791D-ABC9D5360A1D}"/>
                </a:ext>
              </a:extLst>
            </p:cNvPr>
            <p:cNvSpPr/>
            <p:nvPr/>
          </p:nvSpPr>
          <p:spPr>
            <a:xfrm>
              <a:off x="5869491" y="7497888"/>
              <a:ext cx="168633" cy="624568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2" name="Down Arrow 21">
              <a:extLst>
                <a:ext uri="{FF2B5EF4-FFF2-40B4-BE49-F238E27FC236}">
                  <a16:creationId xmlns:a16="http://schemas.microsoft.com/office/drawing/2014/main" id="{219DCDE1-D6ED-02BE-5145-8D1CE3985529}"/>
                </a:ext>
              </a:extLst>
            </p:cNvPr>
            <p:cNvSpPr/>
            <p:nvPr/>
          </p:nvSpPr>
          <p:spPr>
            <a:xfrm>
              <a:off x="5869491" y="9084950"/>
              <a:ext cx="168633" cy="624568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863AF4F9-D833-F235-0DBC-2F9CC456DD98}"/>
                </a:ext>
              </a:extLst>
            </p:cNvPr>
            <p:cNvSpPr/>
            <p:nvPr/>
          </p:nvSpPr>
          <p:spPr>
            <a:xfrm>
              <a:off x="2832412" y="9709518"/>
              <a:ext cx="6043613" cy="97044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err="1">
                  <a:solidFill>
                    <a:schemeClr val="tx1"/>
                  </a:solidFill>
                </a:rPr>
                <a:t>spaCy</a:t>
              </a:r>
              <a:r>
                <a:rPr lang="en-US" sz="2000" b="1" dirty="0">
                  <a:solidFill>
                    <a:schemeClr val="tx1"/>
                  </a:solidFill>
                </a:rPr>
                <a:t> &amp; BERT</a:t>
              </a:r>
              <a:r>
                <a:rPr lang="en-US" sz="2000" dirty="0">
                  <a:solidFill>
                    <a:schemeClr val="tx1"/>
                  </a:solidFill>
                </a:rPr>
                <a:t> were used for natural language processing and intent recognition.</a:t>
              </a:r>
            </a:p>
          </p:txBody>
        </p:sp>
        <p:sp>
          <p:nvSpPr>
            <p:cNvPr id="26" name="Down Arrow 25">
              <a:extLst>
                <a:ext uri="{FF2B5EF4-FFF2-40B4-BE49-F238E27FC236}">
                  <a16:creationId xmlns:a16="http://schemas.microsoft.com/office/drawing/2014/main" id="{B6A796E7-D645-D2C8-9D15-3E8A2597B64C}"/>
                </a:ext>
              </a:extLst>
            </p:cNvPr>
            <p:cNvSpPr/>
            <p:nvPr/>
          </p:nvSpPr>
          <p:spPr>
            <a:xfrm>
              <a:off x="5869491" y="10694294"/>
              <a:ext cx="168633" cy="624568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CFDF34C5-C0BB-8239-BE14-A3BB28A3AF37}"/>
                </a:ext>
              </a:extLst>
            </p:cNvPr>
            <p:cNvSpPr/>
            <p:nvPr/>
          </p:nvSpPr>
          <p:spPr>
            <a:xfrm>
              <a:off x="2832412" y="11318862"/>
              <a:ext cx="6043613" cy="97044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chemeClr val="tx1"/>
                  </a:solidFill>
                </a:rPr>
                <a:t>Google Gemini API </a:t>
              </a:r>
              <a:r>
                <a:rPr lang="en-US" sz="2000" dirty="0">
                  <a:solidFill>
                    <a:schemeClr val="tx1"/>
                  </a:solidFill>
                </a:rPr>
                <a:t>was integrated to work as LLM and NLP.</a:t>
              </a:r>
            </a:p>
          </p:txBody>
        </p:sp>
        <p:sp>
          <p:nvSpPr>
            <p:cNvPr id="28" name="Down Arrow 27">
              <a:extLst>
                <a:ext uri="{FF2B5EF4-FFF2-40B4-BE49-F238E27FC236}">
                  <a16:creationId xmlns:a16="http://schemas.microsoft.com/office/drawing/2014/main" id="{1F33B867-B7AF-5D1D-141A-1171802F832E}"/>
                </a:ext>
              </a:extLst>
            </p:cNvPr>
            <p:cNvSpPr/>
            <p:nvPr/>
          </p:nvSpPr>
          <p:spPr>
            <a:xfrm>
              <a:off x="5869491" y="12267062"/>
              <a:ext cx="168633" cy="624568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9F6F7D06-2C10-B6F5-0C7E-25B7B0890D23}"/>
                </a:ext>
              </a:extLst>
            </p:cNvPr>
            <p:cNvSpPr/>
            <p:nvPr/>
          </p:nvSpPr>
          <p:spPr>
            <a:xfrm>
              <a:off x="2832412" y="12891630"/>
              <a:ext cx="6043613" cy="97044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chemeClr val="tx1"/>
                  </a:solidFill>
                </a:rPr>
                <a:t>WhatsApp Business API &amp; Instagram Webhooks</a:t>
              </a:r>
              <a:r>
                <a:rPr lang="en-US" sz="2000" dirty="0">
                  <a:solidFill>
                    <a:schemeClr val="tx1"/>
                  </a:solidFill>
                </a:rPr>
                <a:t> were used for notifications and interactions.</a:t>
              </a:r>
            </a:p>
          </p:txBody>
        </p:sp>
        <p:sp>
          <p:nvSpPr>
            <p:cNvPr id="30" name="Down Arrow 29">
              <a:extLst>
                <a:ext uri="{FF2B5EF4-FFF2-40B4-BE49-F238E27FC236}">
                  <a16:creationId xmlns:a16="http://schemas.microsoft.com/office/drawing/2014/main" id="{27D64BEE-F9E3-D0C5-781E-13643B25D544}"/>
                </a:ext>
              </a:extLst>
            </p:cNvPr>
            <p:cNvSpPr/>
            <p:nvPr/>
          </p:nvSpPr>
          <p:spPr>
            <a:xfrm>
              <a:off x="5869491" y="13839830"/>
              <a:ext cx="168633" cy="624568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882FFBA1-6A95-520C-C892-3774D2087B37}"/>
                </a:ext>
              </a:extLst>
            </p:cNvPr>
            <p:cNvSpPr/>
            <p:nvPr/>
          </p:nvSpPr>
          <p:spPr>
            <a:xfrm>
              <a:off x="2832412" y="14464398"/>
              <a:ext cx="6043613" cy="97044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chemeClr val="tx1"/>
                  </a:solidFill>
                </a:rPr>
                <a:t>AES-256 encryption</a:t>
              </a:r>
              <a:r>
                <a:rPr lang="en-US" sz="2000" dirty="0">
                  <a:solidFill>
                    <a:schemeClr val="tx1"/>
                  </a:solidFill>
                </a:rPr>
                <a:t> and </a:t>
              </a:r>
              <a:r>
                <a:rPr lang="en-US" sz="2000" b="1" dirty="0">
                  <a:solidFill>
                    <a:schemeClr val="tx1"/>
                  </a:solidFill>
                </a:rPr>
                <a:t>OAuth 2.0</a:t>
              </a:r>
              <a:r>
                <a:rPr lang="en-US" sz="2000" dirty="0">
                  <a:solidFill>
                    <a:schemeClr val="tx1"/>
                  </a:solidFill>
                </a:rPr>
                <a:t> were implemented for data security and authentication.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79E181A-4EAF-CFCC-4ADC-6EEF4C55DA20}"/>
              </a:ext>
            </a:extLst>
          </p:cNvPr>
          <p:cNvSpPr/>
          <p:nvPr/>
        </p:nvSpPr>
        <p:spPr>
          <a:xfrm>
            <a:off x="0" y="0"/>
            <a:ext cx="12192000" cy="18226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632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5B6E2C-203A-343C-9A29-A6D8E9F46361}"/>
              </a:ext>
            </a:extLst>
          </p:cNvPr>
          <p:cNvSpPr/>
          <p:nvPr/>
        </p:nvSpPr>
        <p:spPr>
          <a:xfrm>
            <a:off x="9328677" y="5045570"/>
            <a:ext cx="1533598" cy="1630176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softEdge rad="52494"/>
          </a:effectLst>
          <a:scene3d>
            <a:camera prst="orthographicFront"/>
            <a:lightRig rig="threePt" dir="t"/>
          </a:scene3d>
          <a:sp3d prstMaterial="translucentPowder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Diagonal Corner of Rectangle 8">
            <a:extLst>
              <a:ext uri="{FF2B5EF4-FFF2-40B4-BE49-F238E27FC236}">
                <a16:creationId xmlns:a16="http://schemas.microsoft.com/office/drawing/2014/main" id="{15E7733B-C38A-6128-DBE7-D15A7E148280}"/>
              </a:ext>
            </a:extLst>
          </p:cNvPr>
          <p:cNvSpPr/>
          <p:nvPr/>
        </p:nvSpPr>
        <p:spPr>
          <a:xfrm rot="17163801">
            <a:off x="939623" y="-818229"/>
            <a:ext cx="1994802" cy="2327104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1">
              <a:alpha val="18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softEdge rad="52494"/>
          </a:effectLst>
          <a:scene3d>
            <a:camera prst="orthographicFront"/>
            <a:lightRig rig="threePt" dir="t"/>
          </a:scene3d>
          <a:sp3d prstMaterial="translucentPowder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FD53DA-90C2-B24F-6AD8-22F9AB3EC9F9}"/>
              </a:ext>
            </a:extLst>
          </p:cNvPr>
          <p:cNvSpPr/>
          <p:nvPr/>
        </p:nvSpPr>
        <p:spPr>
          <a:xfrm>
            <a:off x="11836929" y="3281082"/>
            <a:ext cx="86130" cy="1266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 Diagonal Corner of Rectangle 9">
            <a:extLst>
              <a:ext uri="{FF2B5EF4-FFF2-40B4-BE49-F238E27FC236}">
                <a16:creationId xmlns:a16="http://schemas.microsoft.com/office/drawing/2014/main" id="{D8D4F2DE-6C2A-826C-49A7-C631D4773B7D}"/>
              </a:ext>
            </a:extLst>
          </p:cNvPr>
          <p:cNvSpPr/>
          <p:nvPr/>
        </p:nvSpPr>
        <p:spPr>
          <a:xfrm rot="3186845">
            <a:off x="-2496192" y="4637942"/>
            <a:ext cx="4282270" cy="2927345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1">
              <a:alpha val="18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softEdge rad="52494"/>
          </a:effectLst>
          <a:scene3d>
            <a:camera prst="orthographicFront"/>
            <a:lightRig rig="threePt" dir="t"/>
          </a:scene3d>
          <a:sp3d prstMaterial="translucentPowder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261A04C-ECCF-9399-D44D-EDD9D5641247}"/>
              </a:ext>
            </a:extLst>
          </p:cNvPr>
          <p:cNvSpPr/>
          <p:nvPr/>
        </p:nvSpPr>
        <p:spPr>
          <a:xfrm rot="16858103">
            <a:off x="8623120" y="-685962"/>
            <a:ext cx="5475839" cy="5017223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softEdge rad="52494"/>
          </a:effectLst>
          <a:scene3d>
            <a:camera prst="orthographicFront"/>
            <a:lightRig rig="threePt" dir="t"/>
          </a:scene3d>
          <a:sp3d prstMaterial="translucentPowder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E10E8A1-BE0E-2F96-38ED-BC991DC1AC20}"/>
              </a:ext>
            </a:extLst>
          </p:cNvPr>
          <p:cNvSpPr/>
          <p:nvPr/>
        </p:nvSpPr>
        <p:spPr>
          <a:xfrm rot="6712173">
            <a:off x="934713" y="2292333"/>
            <a:ext cx="1473642" cy="1175563"/>
          </a:xfrm>
          <a:prstGeom prst="triangle">
            <a:avLst/>
          </a:prstGeom>
          <a:solidFill>
            <a:schemeClr val="accent1">
              <a:alpha val="18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5179C0-9AF4-B4D3-F5CF-280C88136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0154" y="82469"/>
            <a:ext cx="558830" cy="73904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13607B7-EBCF-701D-8C45-587118078626}"/>
              </a:ext>
            </a:extLst>
          </p:cNvPr>
          <p:cNvSpPr txBox="1"/>
          <p:nvPr/>
        </p:nvSpPr>
        <p:spPr>
          <a:xfrm>
            <a:off x="4052135" y="364680"/>
            <a:ext cx="3634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METHODOLOGY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20447F8-5008-FBD0-05B0-5552550354A5}"/>
              </a:ext>
            </a:extLst>
          </p:cNvPr>
          <p:cNvSpPr/>
          <p:nvPr/>
        </p:nvSpPr>
        <p:spPr>
          <a:xfrm>
            <a:off x="4635757" y="955910"/>
            <a:ext cx="2467466" cy="45720"/>
          </a:xfrm>
          <a:prstGeom prst="rect">
            <a:avLst/>
          </a:prstGeom>
          <a:solidFill>
            <a:srgbClr val="0070C0">
              <a:alpha val="63935"/>
            </a:srgbClr>
          </a:solidFill>
          <a:ln>
            <a:noFill/>
          </a:ln>
          <a:effectLst>
            <a:outerShdw blurRad="50800" dist="50800" dir="54000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FDE957-482C-BCA4-F8DD-6F3A3384C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975060" y="919453"/>
            <a:ext cx="2328300" cy="5182162"/>
          </a:xfrm>
          <a:prstGeom prst="rect">
            <a:avLst/>
          </a:prstGeom>
          <a:effectLst>
            <a:outerShdw blurRad="390776" dist="146147" dir="3955872" sx="103000" sy="103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623BCF4-0EBB-676F-B926-9012A1F1F1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16769" y="1188258"/>
            <a:ext cx="2328300" cy="5182163"/>
          </a:xfrm>
          <a:prstGeom prst="rect">
            <a:avLst/>
          </a:prstGeom>
          <a:effectLst>
            <a:outerShdw blurRad="390776" dist="146147" dir="3955872" sx="103000" sy="103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0097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C7B919D6-2565-4DE5-3F3A-50D8A89ADCD1}"/>
              </a:ext>
            </a:extLst>
          </p:cNvPr>
          <p:cNvSpPr/>
          <p:nvPr/>
        </p:nvSpPr>
        <p:spPr>
          <a:xfrm>
            <a:off x="6610254" y="3939422"/>
            <a:ext cx="3106770" cy="3000713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softEdge rad="52494"/>
          </a:effectLst>
          <a:scene3d>
            <a:camera prst="orthographicFront"/>
            <a:lightRig rig="threePt" dir="t"/>
          </a:scene3d>
          <a:sp3d prstMaterial="translucentPowder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 Diagonal Corner of Rectangle 5">
            <a:extLst>
              <a:ext uri="{FF2B5EF4-FFF2-40B4-BE49-F238E27FC236}">
                <a16:creationId xmlns:a16="http://schemas.microsoft.com/office/drawing/2014/main" id="{8F08CEB7-419F-10F1-E7F5-A82B64030354}"/>
              </a:ext>
            </a:extLst>
          </p:cNvPr>
          <p:cNvSpPr/>
          <p:nvPr/>
        </p:nvSpPr>
        <p:spPr>
          <a:xfrm rot="12396028">
            <a:off x="1250872" y="1665952"/>
            <a:ext cx="3905521" cy="2653064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1">
              <a:alpha val="18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softEdge rad="52494"/>
          </a:effectLst>
          <a:scene3d>
            <a:camera prst="orthographicFront"/>
            <a:lightRig rig="threePt" dir="t"/>
          </a:scene3d>
          <a:sp3d prstMaterial="translucentPowder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27803D69-ED75-579C-FA65-C3A9FFAD0C48}"/>
              </a:ext>
            </a:extLst>
          </p:cNvPr>
          <p:cNvSpPr/>
          <p:nvPr/>
        </p:nvSpPr>
        <p:spPr>
          <a:xfrm rot="2464065">
            <a:off x="2393052" y="5156006"/>
            <a:ext cx="1023560" cy="882379"/>
          </a:xfrm>
          <a:prstGeom prst="triangle">
            <a:avLst/>
          </a:prstGeom>
          <a:solidFill>
            <a:schemeClr val="accent1">
              <a:alpha val="18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306887-EB3C-8A63-C307-84A40D9B377C}"/>
              </a:ext>
            </a:extLst>
          </p:cNvPr>
          <p:cNvSpPr/>
          <p:nvPr/>
        </p:nvSpPr>
        <p:spPr>
          <a:xfrm>
            <a:off x="9398339" y="2027996"/>
            <a:ext cx="909666" cy="880717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noFill/>
          </a:ln>
          <a:effectLst>
            <a:glow>
              <a:schemeClr val="accent1">
                <a:alpha val="41000"/>
              </a:schemeClr>
            </a:glow>
            <a:softEdge rad="52494"/>
          </a:effectLst>
          <a:scene3d>
            <a:camera prst="orthographicFront"/>
            <a:lightRig rig="threePt" dir="t"/>
          </a:scene3d>
          <a:sp3d prstMaterial="translucentPowder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Google Shape;139;p6"/>
          <p:cNvSpPr txBox="1">
            <a:spLocks noGrp="1"/>
          </p:cNvSpPr>
          <p:nvPr>
            <p:ph type="title"/>
          </p:nvPr>
        </p:nvSpPr>
        <p:spPr>
          <a:xfrm>
            <a:off x="1981200" y="5606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IN" b="1" dirty="0">
                <a:latin typeface="Times New Roman"/>
                <a:ea typeface="Times New Roman"/>
                <a:cs typeface="Times New Roman"/>
                <a:sym typeface="Times New Roman"/>
              </a:rPr>
              <a:t>Challenges &amp; Limitations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C9B47AD-0F39-C771-B13D-E1A0FC641818}"/>
              </a:ext>
            </a:extLst>
          </p:cNvPr>
          <p:cNvSpPr/>
          <p:nvPr/>
        </p:nvSpPr>
        <p:spPr>
          <a:xfrm>
            <a:off x="2526027" y="1128332"/>
            <a:ext cx="7178920" cy="845910"/>
          </a:xfrm>
          <a:prstGeom prst="roundRect">
            <a:avLst/>
          </a:prstGeom>
          <a:solidFill>
            <a:srgbClr val="FFC000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>
            <a:softEdge rad="25400"/>
          </a:effectLst>
        </p:spPr>
        <p:txBody>
          <a:bodyPr rtlCol="0" anchor="ctr"/>
          <a:lstStyle/>
          <a:p>
            <a:r>
              <a:rPr lang="en-US" b="1" dirty="0"/>
              <a:t>Learning Django Framework:</a:t>
            </a:r>
            <a:r>
              <a:rPr lang="en-US" dirty="0"/>
              <a:t> Took time to understand how to structure backend logic and handle APIs efficiently.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F4651FE-0AFA-D18B-60DD-03EDFC335690}"/>
              </a:ext>
            </a:extLst>
          </p:cNvPr>
          <p:cNvSpPr/>
          <p:nvPr/>
        </p:nvSpPr>
        <p:spPr>
          <a:xfrm>
            <a:off x="2451969" y="2333717"/>
            <a:ext cx="7178920" cy="845910"/>
          </a:xfrm>
          <a:prstGeom prst="roundRect">
            <a:avLst/>
          </a:prstGeom>
          <a:solidFill>
            <a:srgbClr val="FFC000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>
            <a:softEdge rad="25400"/>
          </a:effectLst>
        </p:spPr>
        <p:txBody>
          <a:bodyPr rtlCol="0" anchor="ctr"/>
          <a:lstStyle/>
          <a:p>
            <a:r>
              <a:rPr lang="en-US" b="1" dirty="0"/>
              <a:t>NLP Integration Difficulties:</a:t>
            </a:r>
            <a:r>
              <a:rPr lang="en-US" dirty="0"/>
              <a:t> Fine-tuning models for accurate intent detection and entity extraction was challenging.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4FDECC6-77EA-54AF-9296-736897F0A375}"/>
              </a:ext>
            </a:extLst>
          </p:cNvPr>
          <p:cNvSpPr/>
          <p:nvPr/>
        </p:nvSpPr>
        <p:spPr>
          <a:xfrm>
            <a:off x="2451969" y="3545165"/>
            <a:ext cx="7178920" cy="845910"/>
          </a:xfrm>
          <a:prstGeom prst="roundRect">
            <a:avLst/>
          </a:prstGeom>
          <a:solidFill>
            <a:srgbClr val="FFC000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>
            <a:softEdge rad="25400"/>
          </a:effectLst>
        </p:spPr>
        <p:txBody>
          <a:bodyPr rtlCol="0" anchor="ctr"/>
          <a:lstStyle/>
          <a:p>
            <a:r>
              <a:rPr lang="en-US" b="1" dirty="0"/>
              <a:t>Platform API Issues:</a:t>
            </a:r>
            <a:r>
              <a:rPr lang="en-US" dirty="0"/>
              <a:t> Faced difficulties with API limitations, especially with WhatsApp and Instagram integrations.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6C5B4E-2CFE-ED9C-65AD-630AAD34A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0154" y="82469"/>
            <a:ext cx="558830" cy="739048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F16A7ED-F744-1EDB-1CC0-6ABEC4C26587}"/>
              </a:ext>
            </a:extLst>
          </p:cNvPr>
          <p:cNvSpPr/>
          <p:nvPr/>
        </p:nvSpPr>
        <p:spPr>
          <a:xfrm>
            <a:off x="2451969" y="4756613"/>
            <a:ext cx="7178920" cy="845910"/>
          </a:xfrm>
          <a:prstGeom prst="roundRect">
            <a:avLst/>
          </a:prstGeom>
          <a:solidFill>
            <a:srgbClr val="FFC000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>
            <a:softEdge rad="25400"/>
          </a:effectLst>
        </p:spPr>
        <p:txBody>
          <a:bodyPr rtlCol="0" anchor="ctr"/>
          <a:lstStyle/>
          <a:p>
            <a:r>
              <a:rPr lang="en-US" b="1" dirty="0"/>
              <a:t>Vector Database Setup:</a:t>
            </a:r>
            <a:r>
              <a:rPr lang="en-US" dirty="0"/>
              <a:t> Initial setup and tuning of pgvector for similarity search required trial and error.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23C022-1CC9-E112-7780-B0221C6BF9A1}"/>
              </a:ext>
            </a:extLst>
          </p:cNvPr>
          <p:cNvSpPr/>
          <p:nvPr/>
        </p:nvSpPr>
        <p:spPr>
          <a:xfrm>
            <a:off x="4437746" y="1008220"/>
            <a:ext cx="3316508" cy="45719"/>
          </a:xfrm>
          <a:prstGeom prst="rect">
            <a:avLst/>
          </a:prstGeom>
          <a:solidFill>
            <a:srgbClr val="0070C0">
              <a:alpha val="63935"/>
            </a:srgbClr>
          </a:solidFill>
          <a:ln>
            <a:noFill/>
          </a:ln>
          <a:effectLst>
            <a:outerShdw blurRad="50800" dist="50800" dir="5400000" sx="1000" sy="1000" algn="ctr" rotWithShape="0">
              <a:srgbClr val="000000"/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657CA57-0690-D5C4-A94A-86A4816DCE41}"/>
              </a:ext>
            </a:extLst>
          </p:cNvPr>
          <p:cNvSpPr/>
          <p:nvPr/>
        </p:nvSpPr>
        <p:spPr>
          <a:xfrm>
            <a:off x="2451969" y="5956021"/>
            <a:ext cx="7178920" cy="845910"/>
          </a:xfrm>
          <a:prstGeom prst="roundRect">
            <a:avLst/>
          </a:prstGeom>
          <a:solidFill>
            <a:srgbClr val="FFC000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>
            <a:softEdge rad="25400"/>
          </a:effectLst>
        </p:spPr>
        <p:txBody>
          <a:bodyPr rtlCol="0" anchor="ctr"/>
          <a:lstStyle/>
          <a:p>
            <a:r>
              <a:rPr lang="en-US" b="1" dirty="0"/>
              <a:t>Maintaining Context State:</a:t>
            </a:r>
            <a:r>
              <a:rPr lang="en-US" dirty="0"/>
              <a:t> Ensuring correct context retention during multi-turn interactions was technically complex.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>
            <a:lumMod val="60000"/>
            <a:lumOff val="40000"/>
          </a:schemeClr>
        </a:solidFill>
        <a:ln>
          <a:noFill/>
        </a:ln>
        <a:effectLst>
          <a:softEdge rad="25400"/>
        </a:effectLst>
      </a:spPr>
      <a:bodyPr rtlCol="0" anchor="ctr"/>
      <a:lstStyle>
        <a:defPPr algn="ctr">
          <a:defRPr sz="2000" dirty="0" smtClean="0">
            <a:solidFill>
              <a:schemeClr val="tx1">
                <a:lumMod val="85000"/>
                <a:lumOff val="15000"/>
              </a:schemeClr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1639</TotalTime>
  <Words>1069</Words>
  <Application>Microsoft Office PowerPoint</Application>
  <PresentationFormat>Widescreen</PresentationFormat>
  <Paragraphs>141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TOOLS USED</vt:lpstr>
      <vt:lpstr>PowerPoint Presentation</vt:lpstr>
      <vt:lpstr>PowerPoint Presentation</vt:lpstr>
      <vt:lpstr>PowerPoint Presentation</vt:lpstr>
      <vt:lpstr>Challenges &amp; Limitations</vt:lpstr>
      <vt:lpstr>Future Scope &amp; Enhancements</vt:lpstr>
      <vt:lpstr>Results and Discussion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Arnav Deshmukh</dc:creator>
  <cp:lastModifiedBy>Sanskar Deshpande</cp:lastModifiedBy>
  <cp:revision>19</cp:revision>
  <dcterms:created xsi:type="dcterms:W3CDTF">2024-12-07T01:40:48Z</dcterms:created>
  <dcterms:modified xsi:type="dcterms:W3CDTF">2025-06-14T05:05:09Z</dcterms:modified>
</cp:coreProperties>
</file>