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A7317-586F-48EB-9F4E-0F48C00B7906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6119-A726-4AC6-A7F2-3906A42D39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7423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FD355-C7BA-C84E-B05F-6D553AE573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18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170E5-BEB4-4EFD-4D9E-E0EECD49B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54E7E-71A8-591E-866C-151119B8B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F27B0-8836-15BD-F279-C9235742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277BA-9C8D-E7FD-C0E6-EF93F20FC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72666-4D2A-DA36-1FC8-7CEE0765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5335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90C3A-F834-2606-402A-BF52F98F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DA2E6-9592-AA83-6CEB-9574119EA1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FA53D-FA74-74EE-936D-38C576D0D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1A822-2E97-E0E6-066D-54494558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03E84-CFFA-D1B8-8FE4-0EE346B74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0485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35016C-E454-3995-1CC7-A7125450D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DDB8A9-3F4A-6CA9-8573-60154F8292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CAE69D-F820-B37E-5B9F-056ABD185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055BEA-E13D-E386-1AD3-00532670C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AF3F1-8B5C-0E35-BC77-851C101FD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509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1424B-AA3D-AE26-D801-F80F14E17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AAA6-6A4B-3BDF-B50E-D58D50AC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F944-F1C8-FEA8-FAB5-76D1C20EB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A053C-30CB-9DD5-25CE-F9FB0C0EA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14ECF-4025-DB03-19EC-C1F935A3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14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5BE34-5A44-EEF2-4334-E49D615E0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C9AB62-0D4D-5E56-6952-E1430EE15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6A7D7-1A0D-7F64-EADD-D8CC41B22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5D18E-F8A2-271E-DC51-0A8B2AF4D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C0E9C-36A9-1734-BE79-54CCF4317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99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2FD11-C0E1-68EE-7EEF-6FB90E8E0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3D76-9757-3308-8239-616A4614B2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766BD-26D3-F247-0868-A73E75239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B4C3-9BBC-62B5-C61A-C9FA60D7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935E2A-28DD-33BA-3F03-58085BB00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8A1A2-57CB-B15D-B0FE-07C7AE2BD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164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6DA8A-75CE-5C2D-D8B7-29A0B5502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8E25C-23DE-A2B0-7579-761D829D0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A0CAC-62E9-3A23-5E94-E0723D9746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D8471-516D-7BC4-ABE5-9D7B19353D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A094C4-75B0-7AE0-9BDB-335F074A12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E2B45-5A02-C959-A522-530618A93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B115A0-018E-93FE-0CF9-0E688F405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AA2D4-52E0-6638-658A-C0978F9D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697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DAB84-9D7A-D2C0-E069-EFB462F44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8A97D-1A3B-972C-A65F-19B3DD2C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EDE940-68D3-FB64-7603-94474043E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72171-6D10-83D0-1A55-00232F54F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989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B88DFD-C6EB-D36A-DAC6-8BF427E2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94DC74-5A9B-A20A-98AA-0D6D3E52A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E4F8EE-0221-30B3-95A9-B0AD7DF74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5441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2D76B-7E26-01C9-8FD6-A65243AE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B9851-A0BE-59B7-4F55-A3C303AF3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FD9C8F-053E-14B9-D180-17B9EA1B9C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5D05AB-CB3A-5958-CDC4-4AFF303C8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2EB2F1-575B-0B45-E6F0-095B845F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C93D29-EC1F-20FC-6D21-CF646F3D4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2048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F6CB7-CE56-D8BC-EB8F-4D1CD1F16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47F1CB-7E77-832A-0437-BCDC975DC4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4CD9C1-3BFB-7C0F-5995-34A1B76A04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79B4B-C5F5-CFE8-0EA1-3BD10B5BB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C49DA-5461-C5D6-BF24-695F6B95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90607-5B44-EFCE-54F6-16FAFC790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2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9AD28F-CA71-23AB-E1BC-8094EC0DF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D2B861-853C-C665-05A3-B58758BD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8AA6A-5093-41FB-DD58-4764EC739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9FD2F7-D1AE-4E4B-A1A0-F622D8CCE7F8}" type="datetimeFigureOut">
              <a:rPr lang="en-IN" smtClean="0"/>
              <a:t>01-03-2025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D2ACA-039D-F325-B678-716C5ECF5E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154B6-02E4-B1DD-D0F2-E9B794F20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BEF64-5A89-4CC6-9182-F5BBB99F2A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987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E7BEA-B258-06F4-26DB-4C1A3A8F8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304C52D-690F-BAE6-DB88-6E29DA3843A5}"/>
              </a:ext>
            </a:extLst>
          </p:cNvPr>
          <p:cNvSpPr txBox="1"/>
          <p:nvPr/>
        </p:nvSpPr>
        <p:spPr>
          <a:xfrm>
            <a:off x="347787" y="295476"/>
            <a:ext cx="11508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SCIENCE AND ENGINEERING PROJECT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83782C-D84C-C9B7-DCAA-14BAD44F33A8}"/>
              </a:ext>
            </a:extLst>
          </p:cNvPr>
          <p:cNvSpPr txBox="1"/>
          <p:nvPr/>
        </p:nvSpPr>
        <p:spPr>
          <a:xfrm>
            <a:off x="335385" y="874366"/>
            <a:ext cx="1150882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END-SEMESTER ASSESSMENT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41E9E-DCAD-882A-DE14-A61179F2C3A9}"/>
              </a:ext>
            </a:extLst>
          </p:cNvPr>
          <p:cNvSpPr txBox="1"/>
          <p:nvPr/>
        </p:nvSpPr>
        <p:spPr>
          <a:xfrm>
            <a:off x="918380" y="6184944"/>
            <a:ext cx="103364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DEPARTMENT OF ENGINEERING SCIENCES AND HUMANITIES (DESH)</a:t>
            </a:r>
            <a:br>
              <a:rPr lang="en-US" b="1" dirty="0">
                <a:latin typeface="Aptos Narrow" panose="020B0004020202020204" pitchFamily="34" charset="0"/>
                <a:cs typeface="Times New Roman" panose="02020603050405020304" pitchFamily="18" charset="0"/>
              </a:rPr>
            </a:br>
            <a:r>
              <a:rPr lang="en-US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VISHWAKARMA INSTITUTE OF </a:t>
            </a:r>
            <a:r>
              <a:rPr lang="en-IN" b="1" dirty="0">
                <a:latin typeface="Aptos Narrow" panose="020B0004020202020204" pitchFamily="34" charset="0"/>
                <a:cs typeface="Times New Roman" panose="02020603050405020304" pitchFamily="18" charset="0"/>
              </a:rPr>
              <a:t>TECHNOLOGY, PUNE</a:t>
            </a:r>
            <a:endParaRPr lang="en-US" b="1" dirty="0">
              <a:latin typeface="Aptos Narrow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9E708C-3B21-11C4-FD05-493622400C6C}"/>
              </a:ext>
            </a:extLst>
          </p:cNvPr>
          <p:cNvSpPr txBox="1"/>
          <p:nvPr/>
        </p:nvSpPr>
        <p:spPr>
          <a:xfrm>
            <a:off x="2904443" y="1506071"/>
            <a:ext cx="6395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MEDICONNECT: PATIENT MANAGEMENT 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1F69C5-E28F-260A-AD76-DB83E237DEB9}"/>
              </a:ext>
            </a:extLst>
          </p:cNvPr>
          <p:cNvSpPr txBox="1"/>
          <p:nvPr/>
        </p:nvSpPr>
        <p:spPr>
          <a:xfrm>
            <a:off x="507261" y="2793373"/>
            <a:ext cx="2397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PRESENTED BY :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3C6A5315-2DF6-981B-0FE9-FFC0FF9B8441}"/>
              </a:ext>
            </a:extLst>
          </p:cNvPr>
          <p:cNvGraphicFramePr>
            <a:graphicFrameLocks noGrp="1"/>
          </p:cNvGraphicFramePr>
          <p:nvPr/>
        </p:nvGraphicFramePr>
        <p:xfrm>
          <a:off x="1075296" y="3328499"/>
          <a:ext cx="4926348" cy="2438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587325">
                  <a:extLst>
                    <a:ext uri="{9D8B030D-6E8A-4147-A177-3AD203B41FA5}">
                      <a16:colId xmlns:a16="http://schemas.microsoft.com/office/drawing/2014/main" val="85778553"/>
                    </a:ext>
                  </a:extLst>
                </a:gridCol>
                <a:gridCol w="1069396">
                  <a:extLst>
                    <a:ext uri="{9D8B030D-6E8A-4147-A177-3AD203B41FA5}">
                      <a16:colId xmlns:a16="http://schemas.microsoft.com/office/drawing/2014/main" val="3635398453"/>
                    </a:ext>
                  </a:extLst>
                </a:gridCol>
                <a:gridCol w="1269627">
                  <a:extLst>
                    <a:ext uri="{9D8B030D-6E8A-4147-A177-3AD203B41FA5}">
                      <a16:colId xmlns:a16="http://schemas.microsoft.com/office/drawing/2014/main" val="2791531137"/>
                    </a:ext>
                  </a:extLst>
                </a:gridCol>
              </a:tblGrid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Name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Roll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PRN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779001"/>
                  </a:ext>
                </a:extLst>
              </a:tr>
              <a:tr h="271276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Shubhra Desai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12412117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471524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Arnav Deshmukh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12414249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116642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Himanshu Deshmukh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12414955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3795464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Sanskar Deshpande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12414328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486389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</a:rPr>
                        <a:t>Devang Damkondwar 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12414260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6835076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Atharva Devikar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24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12410080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714792"/>
                  </a:ext>
                </a:extLst>
              </a:tr>
              <a:tr h="27963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Ishwari Dhale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12411884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87685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6695F949-2A33-B6B0-41E9-D3AD51F57BBA}"/>
              </a:ext>
            </a:extLst>
          </p:cNvPr>
          <p:cNvSpPr txBox="1"/>
          <p:nvPr/>
        </p:nvSpPr>
        <p:spPr>
          <a:xfrm>
            <a:off x="7521864" y="3808246"/>
            <a:ext cx="3304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PROJECT GUIDE: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30815E-1DDC-C416-6C0A-8251E0337C02}"/>
              </a:ext>
            </a:extLst>
          </p:cNvPr>
          <p:cNvSpPr txBox="1"/>
          <p:nvPr/>
        </p:nvSpPr>
        <p:spPr>
          <a:xfrm>
            <a:off x="6867747" y="4115628"/>
            <a:ext cx="4612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PROF. VISHWESH RAGHUNATH DESHMUKH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645968D-246A-5A4C-9D78-9446C5FF2DF2}"/>
              </a:ext>
            </a:extLst>
          </p:cNvPr>
          <p:cNvCxnSpPr>
            <a:cxnSpLocks/>
          </p:cNvCxnSpPr>
          <p:nvPr/>
        </p:nvCxnSpPr>
        <p:spPr>
          <a:xfrm flipH="1">
            <a:off x="606056" y="6137504"/>
            <a:ext cx="1105414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5735C35-CF2F-C7EE-2704-B41FA72A4A72}"/>
              </a:ext>
            </a:extLst>
          </p:cNvPr>
          <p:cNvSpPr txBox="1"/>
          <p:nvPr/>
        </p:nvSpPr>
        <p:spPr>
          <a:xfrm>
            <a:off x="4377218" y="1959528"/>
            <a:ext cx="745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Div: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1A9935-A3B9-4F86-63A3-6716D3D5408A}"/>
              </a:ext>
            </a:extLst>
          </p:cNvPr>
          <p:cNvSpPr txBox="1"/>
          <p:nvPr/>
        </p:nvSpPr>
        <p:spPr>
          <a:xfrm>
            <a:off x="5596400" y="1964590"/>
            <a:ext cx="21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ASEP Group No. : 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8EADAD-9703-D01C-2BD7-010412DD352F}"/>
              </a:ext>
            </a:extLst>
          </p:cNvPr>
          <p:cNvSpPr txBox="1"/>
          <p:nvPr/>
        </p:nvSpPr>
        <p:spPr>
          <a:xfrm>
            <a:off x="2587970" y="1959528"/>
            <a:ext cx="1715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Course: AIML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CF90EB4-A9D8-4CF9-D208-14686DEE90FB}"/>
              </a:ext>
            </a:extLst>
          </p:cNvPr>
          <p:cNvSpPr txBox="1"/>
          <p:nvPr/>
        </p:nvSpPr>
        <p:spPr>
          <a:xfrm>
            <a:off x="8245917" y="1959528"/>
            <a:ext cx="2105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 : 01/03/25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5BC4237-4796-39AB-5046-AE6357F4B7C2}"/>
              </a:ext>
            </a:extLst>
          </p:cNvPr>
          <p:cNvSpPr/>
          <p:nvPr/>
        </p:nvSpPr>
        <p:spPr>
          <a:xfrm>
            <a:off x="11214541" y="440871"/>
            <a:ext cx="80623" cy="37782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8390AD-EB67-4CB8-008B-66FD03F7E944}"/>
              </a:ext>
            </a:extLst>
          </p:cNvPr>
          <p:cNvSpPr/>
          <p:nvPr/>
        </p:nvSpPr>
        <p:spPr>
          <a:xfrm>
            <a:off x="9250074" y="911029"/>
            <a:ext cx="49884" cy="57889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6C903AB-57BB-EA21-3643-54715CB54687}"/>
              </a:ext>
            </a:extLst>
          </p:cNvPr>
          <p:cNvSpPr/>
          <p:nvPr/>
        </p:nvSpPr>
        <p:spPr>
          <a:xfrm>
            <a:off x="3213100" y="1506071"/>
            <a:ext cx="71717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3" name="Google Shape;141;p6">
            <a:extLst>
              <a:ext uri="{FF2B5EF4-FFF2-40B4-BE49-F238E27FC236}">
                <a16:creationId xmlns:a16="http://schemas.microsoft.com/office/drawing/2014/main" id="{B547516A-11E5-49FF-8ED6-7280C5F982C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" y="2"/>
            <a:ext cx="786580" cy="8186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746482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7A931-5391-94E7-2B31-25AC70538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OBJECTIVES</a:t>
            </a:r>
          </a:p>
        </p:txBody>
      </p:sp>
      <p:sp>
        <p:nvSpPr>
          <p:cNvPr id="8" name="Rounded Rectangle 1">
            <a:extLst>
              <a:ext uri="{FF2B5EF4-FFF2-40B4-BE49-F238E27FC236}">
                <a16:creationId xmlns:a16="http://schemas.microsoft.com/office/drawing/2014/main" id="{03648FE1-696D-20CE-9775-4C75B4455F7D}"/>
              </a:ext>
            </a:extLst>
          </p:cNvPr>
          <p:cNvSpPr/>
          <p:nvPr/>
        </p:nvSpPr>
        <p:spPr>
          <a:xfrm>
            <a:off x="1403232" y="1690688"/>
            <a:ext cx="8055399" cy="9319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IN" sz="1800" b="1" dirty="0">
                <a:effectLst/>
                <a:latin typeface="Helvetica Neue" panose="02000503000000020004" pitchFamily="2" charset="0"/>
              </a:rPr>
              <a:t>Streamlines Workflows: </a:t>
            </a:r>
            <a:r>
              <a:rPr lang="en-IN" sz="1800" dirty="0">
                <a:effectLst/>
                <a:latin typeface="Helvetica Neue" panose="02000503000000020004" pitchFamily="2" charset="0"/>
              </a:rPr>
              <a:t>For the doctors as well as the </a:t>
            </a:r>
            <a:r>
              <a:rPr lang="en-IN" sz="1800" dirty="0">
                <a:effectLst/>
                <a:latin typeface="Helvetica Neue" panose="02000503000000020004"/>
              </a:rPr>
              <a:t>patients </a:t>
            </a:r>
            <a:r>
              <a:rPr lang="en-US" dirty="0">
                <a:latin typeface="Helvetica Neue" panose="02000503000000020004"/>
              </a:rPr>
              <a:t>into one efficient and user-friendly platform.</a:t>
            </a:r>
            <a:endParaRPr lang="en-IN" sz="1800" b="1" dirty="0">
              <a:effectLst/>
              <a:latin typeface="Helvetica Neue" panose="02000503000000020004"/>
            </a:endParaRPr>
          </a:p>
        </p:txBody>
      </p:sp>
      <p:sp>
        <p:nvSpPr>
          <p:cNvPr id="9" name="Rounded Rectangle 1">
            <a:extLst>
              <a:ext uri="{FF2B5EF4-FFF2-40B4-BE49-F238E27FC236}">
                <a16:creationId xmlns:a16="http://schemas.microsoft.com/office/drawing/2014/main" id="{9B12C239-F63A-8599-1C69-000CBF60DB58}"/>
              </a:ext>
            </a:extLst>
          </p:cNvPr>
          <p:cNvSpPr/>
          <p:nvPr/>
        </p:nvSpPr>
        <p:spPr>
          <a:xfrm>
            <a:off x="3824748" y="2963007"/>
            <a:ext cx="7148052" cy="9319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IN" sz="1800" b="1" dirty="0">
                <a:effectLst/>
                <a:latin typeface="Helvetica Neue" panose="02000503000000020004" pitchFamily="2" charset="0"/>
              </a:rPr>
              <a:t>Patient Management: </a:t>
            </a:r>
            <a:r>
              <a:rPr lang="en-IN" sz="1800" dirty="0">
                <a:effectLst/>
                <a:latin typeface="Helvetica Neue" panose="02000503000000020004" pitchFamily="2" charset="0"/>
              </a:rPr>
              <a:t>Collects and manages patient data securely.</a:t>
            </a: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CFF8A1C8-1249-F2C4-3367-7AB929EFB28E}"/>
              </a:ext>
            </a:extLst>
          </p:cNvPr>
          <p:cNvSpPr/>
          <p:nvPr/>
        </p:nvSpPr>
        <p:spPr>
          <a:xfrm>
            <a:off x="1403232" y="4235326"/>
            <a:ext cx="8055399" cy="9319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IN" sz="1800" b="1" dirty="0">
                <a:effectLst/>
                <a:latin typeface="Helvetica Neue" panose="02000503000000020004" pitchFamily="2" charset="0"/>
              </a:rPr>
              <a:t>Doctor Support: </a:t>
            </a:r>
            <a:r>
              <a:rPr lang="en-IN" sz="1800" dirty="0">
                <a:effectLst/>
                <a:latin typeface="Helvetica Neue" panose="02000503000000020004" pitchFamily="2" charset="0"/>
              </a:rPr>
              <a:t>Simplifies prescription assignment and follow-up scheduling.</a:t>
            </a:r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8676D9A6-4B8E-718F-03BA-8D85125BD509}"/>
              </a:ext>
            </a:extLst>
          </p:cNvPr>
          <p:cNvSpPr/>
          <p:nvPr/>
        </p:nvSpPr>
        <p:spPr>
          <a:xfrm>
            <a:off x="3185328" y="5507645"/>
            <a:ext cx="7856297" cy="93198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marL="283464" indent="-283464" algn="l" rtl="0" eaLnBrk="1" latinLnBrk="0" hangingPunct="1"/>
            <a:r>
              <a:rPr lang="en-IN" sz="1800" b="1" kern="1200" dirty="0">
                <a:solidFill>
                  <a:srgbClr val="000000"/>
                </a:solidFill>
                <a:effectLst/>
                <a:latin typeface="Helvetica Neue" panose="02000503000000020004"/>
                <a:ea typeface="+mn-ea"/>
                <a:cs typeface="+mn-cs"/>
              </a:rPr>
              <a:t>Automated Notifications:</a:t>
            </a:r>
            <a:r>
              <a:rPr lang="en-IN" sz="1800" kern="1200" dirty="0">
                <a:solidFill>
                  <a:srgbClr val="000000"/>
                </a:solidFill>
                <a:effectLst/>
                <a:latin typeface="Helvetica Neue" panose="02000503000000020004"/>
                <a:ea typeface="+mn-ea"/>
                <a:cs typeface="+mn-cs"/>
              </a:rPr>
              <a:t> Reminds patients and doctors of appointments.</a:t>
            </a: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8332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66E7B-D886-B41F-B6B8-7F489D5D0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TOOLS USED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5AD226-55CD-A258-BD87-0B61592771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69" y="2094583"/>
            <a:ext cx="1406014" cy="7011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242474-178C-DFE3-A068-C0C233D56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0628" y="2085404"/>
            <a:ext cx="1406014" cy="719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C1E319-51F2-CC67-E883-E4336FE6E8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8669" y="3490797"/>
            <a:ext cx="1457314" cy="57145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79C36F-BFE2-E10F-FE34-DC3F5D0B57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7770" y="3239273"/>
            <a:ext cx="1171729" cy="117172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AF3364-D5F5-BBA8-0EA4-7861CC0923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3907" y="4757290"/>
            <a:ext cx="1457314" cy="624563"/>
          </a:xfrm>
          <a:prstGeom prst="rect">
            <a:avLst/>
          </a:prstGeom>
        </p:spPr>
      </p:pic>
      <p:sp>
        <p:nvSpPr>
          <p:cNvPr id="24" name="Rounded Rectangle 1">
            <a:extLst>
              <a:ext uri="{FF2B5EF4-FFF2-40B4-BE49-F238E27FC236}">
                <a16:creationId xmlns:a16="http://schemas.microsoft.com/office/drawing/2014/main" id="{3AB14B13-9FD1-8EF6-4322-FAEF5459CBCC}"/>
              </a:ext>
            </a:extLst>
          </p:cNvPr>
          <p:cNvSpPr/>
          <p:nvPr/>
        </p:nvSpPr>
        <p:spPr>
          <a:xfrm>
            <a:off x="294967" y="2094583"/>
            <a:ext cx="7039897" cy="346111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r>
              <a:rPr lang="en-IN" b="1" dirty="0">
                <a:latin typeface="Helvetica Neue" panose="02000503000000020004" pitchFamily="2" charset="0"/>
              </a:rPr>
              <a:t>FIGMA: </a:t>
            </a:r>
            <a:r>
              <a:rPr lang="en-IN" dirty="0">
                <a:latin typeface="Helvetica Neue" panose="02000503000000020004" pitchFamily="2" charset="0"/>
              </a:rPr>
              <a:t>To design UI and UX for the website.</a:t>
            </a:r>
          </a:p>
          <a:p>
            <a:endParaRPr lang="en-IN" dirty="0">
              <a:latin typeface="Helvetica Neue" panose="02000503000000020004" pitchFamily="2" charset="0"/>
            </a:endParaRPr>
          </a:p>
          <a:p>
            <a:r>
              <a:rPr lang="en-IN" b="1" dirty="0">
                <a:latin typeface="Helvetica Neue" panose="02000503000000020004" pitchFamily="2" charset="0"/>
              </a:rPr>
              <a:t>VS CODE: </a:t>
            </a:r>
            <a:r>
              <a:rPr lang="en-IN" dirty="0">
                <a:latin typeface="Helvetica Neue" panose="02000503000000020004" pitchFamily="2" charset="0"/>
              </a:rPr>
              <a:t>Utilized development of HTML as well as CSS.</a:t>
            </a:r>
            <a:br>
              <a:rPr lang="en-IN" dirty="0">
                <a:latin typeface="Helvetica Neue" panose="02000503000000020004" pitchFamily="2" charset="0"/>
              </a:rPr>
            </a:br>
            <a:br>
              <a:rPr lang="en-IN" dirty="0">
                <a:latin typeface="Helvetica Neue" panose="02000503000000020004" pitchFamily="2" charset="0"/>
              </a:rPr>
            </a:br>
            <a:r>
              <a:rPr lang="en-IN" b="1" dirty="0">
                <a:latin typeface="Helvetica Neue" panose="02000503000000020004" pitchFamily="2" charset="0"/>
              </a:rPr>
              <a:t>SQL Lite: </a:t>
            </a:r>
            <a:r>
              <a:rPr lang="en-IN" dirty="0">
                <a:latin typeface="Helvetica Neue" panose="02000503000000020004" pitchFamily="2" charset="0"/>
              </a:rPr>
              <a:t>To handle database.</a:t>
            </a:r>
            <a:br>
              <a:rPr lang="en-IN" dirty="0">
                <a:latin typeface="Helvetica Neue" panose="02000503000000020004" pitchFamily="2" charset="0"/>
              </a:rPr>
            </a:br>
            <a:br>
              <a:rPr lang="en-IN" dirty="0">
                <a:latin typeface="Helvetica Neue" panose="02000503000000020004" pitchFamily="2" charset="0"/>
              </a:rPr>
            </a:br>
            <a:r>
              <a:rPr lang="en-IN" b="1" dirty="0">
                <a:latin typeface="Helvetica Neue" panose="02000503000000020004" pitchFamily="2" charset="0"/>
              </a:rPr>
              <a:t>PYCHARM: </a:t>
            </a:r>
            <a:r>
              <a:rPr lang="en-IN" dirty="0">
                <a:latin typeface="Helvetica Neue" panose="02000503000000020004" pitchFamily="2" charset="0"/>
              </a:rPr>
              <a:t>Was used to handle python along with Django.</a:t>
            </a:r>
            <a:br>
              <a:rPr lang="en-IN" dirty="0">
                <a:latin typeface="Helvetica Neue" panose="02000503000000020004" pitchFamily="2" charset="0"/>
              </a:rPr>
            </a:br>
            <a:br>
              <a:rPr lang="en-IN" dirty="0">
                <a:latin typeface="Helvetica Neue" panose="02000503000000020004" pitchFamily="2" charset="0"/>
              </a:rPr>
            </a:br>
            <a:r>
              <a:rPr lang="en-IN" b="1" dirty="0">
                <a:latin typeface="Helvetica Neue" panose="02000503000000020004" pitchFamily="2" charset="0"/>
              </a:rPr>
              <a:t>TWILIO: </a:t>
            </a:r>
            <a:r>
              <a:rPr lang="en-IN" dirty="0">
                <a:latin typeface="Helvetica Neue" panose="02000503000000020004" pitchFamily="2" charset="0"/>
              </a:rPr>
              <a:t>To send appointment as well as emergency messages 			to patients.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900770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6164-B6F1-D6A9-67D3-7DE901C0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METHODOLOGY IMPLEMENTED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CA742A-136B-2E61-7208-9D83D05319AA}"/>
              </a:ext>
            </a:extLst>
          </p:cNvPr>
          <p:cNvGrpSpPr/>
          <p:nvPr/>
        </p:nvGrpSpPr>
        <p:grpSpPr>
          <a:xfrm>
            <a:off x="2466244" y="1918418"/>
            <a:ext cx="7259512" cy="3862950"/>
            <a:chOff x="2832412" y="1811943"/>
            <a:chExt cx="6043617" cy="7283036"/>
          </a:xfrm>
        </p:grpSpPr>
        <p:sp>
          <p:nvSpPr>
            <p:cNvPr id="17" name="Rounded Rectangle 28">
              <a:extLst>
                <a:ext uri="{FF2B5EF4-FFF2-40B4-BE49-F238E27FC236}">
                  <a16:creationId xmlns:a16="http://schemas.microsoft.com/office/drawing/2014/main" id="{F15567E7-06A8-D00E-6012-40811F22C270}"/>
                </a:ext>
              </a:extLst>
            </p:cNvPr>
            <p:cNvSpPr/>
            <p:nvPr/>
          </p:nvSpPr>
          <p:spPr>
            <a:xfrm>
              <a:off x="2832416" y="1811943"/>
              <a:ext cx="6043613" cy="970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Designed the website using Figma.</a:t>
              </a:r>
            </a:p>
          </p:txBody>
        </p:sp>
        <p:sp>
          <p:nvSpPr>
            <p:cNvPr id="18" name="Rounded Rectangle 29">
              <a:extLst>
                <a:ext uri="{FF2B5EF4-FFF2-40B4-BE49-F238E27FC236}">
                  <a16:creationId xmlns:a16="http://schemas.microsoft.com/office/drawing/2014/main" id="{9C5D473A-2A8C-08D6-542E-59DAB08F9B04}"/>
                </a:ext>
              </a:extLst>
            </p:cNvPr>
            <p:cNvSpPr/>
            <p:nvPr/>
          </p:nvSpPr>
          <p:spPr>
            <a:xfrm>
              <a:off x="2832416" y="3391273"/>
              <a:ext cx="6043613" cy="970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Created a website framework using HT</a:t>
              </a: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</a:rPr>
                <a:t>ML and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CSS.</a:t>
              </a:r>
            </a:p>
          </p:txBody>
        </p:sp>
        <p:sp>
          <p:nvSpPr>
            <p:cNvPr id="19" name="Rounded Rectangle 30">
              <a:extLst>
                <a:ext uri="{FF2B5EF4-FFF2-40B4-BE49-F238E27FC236}">
                  <a16:creationId xmlns:a16="http://schemas.microsoft.com/office/drawing/2014/main" id="{A6B569D9-E18A-55D4-F500-DB785047B96B}"/>
                </a:ext>
              </a:extLst>
            </p:cNvPr>
            <p:cNvSpPr/>
            <p:nvPr/>
          </p:nvSpPr>
          <p:spPr>
            <a:xfrm>
              <a:off x="2832414" y="4969027"/>
              <a:ext cx="6043613" cy="970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Used</a:t>
              </a: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</a:rPr>
                <a:t> 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MySQL for Database.</a:t>
              </a:r>
            </a:p>
          </p:txBody>
        </p:sp>
        <p:sp>
          <p:nvSpPr>
            <p:cNvPr id="20" name="Rounded Rectangle 31">
              <a:extLst>
                <a:ext uri="{FF2B5EF4-FFF2-40B4-BE49-F238E27FC236}">
                  <a16:creationId xmlns:a16="http://schemas.microsoft.com/office/drawing/2014/main" id="{3388062C-EEC8-09C1-A2E8-8562ADB473E0}"/>
                </a:ext>
              </a:extLst>
            </p:cNvPr>
            <p:cNvSpPr/>
            <p:nvPr/>
          </p:nvSpPr>
          <p:spPr>
            <a:xfrm>
              <a:off x="2832413" y="6546781"/>
              <a:ext cx="6043613" cy="970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Used API to connect frontend and SQL with backend.</a:t>
              </a:r>
            </a:p>
          </p:txBody>
        </p:sp>
        <p:sp>
          <p:nvSpPr>
            <p:cNvPr id="21" name="Rounded Rectangle 32">
              <a:extLst>
                <a:ext uri="{FF2B5EF4-FFF2-40B4-BE49-F238E27FC236}">
                  <a16:creationId xmlns:a16="http://schemas.microsoft.com/office/drawing/2014/main" id="{5532B565-4FE3-EE7B-90AE-26974F2FE3B8}"/>
                </a:ext>
              </a:extLst>
            </p:cNvPr>
            <p:cNvSpPr/>
            <p:nvPr/>
          </p:nvSpPr>
          <p:spPr>
            <a:xfrm>
              <a:off x="2832412" y="8124535"/>
              <a:ext cx="6043613" cy="970444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>
              <a:softEdge rad="2540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Used Python and </a:t>
              </a:r>
              <a:r>
                <a:rPr lang="en-US" sz="2000" dirty="0">
                  <a:solidFill>
                    <a:prstClr val="black">
                      <a:lumMod val="85000"/>
                      <a:lumOff val="15000"/>
                    </a:prstClr>
                  </a:solidFill>
                  <a:latin typeface="Calibri" panose="020F0502020204030204"/>
                </a:rPr>
                <a:t>D</a:t>
              </a:r>
              <a:r>
                <a:rPr kumimoji="0" lang="en-US" sz="20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jango</a:t>
              </a: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85000"/>
                      <a:lumOff val="1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for backend.</a:t>
              </a:r>
            </a:p>
          </p:txBody>
        </p:sp>
        <p:sp>
          <p:nvSpPr>
            <p:cNvPr id="22" name="Down Arrow 33">
              <a:extLst>
                <a:ext uri="{FF2B5EF4-FFF2-40B4-BE49-F238E27FC236}">
                  <a16:creationId xmlns:a16="http://schemas.microsoft.com/office/drawing/2014/main" id="{557A5BED-1B4B-A6A1-E5B3-514199A221BA}"/>
                </a:ext>
              </a:extLst>
            </p:cNvPr>
            <p:cNvSpPr/>
            <p:nvPr/>
          </p:nvSpPr>
          <p:spPr>
            <a:xfrm>
              <a:off x="5853357" y="2780688"/>
              <a:ext cx="168633" cy="624568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Down Arrow 34">
              <a:extLst>
                <a:ext uri="{FF2B5EF4-FFF2-40B4-BE49-F238E27FC236}">
                  <a16:creationId xmlns:a16="http://schemas.microsoft.com/office/drawing/2014/main" id="{CDAE6CC8-9ADC-4DCC-22F9-E870E2CD693D}"/>
                </a:ext>
              </a:extLst>
            </p:cNvPr>
            <p:cNvSpPr/>
            <p:nvPr/>
          </p:nvSpPr>
          <p:spPr>
            <a:xfrm>
              <a:off x="5858735" y="4353088"/>
              <a:ext cx="168633" cy="624568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Down Arrow 35">
              <a:extLst>
                <a:ext uri="{FF2B5EF4-FFF2-40B4-BE49-F238E27FC236}">
                  <a16:creationId xmlns:a16="http://schemas.microsoft.com/office/drawing/2014/main" id="{7723623D-FD69-2FC2-9D74-9EA1C0248E04}"/>
                </a:ext>
              </a:extLst>
            </p:cNvPr>
            <p:cNvSpPr/>
            <p:nvPr/>
          </p:nvSpPr>
          <p:spPr>
            <a:xfrm>
              <a:off x="5864113" y="5925488"/>
              <a:ext cx="168633" cy="624568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Down Arrow 36">
              <a:extLst>
                <a:ext uri="{FF2B5EF4-FFF2-40B4-BE49-F238E27FC236}">
                  <a16:creationId xmlns:a16="http://schemas.microsoft.com/office/drawing/2014/main" id="{048B1191-D1BF-5D39-DE53-C8444B6B95CB}"/>
                </a:ext>
              </a:extLst>
            </p:cNvPr>
            <p:cNvSpPr/>
            <p:nvPr/>
          </p:nvSpPr>
          <p:spPr>
            <a:xfrm>
              <a:off x="5869491" y="7497888"/>
              <a:ext cx="168633" cy="624568"/>
            </a:xfrm>
            <a:prstGeom prst="downArrow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>
              <a:softEdge rad="0"/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013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9646C494-3C5C-2EA9-A154-DDCFBC6F0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2642" y="0"/>
            <a:ext cx="4922044" cy="68580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54BE83F-B6C0-2698-03FF-F1B8944F216D}"/>
              </a:ext>
            </a:extLst>
          </p:cNvPr>
          <p:cNvSpPr txBox="1"/>
          <p:nvPr/>
        </p:nvSpPr>
        <p:spPr>
          <a:xfrm>
            <a:off x="904568" y="2705725"/>
            <a:ext cx="5489359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latin typeface="+mj-lt"/>
              </a:rPr>
              <a:t>This is how the frontend will work.</a:t>
            </a:r>
          </a:p>
        </p:txBody>
      </p:sp>
    </p:spTree>
    <p:extLst>
      <p:ext uri="{BB962C8B-B14F-4D97-AF65-F5344CB8AC3E}">
        <p14:creationId xmlns:p14="http://schemas.microsoft.com/office/powerpoint/2010/main" val="146673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18DEC-B697-A2AA-E400-F40B4E204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917" y="91738"/>
            <a:ext cx="9602165" cy="283057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This is how our backend systems will work.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222BE7-F613-7D96-82A7-763342B7DB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2614"/>
            <a:ext cx="12192000" cy="6355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608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EE18-EB49-B0C8-2E62-87EE52F4A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4141" y="135411"/>
            <a:ext cx="6263717" cy="352505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CODE SNIPPETS - HTML &amp; CSS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D129D-C424-D722-6126-AD70595B9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90308"/>
            <a:ext cx="12192000" cy="6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91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9A30-852D-6726-14E0-EC677A8B6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8498" y="89823"/>
            <a:ext cx="5495003" cy="509946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/>
              <a:t>CODE SNIPPETS - PYTHON</a:t>
            </a:r>
          </a:p>
        </p:txBody>
      </p:sp>
    </p:spTree>
    <p:extLst>
      <p:ext uri="{BB962C8B-B14F-4D97-AF65-F5344CB8AC3E}">
        <p14:creationId xmlns:p14="http://schemas.microsoft.com/office/powerpoint/2010/main" val="1341918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F7DFF-A4DA-5C3F-0FF7-1E48AC622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Results and Discussion</a:t>
            </a:r>
          </a:p>
        </p:txBody>
      </p:sp>
      <p:sp>
        <p:nvSpPr>
          <p:cNvPr id="4" name="Rounded Rectangle 1">
            <a:extLst>
              <a:ext uri="{FF2B5EF4-FFF2-40B4-BE49-F238E27FC236}">
                <a16:creationId xmlns:a16="http://schemas.microsoft.com/office/drawing/2014/main" id="{7B7F59E1-C57D-19E6-5C60-FEF7F589380D}"/>
              </a:ext>
            </a:extLst>
          </p:cNvPr>
          <p:cNvSpPr/>
          <p:nvPr/>
        </p:nvSpPr>
        <p:spPr>
          <a:xfrm>
            <a:off x="647539" y="1562869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IN" dirty="0">
                <a:latin typeface="Helvetica Neue" panose="02000503000000020004"/>
              </a:rPr>
              <a:t>After everything was done while testing we encountered some bugs within our website which we’ve fixed.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  <p:sp>
        <p:nvSpPr>
          <p:cNvPr id="5" name="Rounded Rectangle 1">
            <a:extLst>
              <a:ext uri="{FF2B5EF4-FFF2-40B4-BE49-F238E27FC236}">
                <a16:creationId xmlns:a16="http://schemas.microsoft.com/office/drawing/2014/main" id="{2488EE45-1424-590D-E89B-BB2241BCB442}"/>
              </a:ext>
            </a:extLst>
          </p:cNvPr>
          <p:cNvSpPr/>
          <p:nvPr/>
        </p:nvSpPr>
        <p:spPr>
          <a:xfrm>
            <a:off x="647539" y="2294620"/>
            <a:ext cx="10896922" cy="43308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IN" sz="1800" dirty="0">
                <a:effectLst/>
                <a:latin typeface="Helvetica Neue" panose="02000503000000020004"/>
              </a:rPr>
              <a:t>There were question about security of patient data, how is it stored and who can access it?</a:t>
            </a:r>
          </a:p>
        </p:txBody>
      </p:sp>
      <p:sp>
        <p:nvSpPr>
          <p:cNvPr id="10" name="Rounded Rectangle 1">
            <a:extLst>
              <a:ext uri="{FF2B5EF4-FFF2-40B4-BE49-F238E27FC236}">
                <a16:creationId xmlns:a16="http://schemas.microsoft.com/office/drawing/2014/main" id="{D3489F33-0B51-54C4-EDCB-98EA8AB03118}"/>
              </a:ext>
            </a:extLst>
          </p:cNvPr>
          <p:cNvSpPr/>
          <p:nvPr/>
        </p:nvSpPr>
        <p:spPr>
          <a:xfrm>
            <a:off x="647539" y="3026372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/>
              </a:rPr>
              <a:t>Patients will appreciate the ability to check their queue status in real time, reducing unnecessary waiting.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  <p:sp>
        <p:nvSpPr>
          <p:cNvPr id="12" name="Rounded Rectangle 1">
            <a:extLst>
              <a:ext uri="{FF2B5EF4-FFF2-40B4-BE49-F238E27FC236}">
                <a16:creationId xmlns:a16="http://schemas.microsoft.com/office/drawing/2014/main" id="{B6F31E77-A5C5-9F8B-D882-BCDE4DD35586}"/>
              </a:ext>
            </a:extLst>
          </p:cNvPr>
          <p:cNvSpPr/>
          <p:nvPr/>
        </p:nvSpPr>
        <p:spPr>
          <a:xfrm>
            <a:off x="647539" y="3758123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/>
              </a:rPr>
              <a:t>Staff will likely discuss how the system simplifies their workflow by keeping track of patient details.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  <p:sp>
        <p:nvSpPr>
          <p:cNvPr id="14" name="Rounded Rectangle 1">
            <a:extLst>
              <a:ext uri="{FF2B5EF4-FFF2-40B4-BE49-F238E27FC236}">
                <a16:creationId xmlns:a16="http://schemas.microsoft.com/office/drawing/2014/main" id="{1D131CFE-5C15-8ED6-2B4A-0030785F270D}"/>
              </a:ext>
            </a:extLst>
          </p:cNvPr>
          <p:cNvSpPr/>
          <p:nvPr/>
        </p:nvSpPr>
        <p:spPr>
          <a:xfrm>
            <a:off x="647539" y="4489874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/>
              </a:rPr>
              <a:t>There could be discussions about how well the platform integrates with existing hospital systems.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  <p:sp>
        <p:nvSpPr>
          <p:cNvPr id="15" name="Rounded Rectangle 1">
            <a:extLst>
              <a:ext uri="{FF2B5EF4-FFF2-40B4-BE49-F238E27FC236}">
                <a16:creationId xmlns:a16="http://schemas.microsoft.com/office/drawing/2014/main" id="{59627671-F419-348A-948C-0A11E3AA19D3}"/>
              </a:ext>
            </a:extLst>
          </p:cNvPr>
          <p:cNvSpPr/>
          <p:nvPr/>
        </p:nvSpPr>
        <p:spPr>
          <a:xfrm>
            <a:off x="647539" y="5221625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/>
              </a:rPr>
              <a:t>Some doctors might need time to adapt to digital patient management.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  <p:sp>
        <p:nvSpPr>
          <p:cNvPr id="17" name="Rounded Rectangle 1">
            <a:extLst>
              <a:ext uri="{FF2B5EF4-FFF2-40B4-BE49-F238E27FC236}">
                <a16:creationId xmlns:a16="http://schemas.microsoft.com/office/drawing/2014/main" id="{5EFA19B4-1594-1FD3-A69A-1D66514D1E64}"/>
              </a:ext>
            </a:extLst>
          </p:cNvPr>
          <p:cNvSpPr/>
          <p:nvPr/>
        </p:nvSpPr>
        <p:spPr>
          <a:xfrm>
            <a:off x="647539" y="5953376"/>
            <a:ext cx="10896922" cy="4330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softEdge rad="25400"/>
          </a:effectLst>
        </p:spPr>
        <p:txBody>
          <a:bodyPr rtlCol="0" anchor="ctr"/>
          <a:lstStyle/>
          <a:p>
            <a:pPr algn="ctr"/>
            <a:r>
              <a:rPr lang="en-US" dirty="0">
                <a:latin typeface="Helvetica Neue" panose="02000503000000020004"/>
              </a:rPr>
              <a:t>Users might compare it with other hospital queue management or medical record platforms.</a:t>
            </a:r>
            <a:endParaRPr lang="en-IN" sz="1800" dirty="0">
              <a:effectLst/>
              <a:latin typeface="Helvetica Neue" panose="02000503000000020004"/>
            </a:endParaRPr>
          </a:p>
        </p:txBody>
      </p:sp>
    </p:spTree>
    <p:extLst>
      <p:ext uri="{BB962C8B-B14F-4D97-AF65-F5344CB8AC3E}">
        <p14:creationId xmlns:p14="http://schemas.microsoft.com/office/powerpoint/2010/main" val="241150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199</TotalTime>
  <Words>383</Words>
  <Application>Microsoft Office PowerPoint</Application>
  <PresentationFormat>Widescreen</PresentationFormat>
  <Paragraphs>63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 Narrow</vt:lpstr>
      <vt:lpstr>Arial</vt:lpstr>
      <vt:lpstr>Calibri</vt:lpstr>
      <vt:lpstr>Calibri Light</vt:lpstr>
      <vt:lpstr>Helvetica Neue</vt:lpstr>
      <vt:lpstr>Times New Roman</vt:lpstr>
      <vt:lpstr>Office Theme</vt:lpstr>
      <vt:lpstr>PowerPoint Presentation</vt:lpstr>
      <vt:lpstr>OBJECTIVES</vt:lpstr>
      <vt:lpstr>TOOLS USED</vt:lpstr>
      <vt:lpstr>METHODOLOGY IMPLEMENTED</vt:lpstr>
      <vt:lpstr>PowerPoint Presentation</vt:lpstr>
      <vt:lpstr>This is how our backend systems will work.</vt:lpstr>
      <vt:lpstr>CODE SNIPPETS - HTML &amp; CSS </vt:lpstr>
      <vt:lpstr>CODE SNIPPETS - PYTHON</vt:lpstr>
      <vt:lpstr>Results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Sanskar Deshpande</dc:creator>
  <cp:lastModifiedBy>Sanskar Deshpande</cp:lastModifiedBy>
  <cp:revision>3</cp:revision>
  <dcterms:created xsi:type="dcterms:W3CDTF">2025-02-28T17:58:20Z</dcterms:created>
  <dcterms:modified xsi:type="dcterms:W3CDTF">2025-02-28T21:32:29Z</dcterms:modified>
</cp:coreProperties>
</file>