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nort.org/" TargetMode="External"/><Relationship Id="rId2" Type="http://schemas.openxmlformats.org/officeDocument/2006/relationships/hyperlink" Target="https://suricata.io/" TargetMode="External"/><Relationship Id="rId1" Type="http://schemas.openxmlformats.org/officeDocument/2006/relationships/slideLayout" Target="../slideLayouts/slideLayout2.xml"/><Relationship Id="rId6" Type="http://schemas.openxmlformats.org/officeDocument/2006/relationships/hyperlink" Target="https://www.google.com/" TargetMode="External"/><Relationship Id="rId5" Type="http://schemas.openxmlformats.org/officeDocument/2006/relationships/hyperlink" Target="https://www.youtube.com/" TargetMode="External"/><Relationship Id="rId4" Type="http://schemas.openxmlformats.org/officeDocument/2006/relationships/hyperlink" Target="https://bard.goog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8" y="1188720"/>
            <a:ext cx="7707086" cy="1267096"/>
          </a:xfrm>
        </p:spPr>
        <p:txBody>
          <a:bodyPr>
            <a:noAutofit/>
          </a:bodyPr>
          <a:lstStyle/>
          <a:p>
            <a:pPr algn="ctr"/>
            <a:r>
              <a:rPr lang="en-IN" sz="2000" dirty="0">
                <a:solidFill>
                  <a:schemeClr val="tx1"/>
                </a:solidFill>
                <a:latin typeface="Times New Roman" panose="02020603050405020304" pitchFamily="18" charset="0"/>
                <a:cs typeface="Times New Roman" panose="02020603050405020304" pitchFamily="18" charset="0"/>
              </a:rPr>
              <a:t>INSTITUTE FOR ADVANCED COMPUTING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AND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SOFTWARE DEVELOPMENT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AKURDI, PUNE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9874" y="2782389"/>
            <a:ext cx="7223760" cy="3696788"/>
          </a:xfrm>
        </p:spPr>
        <p:txBody>
          <a:bodyPr>
            <a:normAutofit lnSpcReduction="10000"/>
          </a:bodyPr>
          <a:lstStyle/>
          <a:p>
            <a:pPr marL="0" indent="0" algn="ctr">
              <a:buNone/>
            </a:pPr>
            <a:r>
              <a:rPr lang="en-IN" sz="2000" b="1" dirty="0">
                <a:solidFill>
                  <a:schemeClr val="tx1"/>
                </a:solidFill>
                <a:latin typeface="Times New Roman" panose="02020603050405020304" pitchFamily="18" charset="0"/>
                <a:cs typeface="Times New Roman" panose="02020603050405020304" pitchFamily="18" charset="0"/>
              </a:rPr>
              <a:t>IDPS USING SNORT/SURICATA AND ALERT </a:t>
            </a:r>
          </a:p>
          <a:p>
            <a:pPr marL="0" indent="0" algn="ctr">
              <a:buNone/>
            </a:pPr>
            <a:r>
              <a:rPr lang="en-IN" sz="2000" b="1" dirty="0">
                <a:solidFill>
                  <a:schemeClr val="tx1"/>
                </a:solidFill>
                <a:latin typeface="Times New Roman" panose="02020603050405020304" pitchFamily="18" charset="0"/>
                <a:cs typeface="Times New Roman" panose="02020603050405020304" pitchFamily="18" charset="0"/>
              </a:rPr>
              <a:t>VIA </a:t>
            </a:r>
            <a:r>
              <a:rPr lang="en-IN" sz="2000" b="1" dirty="0" smtClean="0">
                <a:solidFill>
                  <a:schemeClr val="tx1"/>
                </a:solidFill>
                <a:latin typeface="Times New Roman" panose="02020603050405020304" pitchFamily="18" charset="0"/>
                <a:cs typeface="Times New Roman" panose="02020603050405020304" pitchFamily="18" charset="0"/>
              </a:rPr>
              <a:t>MAIL</a:t>
            </a:r>
          </a:p>
          <a:p>
            <a:pPr marL="0" indent="0" algn="ctr">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en-IN" sz="2000" dirty="0" smtClean="0">
                <a:solidFill>
                  <a:schemeClr val="tx1"/>
                </a:solidFill>
                <a:latin typeface="Times New Roman" panose="02020603050405020304" pitchFamily="18" charset="0"/>
                <a:cs typeface="Times New Roman" panose="02020603050405020304" pitchFamily="18" charset="0"/>
              </a:rPr>
              <a:t>GROUP </a:t>
            </a:r>
            <a:r>
              <a:rPr lang="en-IN" sz="2000" dirty="0">
                <a:solidFill>
                  <a:schemeClr val="tx1"/>
                </a:solidFill>
                <a:latin typeface="Times New Roman" panose="02020603050405020304" pitchFamily="18" charset="0"/>
                <a:cs typeface="Times New Roman" panose="02020603050405020304" pitchFamily="18" charset="0"/>
              </a:rPr>
              <a:t>NO: 26</a:t>
            </a:r>
          </a:p>
          <a:p>
            <a:pPr marL="0" indent="0" algn="ctr">
              <a:buNone/>
            </a:pPr>
            <a:r>
              <a:rPr lang="en-IN" sz="2000" dirty="0">
                <a:solidFill>
                  <a:schemeClr val="tx1"/>
                </a:solidFill>
                <a:latin typeface="Times New Roman" panose="02020603050405020304" pitchFamily="18" charset="0"/>
                <a:cs typeface="Times New Roman" panose="02020603050405020304" pitchFamily="18" charset="0"/>
              </a:rPr>
              <a:t>SANSKAR GUPTA (233452)  </a:t>
            </a:r>
          </a:p>
          <a:p>
            <a:pPr marL="0" indent="0" algn="ctr">
              <a:buNone/>
            </a:pPr>
            <a:r>
              <a:rPr lang="en-IN" sz="2000" dirty="0">
                <a:solidFill>
                  <a:schemeClr val="tx1"/>
                </a:solidFill>
                <a:latin typeface="Times New Roman" panose="02020603050405020304" pitchFamily="18" charset="0"/>
                <a:cs typeface="Times New Roman" panose="02020603050405020304" pitchFamily="18" charset="0"/>
              </a:rPr>
              <a:t>KULDEEP PATEL (233416)  </a:t>
            </a:r>
          </a:p>
          <a:p>
            <a:pPr marL="0" indent="0" algn="ctr">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MR. KARTIK AWARI    		                 MR. </a:t>
            </a:r>
            <a:r>
              <a:rPr lang="en-IN" sz="2000" b="1" dirty="0" smtClean="0">
                <a:solidFill>
                  <a:schemeClr val="tx1"/>
                </a:solidFill>
                <a:latin typeface="Times New Roman" panose="02020603050405020304" pitchFamily="18" charset="0"/>
                <a:cs typeface="Times New Roman" panose="02020603050405020304" pitchFamily="18" charset="0"/>
              </a:rPr>
              <a:t>ROHITPURANIK     </a:t>
            </a:r>
            <a:r>
              <a:rPr lang="en-IN" sz="2000" dirty="0" smtClean="0">
                <a:solidFill>
                  <a:schemeClr val="tx1"/>
                </a:solidFill>
                <a:latin typeface="Times New Roman" panose="02020603050405020304" pitchFamily="18" charset="0"/>
                <a:cs typeface="Times New Roman" panose="02020603050405020304" pitchFamily="18" charset="0"/>
              </a:rPr>
              <a:t>PROJECT </a:t>
            </a:r>
            <a:r>
              <a:rPr lang="en-IN" sz="2000" dirty="0">
                <a:solidFill>
                  <a:schemeClr val="tx1"/>
                </a:solidFill>
                <a:latin typeface="Times New Roman" panose="02020603050405020304" pitchFamily="18" charset="0"/>
                <a:cs typeface="Times New Roman" panose="02020603050405020304" pitchFamily="18" charset="0"/>
              </a:rPr>
              <a:t>GUIDE </a:t>
            </a:r>
            <a:r>
              <a:rPr lang="en-IN" sz="2000" dirty="0" smtClean="0">
                <a:solidFill>
                  <a:schemeClr val="tx1"/>
                </a:solidFill>
                <a:latin typeface="Times New Roman" panose="02020603050405020304" pitchFamily="18" charset="0"/>
                <a:cs typeface="Times New Roman" panose="02020603050405020304" pitchFamily="18" charset="0"/>
              </a:rPr>
              <a:t>                                  CENTRE COORDINATOR</a:t>
            </a:r>
          </a:p>
          <a:p>
            <a:pPr marL="0" indent="0" algn="ctr">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lh4.googleusercontent.com/68oy8Wyw0DB_8Jx1x9HigKen_Y550atTvCkcIXREs5FEV1TCbaTiJjDqj00kOaaGDjwPXIiwRC2Ah31Ju_xVDXfuwKK-6EAg2-XjAsRM7wlHxOHBkvj5UmtdibCGAj-Y9xWu2227D8WkYdziAbjyE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49" y="182880"/>
            <a:ext cx="992777" cy="12279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g7P7oKwgMiUGwVBJbiWRjakUyKvwLnUfoV7JBtxbFIAke4nxZJTOzPSGX8iaahDOCNvO1h6D1cYRorDPLQBtfw0dBWjBftRlRnuEZevXMygD8fslnwH-WCkKPk7VauU9XEFYjvCk0YqAvHeKq9HGtw=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3634" y="181518"/>
            <a:ext cx="2390503" cy="88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38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ALERT SYSTEM PROCESS</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Performance Comparison and Detection Analysis in Snort and Suricata  Environment | SpringerLink"/>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3" y="1672045"/>
            <a:ext cx="4796003" cy="2795452"/>
          </a:xfrm>
          <a:prstGeom prst="rect">
            <a:avLst/>
          </a:prstGeom>
          <a:noFill/>
          <a:ln>
            <a:noFill/>
          </a:ln>
        </p:spPr>
      </p:pic>
      <p:pic>
        <p:nvPicPr>
          <p:cNvPr id="5" name="Picture 4" descr="Home - Suricata"/>
          <p:cNvPicPr/>
          <p:nvPr/>
        </p:nvPicPr>
        <p:blipFill>
          <a:blip r:embed="rId3">
            <a:extLst>
              <a:ext uri="{28A0092B-C50C-407E-A947-70E740481C1C}">
                <a14:useLocalDpi xmlns:a14="http://schemas.microsoft.com/office/drawing/2010/main" val="0"/>
              </a:ext>
            </a:extLst>
          </a:blip>
          <a:stretch>
            <a:fillRect/>
          </a:stretch>
        </p:blipFill>
        <p:spPr>
          <a:xfrm>
            <a:off x="5691596" y="3707856"/>
            <a:ext cx="5615940" cy="2823573"/>
          </a:xfrm>
          <a:prstGeom prst="rect">
            <a:avLst/>
          </a:prstGeom>
          <a:noFill/>
          <a:ln>
            <a:noFill/>
          </a:ln>
        </p:spPr>
      </p:pic>
    </p:spTree>
    <p:extLst>
      <p:ext uri="{BB962C8B-B14F-4D97-AF65-F5344CB8AC3E}">
        <p14:creationId xmlns:p14="http://schemas.microsoft.com/office/powerpoint/2010/main" val="233382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 SCREENSHOTS</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253838" y="1685109"/>
            <a:ext cx="8530242" cy="4715692"/>
          </a:xfrm>
          <a:prstGeom prst="rect">
            <a:avLst/>
          </a:prstGeom>
        </p:spPr>
      </p:pic>
    </p:spTree>
    <p:extLst>
      <p:ext uri="{BB962C8B-B14F-4D97-AF65-F5344CB8AC3E}">
        <p14:creationId xmlns:p14="http://schemas.microsoft.com/office/powerpoint/2010/main" val="60779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32412" y="1397726"/>
            <a:ext cx="8425542" cy="4585063"/>
          </a:xfrm>
          <a:prstGeom prst="rect">
            <a:avLst/>
          </a:prstGeom>
        </p:spPr>
      </p:pic>
    </p:spTree>
    <p:extLst>
      <p:ext uri="{BB962C8B-B14F-4D97-AF65-F5344CB8AC3E}">
        <p14:creationId xmlns:p14="http://schemas.microsoft.com/office/powerpoint/2010/main" val="102835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14846" y="1254035"/>
            <a:ext cx="8556171" cy="4663440"/>
          </a:xfrm>
          <a:prstGeom prst="rect">
            <a:avLst/>
          </a:prstGeom>
        </p:spPr>
      </p:pic>
    </p:spTree>
    <p:extLst>
      <p:ext uri="{BB962C8B-B14F-4D97-AF65-F5344CB8AC3E}">
        <p14:creationId xmlns:p14="http://schemas.microsoft.com/office/powerpoint/2010/main" val="414958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410789" y="1293222"/>
            <a:ext cx="8503920" cy="4807131"/>
          </a:xfrm>
          <a:prstGeom prst="rect">
            <a:avLst/>
          </a:prstGeom>
        </p:spPr>
      </p:pic>
    </p:spTree>
    <p:extLst>
      <p:ext uri="{BB962C8B-B14F-4D97-AF65-F5344CB8AC3E}">
        <p14:creationId xmlns:p14="http://schemas.microsoft.com/office/powerpoint/2010/main" val="58282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58538" y="1175658"/>
            <a:ext cx="8608422" cy="4676502"/>
          </a:xfrm>
          <a:prstGeom prst="rect">
            <a:avLst/>
          </a:prstGeom>
        </p:spPr>
      </p:pic>
    </p:spTree>
    <p:extLst>
      <p:ext uri="{BB962C8B-B14F-4D97-AF65-F5344CB8AC3E}">
        <p14:creationId xmlns:p14="http://schemas.microsoft.com/office/powerpoint/2010/main" val="36134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75657" y="1084218"/>
            <a:ext cx="8647612" cy="4885508"/>
          </a:xfrm>
          <a:prstGeom prst="rect">
            <a:avLst/>
          </a:prstGeom>
        </p:spPr>
      </p:pic>
    </p:spTree>
    <p:extLst>
      <p:ext uri="{BB962C8B-B14F-4D97-AF65-F5344CB8AC3E}">
        <p14:creationId xmlns:p14="http://schemas.microsoft.com/office/powerpoint/2010/main" val="340470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45474" y="1188720"/>
            <a:ext cx="8569235" cy="4624251"/>
          </a:xfrm>
          <a:prstGeom prst="rect">
            <a:avLst/>
          </a:prstGeom>
        </p:spPr>
      </p:pic>
    </p:spTree>
    <p:extLst>
      <p:ext uri="{BB962C8B-B14F-4D97-AF65-F5344CB8AC3E}">
        <p14:creationId xmlns:p14="http://schemas.microsoft.com/office/powerpoint/2010/main" val="51748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40971" y="1110343"/>
            <a:ext cx="8673738" cy="4781006"/>
          </a:xfrm>
          <a:prstGeom prst="rect">
            <a:avLst/>
          </a:prstGeom>
        </p:spPr>
      </p:pic>
    </p:spTree>
    <p:extLst>
      <p:ext uri="{BB962C8B-B14F-4D97-AF65-F5344CB8AC3E}">
        <p14:creationId xmlns:p14="http://schemas.microsoft.com/office/powerpoint/2010/main" val="164974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54033" y="1136469"/>
            <a:ext cx="8634549" cy="4650377"/>
          </a:xfrm>
          <a:prstGeom prst="rect">
            <a:avLst/>
          </a:prstGeom>
        </p:spPr>
      </p:pic>
    </p:spTree>
    <p:extLst>
      <p:ext uri="{BB962C8B-B14F-4D97-AF65-F5344CB8AC3E}">
        <p14:creationId xmlns:p14="http://schemas.microsoft.com/office/powerpoint/2010/main" val="178964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90"/>
            <a:ext cx="8596668" cy="705394"/>
          </a:xfrm>
        </p:spPr>
        <p:txBody>
          <a:bodyPr>
            <a:normAutofit fontScale="90000"/>
          </a:bodyPr>
          <a:lstStyle/>
          <a:p>
            <a:pPr algn="ctr"/>
            <a:r>
              <a:rPr lang="en-IN" sz="3200" b="1" dirty="0">
                <a:solidFill>
                  <a:schemeClr val="tx1"/>
                </a:solidFill>
                <a:latin typeface="Times New Roman" panose="02020603050405020304" pitchFamily="18" charset="0"/>
                <a:cs typeface="Times New Roman" panose="02020603050405020304" pitchFamily="18" charset="0"/>
              </a:rPr>
              <a:t>INDEX</a:t>
            </a:r>
            <a:r>
              <a:rPr lang="en-IN" sz="3200" dirty="0">
                <a:solidFill>
                  <a:schemeClr val="tx1"/>
                </a:solidFill>
                <a:latin typeface="Times New Roman" panose="02020603050405020304" pitchFamily="18" charset="0"/>
                <a:cs typeface="Times New Roman" panose="02020603050405020304" pitchFamily="18" charset="0"/>
              </a:rPr>
              <a:t/>
            </a:r>
            <a:br>
              <a:rPr lang="en-IN" sz="320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54480"/>
            <a:ext cx="8596668" cy="4486882"/>
          </a:xfrm>
        </p:spPr>
        <p:txBody>
          <a:bodyPr>
            <a:normAutofit fontScale="92500" lnSpcReduction="20000"/>
          </a:bodyPr>
          <a:lstStyle/>
          <a:p>
            <a:r>
              <a:rPr lang="en-IN" sz="2000" dirty="0" smtClean="0">
                <a:solidFill>
                  <a:schemeClr val="tx1"/>
                </a:solidFill>
                <a:latin typeface="Times New Roman" panose="02020603050405020304" pitchFamily="18" charset="0"/>
                <a:cs typeface="Times New Roman" panose="02020603050405020304" pitchFamily="18" charset="0"/>
              </a:rPr>
              <a:t>INTRODUCTION</a:t>
            </a:r>
          </a:p>
          <a:p>
            <a:r>
              <a:rPr lang="en-IN" sz="2000" dirty="0">
                <a:solidFill>
                  <a:schemeClr val="tx1"/>
                </a:solidFill>
                <a:latin typeface="Times New Roman" panose="02020603050405020304" pitchFamily="18" charset="0"/>
                <a:cs typeface="Times New Roman" panose="02020603050405020304" pitchFamily="18" charset="0"/>
              </a:rPr>
              <a:t>PROBLEM </a:t>
            </a:r>
            <a:r>
              <a:rPr lang="en-IN" sz="2000" dirty="0" smtClean="0">
                <a:solidFill>
                  <a:schemeClr val="tx1"/>
                </a:solidFill>
                <a:latin typeface="Times New Roman" panose="02020603050405020304" pitchFamily="18" charset="0"/>
                <a:cs typeface="Times New Roman" panose="02020603050405020304" pitchFamily="18" charset="0"/>
              </a:rPr>
              <a:t>STATEMENT</a:t>
            </a:r>
          </a:p>
          <a:p>
            <a:r>
              <a:rPr lang="en-IN" sz="2000" dirty="0">
                <a:solidFill>
                  <a:schemeClr val="tx1"/>
                </a:solidFill>
                <a:latin typeface="Times New Roman" panose="02020603050405020304" pitchFamily="18" charset="0"/>
                <a:cs typeface="Times New Roman" panose="02020603050405020304" pitchFamily="18" charset="0"/>
              </a:rPr>
              <a:t>PROPOSED </a:t>
            </a:r>
            <a:r>
              <a:rPr lang="en-IN" sz="2000" dirty="0" smtClean="0">
                <a:solidFill>
                  <a:schemeClr val="tx1"/>
                </a:solidFill>
                <a:latin typeface="Times New Roman" panose="02020603050405020304" pitchFamily="18" charset="0"/>
                <a:cs typeface="Times New Roman" panose="02020603050405020304" pitchFamily="18" charset="0"/>
              </a:rPr>
              <a:t>SOLUTION</a:t>
            </a:r>
          </a:p>
          <a:p>
            <a:r>
              <a:rPr lang="en-IN" sz="2000" dirty="0">
                <a:solidFill>
                  <a:schemeClr val="tx1"/>
                </a:solidFill>
                <a:latin typeface="Times New Roman" panose="02020603050405020304" pitchFamily="18" charset="0"/>
                <a:cs typeface="Times New Roman" panose="02020603050405020304" pitchFamily="18" charset="0"/>
              </a:rPr>
              <a:t>TECHNOLOGY USED	</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INFORMATION ABOUT IDPS </a:t>
            </a:r>
            <a:r>
              <a:rPr lang="en-IN" sz="2000" dirty="0" smtClean="0">
                <a:solidFill>
                  <a:schemeClr val="tx1"/>
                </a:solidFill>
                <a:latin typeface="Times New Roman" panose="02020603050405020304" pitchFamily="18" charset="0"/>
                <a:cs typeface="Times New Roman" panose="02020603050405020304" pitchFamily="18" charset="0"/>
              </a:rPr>
              <a:t>TOOLS</a:t>
            </a:r>
          </a:p>
          <a:p>
            <a:r>
              <a:rPr lang="en-IN" sz="2000" dirty="0">
                <a:solidFill>
                  <a:schemeClr val="tx1"/>
                </a:solidFill>
                <a:latin typeface="Times New Roman" panose="02020603050405020304" pitchFamily="18" charset="0"/>
                <a:cs typeface="Times New Roman" panose="02020603050405020304" pitchFamily="18" charset="0"/>
              </a:rPr>
              <a:t>ADVANTAGES OF IDPS TOOLS WITH </a:t>
            </a:r>
            <a:r>
              <a:rPr lang="en-IN" sz="2000" dirty="0" smtClean="0">
                <a:solidFill>
                  <a:schemeClr val="tx1"/>
                </a:solidFill>
                <a:latin typeface="Times New Roman" panose="02020603050405020304" pitchFamily="18" charset="0"/>
                <a:cs typeface="Times New Roman" panose="02020603050405020304" pitchFamily="18" charset="0"/>
              </a:rPr>
              <a:t>EXAMPLE</a:t>
            </a:r>
          </a:p>
          <a:p>
            <a:r>
              <a:rPr lang="en-IN" sz="2000" dirty="0">
                <a:solidFill>
                  <a:schemeClr val="tx1"/>
                </a:solidFill>
                <a:latin typeface="Times New Roman" panose="02020603050405020304" pitchFamily="18" charset="0"/>
                <a:cs typeface="Times New Roman" panose="02020603050405020304" pitchFamily="18" charset="0"/>
              </a:rPr>
              <a:t>ARCHITECTURE OF SNORT AND </a:t>
            </a:r>
            <a:r>
              <a:rPr lang="en-IN" sz="2000" dirty="0">
                <a:solidFill>
                  <a:schemeClr val="tx1"/>
                </a:solidFill>
                <a:latin typeface="Times New Roman" panose="02020603050405020304" pitchFamily="18" charset="0"/>
                <a:cs typeface="Times New Roman" panose="02020603050405020304" pitchFamily="18" charset="0"/>
              </a:rPr>
              <a:t>SURICATA</a:t>
            </a:r>
          </a:p>
          <a:p>
            <a:r>
              <a:rPr lang="en-IN" sz="2000" dirty="0">
                <a:solidFill>
                  <a:schemeClr val="tx1"/>
                </a:solidFill>
                <a:latin typeface="Times New Roman" panose="02020603050405020304" pitchFamily="18" charset="0"/>
                <a:cs typeface="Times New Roman" panose="02020603050405020304" pitchFamily="18" charset="0"/>
              </a:rPr>
              <a:t>ALERT SYSTEM PROCESS	</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IMPLEMENTATION </a:t>
            </a:r>
            <a:r>
              <a:rPr lang="en-IN" sz="2000" dirty="0" smtClean="0">
                <a:solidFill>
                  <a:schemeClr val="tx1"/>
                </a:solidFill>
                <a:latin typeface="Times New Roman" panose="02020603050405020304" pitchFamily="18" charset="0"/>
                <a:cs typeface="Times New Roman" panose="02020603050405020304" pitchFamily="18" charset="0"/>
              </a:rPr>
              <a:t>SCREENSHOTS</a:t>
            </a:r>
          </a:p>
          <a:p>
            <a:r>
              <a:rPr lang="en-IN" sz="2000" dirty="0">
                <a:solidFill>
                  <a:schemeClr val="tx1"/>
                </a:solidFill>
                <a:latin typeface="Times New Roman" panose="02020603050405020304" pitchFamily="18" charset="0"/>
                <a:cs typeface="Times New Roman" panose="02020603050405020304" pitchFamily="18" charset="0"/>
              </a:rPr>
              <a:t>FUTURE ENHANCEMENT	</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smtClean="0">
                <a:solidFill>
                  <a:schemeClr val="tx1"/>
                </a:solidFill>
                <a:latin typeface="Times New Roman" panose="02020603050405020304" pitchFamily="18" charset="0"/>
                <a:cs typeface="Times New Roman" panose="02020603050405020304" pitchFamily="18" charset="0"/>
              </a:rPr>
              <a:t>CONCLUSION</a:t>
            </a:r>
          </a:p>
          <a:p>
            <a:r>
              <a:rPr lang="en-IN" sz="2000" dirty="0">
                <a:solidFill>
                  <a:schemeClr val="tx1"/>
                </a:solidFill>
                <a:latin typeface="Times New Roman" panose="02020603050405020304" pitchFamily="18" charset="0"/>
                <a:cs typeface="Times New Roman" panose="02020603050405020304" pitchFamily="18" charset="0"/>
              </a:rPr>
              <a:t>REFERENCES</a:t>
            </a:r>
            <a:r>
              <a:rPr lang="en-IN" sz="2000" dirty="0" smtClean="0">
                <a:solidFill>
                  <a:schemeClr val="tx1"/>
                </a:solidFill>
                <a:latin typeface="Times New Roman" panose="02020603050405020304" pitchFamily="18" charset="0"/>
                <a:cs typeface="Times New Roman" panose="02020603050405020304" pitchFamily="18" charset="0"/>
              </a:rPr>
              <a:t>         </a:t>
            </a:r>
            <a:r>
              <a:rPr lang="en-IN" b="1" dirty="0" smtClean="0"/>
              <a:t>                                        </a:t>
            </a:r>
            <a:endParaRPr lang="en-IN" dirty="0"/>
          </a:p>
        </p:txBody>
      </p:sp>
    </p:spTree>
    <p:extLst>
      <p:ext uri="{BB962C8B-B14F-4D97-AF65-F5344CB8AC3E}">
        <p14:creationId xmlns:p14="http://schemas.microsoft.com/office/powerpoint/2010/main" val="330928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27909" y="1149531"/>
            <a:ext cx="8608421" cy="4532812"/>
          </a:xfrm>
          <a:prstGeom prst="rect">
            <a:avLst/>
          </a:prstGeom>
        </p:spPr>
      </p:pic>
    </p:spTree>
    <p:extLst>
      <p:ext uri="{BB962C8B-B14F-4D97-AF65-F5344CB8AC3E}">
        <p14:creationId xmlns:p14="http://schemas.microsoft.com/office/powerpoint/2010/main" val="426042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1074"/>
            <a:ext cx="8596668" cy="836023"/>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FUTURE ENHANCEMENTS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0789"/>
            <a:ext cx="8596668" cy="4976948"/>
          </a:xfrm>
        </p:spPr>
        <p:txBody>
          <a:bodyPr>
            <a:normAutofit fontScale="92500" lnSpcReduction="10000"/>
          </a:bodyPr>
          <a:lstStyle/>
          <a:p>
            <a:pPr lvl="0"/>
            <a:r>
              <a:rPr lang="en-IN" sz="1900" dirty="0">
                <a:latin typeface="Times New Roman" panose="02020603050405020304" pitchFamily="18" charset="0"/>
                <a:cs typeface="Times New Roman" panose="02020603050405020304" pitchFamily="18" charset="0"/>
              </a:rPr>
              <a:t>Use a more powerful IDPS tool: If you are using Snort, you could consider using </a:t>
            </a:r>
            <a:r>
              <a:rPr lang="en-IN" sz="1900" dirty="0" err="1">
                <a:latin typeface="Times New Roman" panose="02020603050405020304" pitchFamily="18" charset="0"/>
                <a:cs typeface="Times New Roman" panose="02020603050405020304" pitchFamily="18" charset="0"/>
              </a:rPr>
              <a:t>Suricata</a:t>
            </a:r>
            <a:r>
              <a:rPr lang="en-IN" sz="1900" dirty="0">
                <a:latin typeface="Times New Roman" panose="02020603050405020304" pitchFamily="18" charset="0"/>
                <a:cs typeface="Times New Roman" panose="02020603050405020304" pitchFamily="18" charset="0"/>
              </a:rPr>
              <a:t> instead. </a:t>
            </a:r>
            <a:r>
              <a:rPr lang="en-IN" sz="1900" dirty="0" err="1">
                <a:latin typeface="Times New Roman" panose="02020603050405020304" pitchFamily="18" charset="0"/>
                <a:cs typeface="Times New Roman" panose="02020603050405020304" pitchFamily="18" charset="0"/>
              </a:rPr>
              <a:t>Suricata</a:t>
            </a:r>
            <a:r>
              <a:rPr lang="en-IN" sz="1900" dirty="0">
                <a:latin typeface="Times New Roman" panose="02020603050405020304" pitchFamily="18" charset="0"/>
                <a:cs typeface="Times New Roman" panose="02020603050405020304" pitchFamily="18" charset="0"/>
              </a:rPr>
              <a:t> is more powerful and flexible than Snort, and it offers some additional features, such as multi-threading and support for more protocols.</a:t>
            </a:r>
            <a:endParaRPr lang="en-IN"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Use a cloud-based IDPS tool: Cloud-based IDPS tools are becoming increasingly popular. These tools offer a number of advantages, such as scalability, ease of deployment, and cost-effectiveness.</a:t>
            </a:r>
            <a:endParaRPr lang="en-IN"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Integrate your IDPS with other security tools: You could integrate your IDPS with other security tools, such as firewalls and intrusion prevention systems. This would allow you to get a more comprehensive view of your network security and to take a more proactive approach to threat detection and mitigation.</a:t>
            </a:r>
            <a:endParaRPr lang="en-IN"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Use machine learning to improve your IDPS's detection capabilities: Machine learning can be used to improve the detection capabilities of IDPS tools. This is because machine learning can be used to identify patterns in network traffic that are indicative of malicious activity.</a:t>
            </a:r>
            <a:endParaRPr lang="en-IN" sz="1900" dirty="0">
              <a:latin typeface="Times New Roman" panose="02020603050405020304" pitchFamily="18" charset="0"/>
              <a:cs typeface="Times New Roman" panose="02020603050405020304" pitchFamily="18" charset="0"/>
            </a:endParaRPr>
          </a:p>
          <a:p>
            <a:pPr lvl="0"/>
            <a:r>
              <a:rPr lang="en-IN" sz="1900" dirty="0">
                <a:latin typeface="Times New Roman" panose="02020603050405020304" pitchFamily="18" charset="0"/>
                <a:cs typeface="Times New Roman" panose="02020603050405020304" pitchFamily="18" charset="0"/>
              </a:rPr>
              <a:t>Automate the response to IDPS alerts: You could automate the response to IDPS alerts. This would allow you to take action on alerts more quickly and efficiently.</a:t>
            </a:r>
            <a:endParaRPr lang="en-IN" sz="19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9640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3142"/>
            <a:ext cx="8596668" cy="783771"/>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CONCLUSION</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67989"/>
            <a:ext cx="8596668" cy="4173373"/>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In conclusion, this project has demonstrated how to use Snort or </a:t>
            </a:r>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to detect intrusions and send alerts via email. The system was configured to detect specific threats, such as network scanning or port scanning. This helped to reduce the number of false alerts and made it easier to identify and respond to real threats. The project also showed how to configure alert notification to ensure that you are notified of potential threats in a timely manner. This is an important step in protecting your network from malicious activity.</a:t>
            </a:r>
          </a:p>
        </p:txBody>
      </p:sp>
    </p:spTree>
    <p:extLst>
      <p:ext uri="{BB962C8B-B14F-4D97-AF65-F5344CB8AC3E}">
        <p14:creationId xmlns:p14="http://schemas.microsoft.com/office/powerpoint/2010/main" val="355134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8754"/>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REFERENCES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8354"/>
            <a:ext cx="8596668" cy="4513009"/>
          </a:xfrm>
        </p:spPr>
        <p:txBody>
          <a:bodyPr>
            <a:normAutofit/>
          </a:bodyPr>
          <a:lstStyle/>
          <a:p>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documentation: </a:t>
            </a:r>
            <a:r>
              <a:rPr lang="en-IN" sz="2000" u="sng" dirty="0">
                <a:solidFill>
                  <a:schemeClr val="tx1"/>
                </a:solidFill>
                <a:latin typeface="Times New Roman" panose="02020603050405020304" pitchFamily="18" charset="0"/>
                <a:cs typeface="Times New Roman" panose="02020603050405020304" pitchFamily="18" charset="0"/>
                <a:hlinkClick r:id="rId2"/>
              </a:rPr>
              <a:t>https://suricata.io/</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Snort documentation: </a:t>
            </a:r>
            <a:r>
              <a:rPr lang="en-IN" sz="2000" u="sng" dirty="0">
                <a:solidFill>
                  <a:schemeClr val="tx1"/>
                </a:solidFill>
                <a:latin typeface="Times New Roman" panose="02020603050405020304" pitchFamily="18" charset="0"/>
                <a:cs typeface="Times New Roman" panose="02020603050405020304" pitchFamily="18" charset="0"/>
                <a:hlinkClick r:id="rId3"/>
              </a:rPr>
              <a:t>https://www.snort.org</a:t>
            </a:r>
            <a:r>
              <a:rPr lang="en-IN" sz="2000" u="sng" dirty="0" smtClean="0">
                <a:solidFill>
                  <a:schemeClr val="tx1"/>
                </a:solidFill>
                <a:latin typeface="Times New Roman" panose="02020603050405020304" pitchFamily="18" charset="0"/>
                <a:cs typeface="Times New Roman" panose="02020603050405020304" pitchFamily="18" charset="0"/>
                <a:hlinkClick r:id="rId3"/>
              </a:rPr>
              <a:t>/</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Bard: </a:t>
            </a:r>
            <a:r>
              <a:rPr lang="en-IN" sz="2000" u="sng" dirty="0">
                <a:solidFill>
                  <a:schemeClr val="tx1"/>
                </a:solidFill>
                <a:latin typeface="Times New Roman" panose="02020603050405020304" pitchFamily="18" charset="0"/>
                <a:cs typeface="Times New Roman" panose="02020603050405020304" pitchFamily="18" charset="0"/>
                <a:hlinkClick r:id="rId4"/>
              </a:rPr>
              <a:t>https://bard.google.com</a:t>
            </a:r>
            <a:r>
              <a:rPr lang="en-IN" sz="2000" u="sng" dirty="0" smtClean="0">
                <a:solidFill>
                  <a:schemeClr val="tx1"/>
                </a:solidFill>
                <a:latin typeface="Times New Roman" panose="02020603050405020304" pitchFamily="18" charset="0"/>
                <a:cs typeface="Times New Roman" panose="02020603050405020304" pitchFamily="18" charset="0"/>
                <a:hlinkClick r:id="rId4"/>
              </a:rPr>
              <a:t>/</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err="1">
                <a:solidFill>
                  <a:schemeClr val="tx1"/>
                </a:solidFill>
                <a:latin typeface="Times New Roman" panose="02020603050405020304" pitchFamily="18" charset="0"/>
                <a:cs typeface="Times New Roman" panose="02020603050405020304" pitchFamily="18" charset="0"/>
              </a:rPr>
              <a:t>Youtube</a:t>
            </a:r>
            <a:r>
              <a:rPr lang="en-IN" sz="2000" dirty="0">
                <a:solidFill>
                  <a:schemeClr val="tx1"/>
                </a:solidFill>
                <a:latin typeface="Times New Roman" panose="02020603050405020304" pitchFamily="18" charset="0"/>
                <a:cs typeface="Times New Roman" panose="02020603050405020304" pitchFamily="18" charset="0"/>
              </a:rPr>
              <a:t>: </a:t>
            </a:r>
            <a:r>
              <a:rPr lang="en-IN" sz="2000" u="sng" dirty="0">
                <a:solidFill>
                  <a:schemeClr val="tx1"/>
                </a:solidFill>
                <a:latin typeface="Times New Roman" panose="02020603050405020304" pitchFamily="18" charset="0"/>
                <a:cs typeface="Times New Roman" panose="02020603050405020304" pitchFamily="18" charset="0"/>
                <a:hlinkClick r:id="rId5"/>
              </a:rPr>
              <a:t>https://www.youtube.com</a:t>
            </a:r>
            <a:r>
              <a:rPr lang="en-IN" sz="2000" u="sng" dirty="0" smtClean="0">
                <a:solidFill>
                  <a:schemeClr val="tx1"/>
                </a:solidFill>
                <a:latin typeface="Times New Roman" panose="02020603050405020304" pitchFamily="18" charset="0"/>
                <a:cs typeface="Times New Roman" panose="02020603050405020304" pitchFamily="18" charset="0"/>
                <a:hlinkClick r:id="rId5"/>
              </a:rPr>
              <a:t>/</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Google: </a:t>
            </a:r>
            <a:r>
              <a:rPr lang="en-IN" sz="2000" u="sng" dirty="0">
                <a:solidFill>
                  <a:schemeClr val="tx1"/>
                </a:solidFill>
                <a:latin typeface="Times New Roman" panose="02020603050405020304" pitchFamily="18" charset="0"/>
                <a:cs typeface="Times New Roman" panose="02020603050405020304" pitchFamily="18" charset="0"/>
                <a:hlinkClick r:id="rId6"/>
              </a:rPr>
              <a:t>https://www.google.com</a:t>
            </a:r>
            <a:r>
              <a:rPr lang="en-IN" sz="2000" u="sng" dirty="0" smtClean="0">
                <a:solidFill>
                  <a:schemeClr val="tx1"/>
                </a:solidFill>
                <a:latin typeface="Times New Roman" panose="02020603050405020304" pitchFamily="18" charset="0"/>
                <a:cs typeface="Times New Roman" panose="02020603050405020304" pitchFamily="18" charset="0"/>
                <a:hlinkClick r:id="rId6"/>
              </a:rPr>
              <a:t>/</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Some extra notes and suggestions from mentors.</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4906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920240"/>
            <a:ext cx="7766936" cy="1685109"/>
          </a:xfrm>
        </p:spPr>
        <p:txBody>
          <a:bodyPr/>
          <a:lstStyle/>
          <a:p>
            <a:pPr algn="ctr"/>
            <a:r>
              <a:rPr lang="en-IN" sz="6000" dirty="0" smtClean="0">
                <a:solidFill>
                  <a:schemeClr val="tx1"/>
                </a:solidFill>
                <a:latin typeface="Times New Roman" panose="02020603050405020304" pitchFamily="18" charset="0"/>
                <a:cs typeface="Times New Roman" panose="02020603050405020304" pitchFamily="18" charset="0"/>
              </a:rPr>
              <a:t>THANK YOU!</a:t>
            </a:r>
            <a:endParaRPr lang="en-IN" sz="6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3762103"/>
            <a:ext cx="7766936" cy="1385629"/>
          </a:xfrm>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-Sanskar Gupta</a:t>
            </a:r>
          </a:p>
          <a:p>
            <a:r>
              <a:rPr lang="en-IN" sz="2000" dirty="0" err="1" smtClean="0">
                <a:solidFill>
                  <a:schemeClr val="tx1"/>
                </a:solidFill>
                <a:latin typeface="Times New Roman" panose="02020603050405020304" pitchFamily="18" charset="0"/>
                <a:cs typeface="Times New Roman" panose="02020603050405020304" pitchFamily="18" charset="0"/>
              </a:rPr>
              <a:t>Kuldeep</a:t>
            </a:r>
            <a:r>
              <a:rPr lang="en-IN" sz="2000" dirty="0" smtClean="0">
                <a:solidFill>
                  <a:schemeClr val="tx1"/>
                </a:solidFill>
                <a:latin typeface="Times New Roman" panose="02020603050405020304" pitchFamily="18" charset="0"/>
                <a:cs typeface="Times New Roman" panose="02020603050405020304" pitchFamily="18" charset="0"/>
              </a:rPr>
              <a:t> Patel</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67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normAutofit/>
          </a:bodyPr>
          <a:lstStyle/>
          <a:p>
            <a:pPr algn="ctr"/>
            <a:r>
              <a:rPr lang="en-IN" sz="3200" b="1" dirty="0" smtClean="0">
                <a:solidFill>
                  <a:schemeClr val="tx1"/>
                </a:solidFill>
                <a:latin typeface="Times New Roman" panose="02020603050405020304" pitchFamily="18" charset="0"/>
                <a:cs typeface="Times New Roman" panose="02020603050405020304" pitchFamily="18" charset="0"/>
              </a:rPr>
              <a:t>INTRODUCTION</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8353"/>
            <a:ext cx="8596668" cy="4513009"/>
          </a:xfrm>
        </p:spPr>
        <p:txBody>
          <a:bodyPr>
            <a:normAutofit fontScale="92500" lnSpcReduction="10000"/>
          </a:bodyPr>
          <a:lstStyle/>
          <a:p>
            <a:r>
              <a:rPr lang="en-IN" sz="2000" dirty="0">
                <a:solidFill>
                  <a:schemeClr val="tx1"/>
                </a:solidFill>
                <a:latin typeface="Times New Roman" panose="02020603050405020304" pitchFamily="18" charset="0"/>
                <a:cs typeface="Times New Roman" panose="02020603050405020304" pitchFamily="18" charset="0"/>
              </a:rPr>
              <a:t>Intrusion detection and prevention systems (IDS/IPS) are security tools that monitor network traffic for malicious activity. IDS systems detect intrusions, while IPS systems can also prevent them. </a:t>
            </a:r>
          </a:p>
          <a:p>
            <a:r>
              <a:rPr lang="en-IN" sz="2000" dirty="0">
                <a:solidFill>
                  <a:schemeClr val="tx1"/>
                </a:solidFill>
                <a:latin typeface="Times New Roman" panose="02020603050405020304" pitchFamily="18" charset="0"/>
                <a:cs typeface="Times New Roman" panose="02020603050405020304" pitchFamily="18" charset="0"/>
              </a:rPr>
              <a:t>Snort and </a:t>
            </a:r>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are two popular open-source IDS/IPS systems. They are both capable of detecting a wide range of threats, including network scanning, port scanning, and denial-of-service attacks. </a:t>
            </a:r>
          </a:p>
          <a:p>
            <a:r>
              <a:rPr lang="en-IN" sz="2000" dirty="0">
                <a:solidFill>
                  <a:schemeClr val="tx1"/>
                </a:solidFill>
                <a:latin typeface="Times New Roman" panose="02020603050405020304" pitchFamily="18" charset="0"/>
                <a:cs typeface="Times New Roman" panose="02020603050405020304" pitchFamily="18" charset="0"/>
              </a:rPr>
              <a:t>Alert notification is an important feature of IDS/IPS systems. It allows you to be notified of potential threats so that you can take action to mitigate them. Email is a common method for alert notification. </a:t>
            </a:r>
          </a:p>
          <a:p>
            <a:r>
              <a:rPr lang="en-IN" sz="2000" dirty="0">
                <a:solidFill>
                  <a:schemeClr val="tx1"/>
                </a:solidFill>
                <a:latin typeface="Times New Roman" panose="02020603050405020304" pitchFamily="18" charset="0"/>
                <a:cs typeface="Times New Roman" panose="02020603050405020304" pitchFamily="18" charset="0"/>
              </a:rPr>
              <a:t>In this project, we will use Snort or </a:t>
            </a:r>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to detect intrusions and send alerts via email. We will also configure the system to detect specific threats, such as network scanning or port scanning. </a:t>
            </a:r>
          </a:p>
          <a:p>
            <a:r>
              <a:rPr lang="en-IN" sz="2000" dirty="0">
                <a:solidFill>
                  <a:schemeClr val="tx1"/>
                </a:solidFill>
                <a:latin typeface="Times New Roman" panose="02020603050405020304" pitchFamily="18" charset="0"/>
                <a:cs typeface="Times New Roman" panose="02020603050405020304" pitchFamily="18" charset="0"/>
              </a:rPr>
              <a:t>In this project we will demonstrate how to use Snort or </a:t>
            </a:r>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to protect a network from malicious activity. It will also show how to configure alert notification to ensure that you are notified of potential threats in a timely manner.</a:t>
            </a:r>
          </a:p>
          <a:p>
            <a:pPr marL="0" indent="0">
              <a:buNone/>
            </a:pPr>
            <a:endParaRPr lang="en-IN" dirty="0"/>
          </a:p>
        </p:txBody>
      </p:sp>
    </p:spTree>
    <p:extLst>
      <p:ext uri="{BB962C8B-B14F-4D97-AF65-F5344CB8AC3E}">
        <p14:creationId xmlns:p14="http://schemas.microsoft.com/office/powerpoint/2010/main" val="48196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75211"/>
            <a:ext cx="8596668" cy="1031965"/>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PROBLEM STATEMENT</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869"/>
            <a:ext cx="8596668" cy="4206240"/>
          </a:xfrm>
        </p:spPr>
        <p:txBody>
          <a:bodyPr/>
          <a:lstStyle/>
          <a:p>
            <a:r>
              <a:rPr lang="en-IN" sz="2000" dirty="0">
                <a:solidFill>
                  <a:schemeClr val="tx1"/>
                </a:solidFill>
                <a:latin typeface="Times New Roman" panose="02020603050405020304" pitchFamily="18" charset="0"/>
                <a:cs typeface="Times New Roman" panose="02020603050405020304" pitchFamily="18" charset="0"/>
              </a:rPr>
              <a:t>Network security is a critical issue for businesses of all sizes. Intrusions and other malicious activities can   cause significant damage, including data loss, financial losses, and reputational harm.</a:t>
            </a:r>
          </a:p>
          <a:p>
            <a:r>
              <a:rPr lang="en-IN" sz="2000" dirty="0">
                <a:solidFill>
                  <a:schemeClr val="tx1"/>
                </a:solidFill>
                <a:latin typeface="Times New Roman" panose="02020603050405020304" pitchFamily="18" charset="0"/>
                <a:cs typeface="Times New Roman" panose="02020603050405020304" pitchFamily="18" charset="0"/>
              </a:rPr>
              <a:t>IDS/IPS systems are an important tool for protecting networks from malicious activity. However, they can be complex to configure and maintain. Additionally, they can generate a large number of alerts, which can make it difficult to identify and respond to real threats.</a:t>
            </a:r>
          </a:p>
          <a:p>
            <a:pPr marL="0" indent="0">
              <a:buNone/>
            </a:pPr>
            <a:endParaRPr lang="en-IN" dirty="0"/>
          </a:p>
        </p:txBody>
      </p:sp>
    </p:spTree>
    <p:extLst>
      <p:ext uri="{BB962C8B-B14F-4D97-AF65-F5344CB8AC3E}">
        <p14:creationId xmlns:p14="http://schemas.microsoft.com/office/powerpoint/2010/main" val="239802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PROPOSED SOLUTION</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19794"/>
            <a:ext cx="8596668" cy="4421568"/>
          </a:xfrm>
        </p:spPr>
        <p:txBody>
          <a:bodyPr>
            <a:normAutofit fontScale="77500" lnSpcReduction="20000"/>
          </a:bodyPr>
          <a:lstStyle/>
          <a:p>
            <a:r>
              <a:rPr lang="en-IN" sz="2400" dirty="0">
                <a:solidFill>
                  <a:schemeClr val="tx1"/>
                </a:solidFill>
                <a:latin typeface="Times New Roman" panose="02020603050405020304" pitchFamily="18" charset="0"/>
                <a:cs typeface="Times New Roman" panose="02020603050405020304" pitchFamily="18" charset="0"/>
              </a:rPr>
              <a:t>This project will use Snort or </a:t>
            </a:r>
            <a:r>
              <a:rPr lang="en-IN" sz="2400" dirty="0" err="1">
                <a:solidFill>
                  <a:schemeClr val="tx1"/>
                </a:solidFill>
                <a:latin typeface="Times New Roman" panose="02020603050405020304" pitchFamily="18" charset="0"/>
                <a:cs typeface="Times New Roman" panose="02020603050405020304" pitchFamily="18" charset="0"/>
              </a:rPr>
              <a:t>Suricata</a:t>
            </a:r>
            <a:r>
              <a:rPr lang="en-IN" sz="2400" dirty="0">
                <a:solidFill>
                  <a:schemeClr val="tx1"/>
                </a:solidFill>
                <a:latin typeface="Times New Roman" panose="02020603050405020304" pitchFamily="18" charset="0"/>
                <a:cs typeface="Times New Roman" panose="02020603050405020304" pitchFamily="18" charset="0"/>
              </a:rPr>
              <a:t> to detect intrusions and send alerts via email. The system will be configured to detect specific threats, such as network scanning or port scanning. This will help to reduce the number of false alerts and make it easier to identify and respond to real threats.</a:t>
            </a:r>
          </a:p>
          <a:p>
            <a:r>
              <a:rPr lang="en-IN" sz="2400" dirty="0">
                <a:solidFill>
                  <a:schemeClr val="tx1"/>
                </a:solidFill>
                <a:latin typeface="Times New Roman" panose="02020603050405020304" pitchFamily="18" charset="0"/>
                <a:cs typeface="Times New Roman" panose="02020603050405020304" pitchFamily="18" charset="0"/>
              </a:rPr>
              <a:t>The project will also demonstrate how to use Snort or </a:t>
            </a:r>
            <a:r>
              <a:rPr lang="en-IN" sz="2400" dirty="0" err="1">
                <a:solidFill>
                  <a:schemeClr val="tx1"/>
                </a:solidFill>
                <a:latin typeface="Times New Roman" panose="02020603050405020304" pitchFamily="18" charset="0"/>
                <a:cs typeface="Times New Roman" panose="02020603050405020304" pitchFamily="18" charset="0"/>
              </a:rPr>
              <a:t>Suricata</a:t>
            </a:r>
            <a:r>
              <a:rPr lang="en-IN" sz="2400" dirty="0">
                <a:solidFill>
                  <a:schemeClr val="tx1"/>
                </a:solidFill>
                <a:latin typeface="Times New Roman" panose="02020603050405020304" pitchFamily="18" charset="0"/>
                <a:cs typeface="Times New Roman" panose="02020603050405020304" pitchFamily="18" charset="0"/>
              </a:rPr>
              <a:t> to protect a network from malicious activity. It will also show how to configure alert notification to ensure that you are notified of potential threats in a timely manner.</a:t>
            </a:r>
          </a:p>
          <a:p>
            <a:r>
              <a:rPr lang="en-IN" sz="2400" dirty="0">
                <a:solidFill>
                  <a:schemeClr val="tx1"/>
                </a:solidFill>
                <a:latin typeface="Times New Roman" panose="02020603050405020304" pitchFamily="18" charset="0"/>
                <a:cs typeface="Times New Roman" panose="02020603050405020304" pitchFamily="18" charset="0"/>
              </a:rPr>
              <a:t>Benefits:</a:t>
            </a:r>
          </a:p>
          <a:p>
            <a:r>
              <a:rPr lang="en-IN" sz="2400" dirty="0">
                <a:solidFill>
                  <a:schemeClr val="tx1"/>
                </a:solidFill>
                <a:latin typeface="Times New Roman" panose="02020603050405020304" pitchFamily="18" charset="0"/>
                <a:cs typeface="Times New Roman" panose="02020603050405020304" pitchFamily="18" charset="0"/>
              </a:rPr>
              <a:t>The benefits of this project include:</a:t>
            </a:r>
          </a:p>
          <a:p>
            <a:pPr lvl="0"/>
            <a:r>
              <a:rPr lang="en-IN" sz="2400" dirty="0">
                <a:solidFill>
                  <a:schemeClr val="tx1"/>
                </a:solidFill>
                <a:latin typeface="Times New Roman" panose="02020603050405020304" pitchFamily="18" charset="0"/>
                <a:cs typeface="Times New Roman" panose="02020603050405020304" pitchFamily="18" charset="0"/>
              </a:rPr>
              <a:t>Improved network security</a:t>
            </a:r>
          </a:p>
          <a:p>
            <a:pPr lvl="0"/>
            <a:r>
              <a:rPr lang="en-IN" sz="2400" dirty="0">
                <a:solidFill>
                  <a:schemeClr val="tx1"/>
                </a:solidFill>
                <a:latin typeface="Times New Roman" panose="02020603050405020304" pitchFamily="18" charset="0"/>
                <a:cs typeface="Times New Roman" panose="02020603050405020304" pitchFamily="18" charset="0"/>
              </a:rPr>
              <a:t>Reduced number of false alerts</a:t>
            </a:r>
          </a:p>
          <a:p>
            <a:pPr lvl="0"/>
            <a:r>
              <a:rPr lang="en-IN" sz="2400" dirty="0">
                <a:solidFill>
                  <a:schemeClr val="tx1"/>
                </a:solidFill>
                <a:latin typeface="Times New Roman" panose="02020603050405020304" pitchFamily="18" charset="0"/>
                <a:cs typeface="Times New Roman" panose="02020603050405020304" pitchFamily="18" charset="0"/>
              </a:rPr>
              <a:t>Easier identification and response to real threats</a:t>
            </a:r>
          </a:p>
          <a:p>
            <a:pPr lvl="0"/>
            <a:r>
              <a:rPr lang="en-IN" sz="2400" dirty="0">
                <a:solidFill>
                  <a:schemeClr val="tx1"/>
                </a:solidFill>
                <a:latin typeface="Times New Roman" panose="02020603050405020304" pitchFamily="18" charset="0"/>
                <a:cs typeface="Times New Roman" panose="02020603050405020304" pitchFamily="18" charset="0"/>
              </a:rPr>
              <a:t>Increased visibility into network traffic</a:t>
            </a:r>
          </a:p>
          <a:p>
            <a:pPr lvl="0"/>
            <a:r>
              <a:rPr lang="en-IN" sz="2400" dirty="0">
                <a:solidFill>
                  <a:schemeClr val="tx1"/>
                </a:solidFill>
                <a:latin typeface="Times New Roman" panose="02020603050405020304" pitchFamily="18" charset="0"/>
                <a:cs typeface="Times New Roman" panose="02020603050405020304" pitchFamily="18" charset="0"/>
              </a:rPr>
              <a:t>Improved compliance with security standards</a:t>
            </a:r>
          </a:p>
          <a:p>
            <a:pPr marL="0" indent="0">
              <a:buNone/>
            </a:pPr>
            <a:endParaRPr lang="en-IN" dirty="0"/>
          </a:p>
        </p:txBody>
      </p:sp>
    </p:spTree>
    <p:extLst>
      <p:ext uri="{BB962C8B-B14F-4D97-AF65-F5344CB8AC3E}">
        <p14:creationId xmlns:p14="http://schemas.microsoft.com/office/powerpoint/2010/main" val="337796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377"/>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TECHNOLOGY USED</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59429"/>
            <a:ext cx="8596668" cy="4081933"/>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Hardware Requirement :</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      • RAM: 16 GB</a:t>
            </a:r>
          </a:p>
          <a:p>
            <a:r>
              <a:rPr lang="en-IN" sz="2000" dirty="0">
                <a:solidFill>
                  <a:schemeClr val="tx1"/>
                </a:solidFill>
                <a:latin typeface="Times New Roman" panose="02020603050405020304" pitchFamily="18" charset="0"/>
                <a:cs typeface="Times New Roman" panose="02020603050405020304" pitchFamily="18" charset="0"/>
              </a:rPr>
              <a:t>      • HDD: 512GB</a:t>
            </a:r>
          </a:p>
          <a:p>
            <a:r>
              <a:rPr lang="en-IN" sz="2000" b="1" dirty="0" smtClean="0">
                <a:solidFill>
                  <a:schemeClr val="tx1"/>
                </a:solidFill>
                <a:latin typeface="Times New Roman" panose="02020603050405020304" pitchFamily="18" charset="0"/>
                <a:cs typeface="Times New Roman" panose="02020603050405020304" pitchFamily="18" charset="0"/>
              </a:rPr>
              <a:t>Software </a:t>
            </a:r>
            <a:r>
              <a:rPr lang="en-IN" sz="2000" b="1" dirty="0">
                <a:solidFill>
                  <a:schemeClr val="tx1"/>
                </a:solidFill>
                <a:latin typeface="Times New Roman" panose="02020603050405020304" pitchFamily="18" charset="0"/>
                <a:cs typeface="Times New Roman" panose="02020603050405020304" pitchFamily="18" charset="0"/>
              </a:rPr>
              <a:t>Requirement :</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     • Operating System: Windows 10</a:t>
            </a:r>
          </a:p>
          <a:p>
            <a:r>
              <a:rPr lang="en-IN" sz="2000" dirty="0">
                <a:solidFill>
                  <a:schemeClr val="tx1"/>
                </a:solidFill>
                <a:latin typeface="Times New Roman" panose="02020603050405020304" pitchFamily="18" charset="0"/>
                <a:cs typeface="Times New Roman" panose="02020603050405020304" pitchFamily="18" charset="0"/>
              </a:rPr>
              <a:t>     • Tool: VMWare Workstation Pro</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137"/>
            <a:ext cx="8596668" cy="809897"/>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INFORMATION ABOUT IDPS TOOLS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32857"/>
            <a:ext cx="8596668" cy="4611189"/>
          </a:xfrm>
        </p:spPr>
        <p:txBody>
          <a:bodyPr>
            <a:normAutofit lnSpcReduction="10000"/>
          </a:bodyPr>
          <a:lstStyle/>
          <a:p>
            <a:r>
              <a:rPr lang="en-IN" sz="2000" dirty="0">
                <a:solidFill>
                  <a:schemeClr val="tx1"/>
                </a:solidFill>
                <a:latin typeface="Times New Roman" panose="02020603050405020304" pitchFamily="18" charset="0"/>
                <a:cs typeface="Times New Roman" panose="02020603050405020304" pitchFamily="18" charset="0"/>
              </a:rPr>
              <a:t>Snort is an open-source, free and lightweight network intrusion detection system (NIDS) software for Linux and Windows to detect emerging threats. It is one of the most popular IDS tools available. Snort can be used to detect a wide range of threats, including network scanning, port scanning, and denial-of-service attacks. It can also be used to detect more advanced threats, such as malware and zero-day attacks.</a:t>
            </a:r>
          </a:p>
          <a:p>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is another popular open-source IDS/IPS system. It is similar to Snort in many ways, but it offers some additional features, such as multi-threading and support for more protocols. </a:t>
            </a:r>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is also more flexible than Snort, making it a good choice for advanced users.</a:t>
            </a:r>
          </a:p>
          <a:p>
            <a:r>
              <a:rPr lang="en-IN" sz="2000" dirty="0">
                <a:solidFill>
                  <a:schemeClr val="tx1"/>
                </a:solidFill>
                <a:latin typeface="Times New Roman" panose="02020603050405020304" pitchFamily="18" charset="0"/>
                <a:cs typeface="Times New Roman" panose="02020603050405020304" pitchFamily="18" charset="0"/>
              </a:rPr>
              <a:t>Both Snort and </a:t>
            </a:r>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are capable of detecting a wide range of threats. The choice of which tool to use depends on your specific needs and requirements. If you are looking for a lightweight and easy-to-use IDS tool, Snort is a good choice. If you need a more powerful and flexible IDS tool, </a:t>
            </a:r>
            <a:r>
              <a:rPr lang="en-IN" sz="2000" dirty="0" err="1">
                <a:solidFill>
                  <a:schemeClr val="tx1"/>
                </a:solidFill>
                <a:latin typeface="Times New Roman" panose="02020603050405020304" pitchFamily="18" charset="0"/>
                <a:cs typeface="Times New Roman" panose="02020603050405020304" pitchFamily="18" charset="0"/>
              </a:rPr>
              <a:t>Suricata</a:t>
            </a:r>
            <a:r>
              <a:rPr lang="en-IN" sz="2000" dirty="0">
                <a:solidFill>
                  <a:schemeClr val="tx1"/>
                </a:solidFill>
                <a:latin typeface="Times New Roman" panose="02020603050405020304" pitchFamily="18" charset="0"/>
                <a:cs typeface="Times New Roman" panose="02020603050405020304" pitchFamily="18" charset="0"/>
              </a:rPr>
              <a:t> is a good option.</a:t>
            </a:r>
          </a:p>
          <a:p>
            <a:endParaRPr lang="en-IN" dirty="0"/>
          </a:p>
        </p:txBody>
      </p:sp>
    </p:spTree>
    <p:extLst>
      <p:ext uri="{BB962C8B-B14F-4D97-AF65-F5344CB8AC3E}">
        <p14:creationId xmlns:p14="http://schemas.microsoft.com/office/powerpoint/2010/main" val="19725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ADVANTAGES OF IDPS TOOLS </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24297"/>
            <a:ext cx="8596668" cy="4317065"/>
          </a:xfrm>
        </p:spPr>
        <p:txBody>
          <a:bodyPr>
            <a:normAutofit lnSpcReduction="10000"/>
          </a:bodyPr>
          <a:lstStyle/>
          <a:p>
            <a:r>
              <a:rPr lang="en-IN" sz="2000" b="1" dirty="0">
                <a:solidFill>
                  <a:schemeClr val="tx1"/>
                </a:solidFill>
                <a:latin typeface="Times New Roman" panose="02020603050405020304" pitchFamily="18" charset="0"/>
                <a:cs typeface="Times New Roman" panose="02020603050405020304" pitchFamily="18" charset="0"/>
              </a:rPr>
              <a:t>Improved network security:</a:t>
            </a:r>
            <a:r>
              <a:rPr lang="en-IN" sz="2000" dirty="0">
                <a:solidFill>
                  <a:schemeClr val="tx1"/>
                </a:solidFill>
                <a:latin typeface="Times New Roman" panose="02020603050405020304" pitchFamily="18" charset="0"/>
                <a:cs typeface="Times New Roman" panose="02020603050405020304" pitchFamily="18" charset="0"/>
              </a:rPr>
              <a:t> IDPS tools can help to protect networks from a variety of threats, including malware, denial-of-service attacks, and network intrusions.</a:t>
            </a:r>
          </a:p>
          <a:p>
            <a:r>
              <a:rPr lang="en-IN" sz="2000" b="1" dirty="0">
                <a:solidFill>
                  <a:schemeClr val="tx1"/>
                </a:solidFill>
                <a:latin typeface="Times New Roman" panose="02020603050405020304" pitchFamily="18" charset="0"/>
                <a:cs typeface="Times New Roman" panose="02020603050405020304" pitchFamily="18" charset="0"/>
              </a:rPr>
              <a:t>Reduced number of false alerts:</a:t>
            </a:r>
            <a:r>
              <a:rPr lang="en-IN" sz="2000" dirty="0">
                <a:solidFill>
                  <a:schemeClr val="tx1"/>
                </a:solidFill>
                <a:latin typeface="Times New Roman" panose="02020603050405020304" pitchFamily="18" charset="0"/>
                <a:cs typeface="Times New Roman" panose="02020603050405020304" pitchFamily="18" charset="0"/>
              </a:rPr>
              <a:t> IDPS tools can be configured to filter out false alerts, which can help to reduce the workload on security teams.</a:t>
            </a:r>
          </a:p>
          <a:p>
            <a:r>
              <a:rPr lang="en-IN" sz="2000" b="1" dirty="0">
                <a:solidFill>
                  <a:schemeClr val="tx1"/>
                </a:solidFill>
                <a:latin typeface="Times New Roman" panose="02020603050405020304" pitchFamily="18" charset="0"/>
                <a:cs typeface="Times New Roman" panose="02020603050405020304" pitchFamily="18" charset="0"/>
              </a:rPr>
              <a:t>Easier identification and response to real threats:</a:t>
            </a:r>
            <a:r>
              <a:rPr lang="en-IN" sz="2000" dirty="0">
                <a:solidFill>
                  <a:schemeClr val="tx1"/>
                </a:solidFill>
                <a:latin typeface="Times New Roman" panose="02020603050405020304" pitchFamily="18" charset="0"/>
                <a:cs typeface="Times New Roman" panose="02020603050405020304" pitchFamily="18" charset="0"/>
              </a:rPr>
              <a:t> IDPS tools can help to identify real threats more quickly, which can help to reduce the damage caused by these threats.</a:t>
            </a:r>
          </a:p>
          <a:p>
            <a:r>
              <a:rPr lang="en-IN" sz="2000" b="1" dirty="0">
                <a:solidFill>
                  <a:schemeClr val="tx1"/>
                </a:solidFill>
                <a:latin typeface="Times New Roman" panose="02020603050405020304" pitchFamily="18" charset="0"/>
                <a:cs typeface="Times New Roman" panose="02020603050405020304" pitchFamily="18" charset="0"/>
              </a:rPr>
              <a:t>Increased visibility into network traffic:</a:t>
            </a:r>
            <a:r>
              <a:rPr lang="en-IN" sz="2000" dirty="0">
                <a:solidFill>
                  <a:schemeClr val="tx1"/>
                </a:solidFill>
                <a:latin typeface="Times New Roman" panose="02020603050405020304" pitchFamily="18" charset="0"/>
                <a:cs typeface="Times New Roman" panose="02020603050405020304" pitchFamily="18" charset="0"/>
              </a:rPr>
              <a:t> IDPS tools can provide visibility into network traffic, which can help to identify potential threats and vulnerabilities.</a:t>
            </a:r>
          </a:p>
          <a:p>
            <a:r>
              <a:rPr lang="en-IN" sz="2000" b="1" dirty="0">
                <a:solidFill>
                  <a:schemeClr val="tx1"/>
                </a:solidFill>
                <a:latin typeface="Times New Roman" panose="02020603050405020304" pitchFamily="18" charset="0"/>
                <a:cs typeface="Times New Roman" panose="02020603050405020304" pitchFamily="18" charset="0"/>
              </a:rPr>
              <a:t>Improved compliance with security standards:</a:t>
            </a:r>
            <a:r>
              <a:rPr lang="en-IN" sz="2000" dirty="0">
                <a:solidFill>
                  <a:schemeClr val="tx1"/>
                </a:solidFill>
                <a:latin typeface="Times New Roman" panose="02020603050405020304" pitchFamily="18" charset="0"/>
                <a:cs typeface="Times New Roman" panose="02020603050405020304" pitchFamily="18" charset="0"/>
              </a:rPr>
              <a:t> IDPS tools can help organizations to comply with security standards, such as PCI DSS and HIPAA.</a:t>
            </a:r>
          </a:p>
          <a:p>
            <a:endParaRPr lang="en-IN" dirty="0"/>
          </a:p>
        </p:txBody>
      </p:sp>
    </p:spTree>
    <p:extLst>
      <p:ext uri="{BB962C8B-B14F-4D97-AF65-F5344CB8AC3E}">
        <p14:creationId xmlns:p14="http://schemas.microsoft.com/office/powerpoint/2010/main" val="376413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4251"/>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ARCHITECTURE OF SNORT SURICATA</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Performance comparison of intrusion detection systems and application of  machine learning to Snort system - ScienceDirect"/>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802674"/>
            <a:ext cx="4747833" cy="4271555"/>
          </a:xfrm>
          <a:prstGeom prst="rect">
            <a:avLst/>
          </a:prstGeom>
          <a:noFill/>
          <a:ln>
            <a:noFill/>
          </a:ln>
        </p:spPr>
      </p:pic>
      <p:pic>
        <p:nvPicPr>
          <p:cNvPr id="5" name="Picture 4" descr="Which open-source IDS? Snort, Suricata or Zeek - ScienceDirect"/>
          <p:cNvPicPr/>
          <p:nvPr/>
        </p:nvPicPr>
        <p:blipFill>
          <a:blip r:embed="rId3">
            <a:extLst>
              <a:ext uri="{28A0092B-C50C-407E-A947-70E740481C1C}">
                <a14:useLocalDpi xmlns:a14="http://schemas.microsoft.com/office/drawing/2010/main" val="0"/>
              </a:ext>
            </a:extLst>
          </a:blip>
          <a:stretch>
            <a:fillRect/>
          </a:stretch>
        </p:blipFill>
        <p:spPr>
          <a:xfrm>
            <a:off x="6197056" y="1423851"/>
            <a:ext cx="5336540" cy="2382520"/>
          </a:xfrm>
          <a:prstGeom prst="rect">
            <a:avLst/>
          </a:prstGeom>
          <a:noFill/>
          <a:ln>
            <a:noFill/>
          </a:ln>
        </p:spPr>
      </p:pic>
      <p:pic>
        <p:nvPicPr>
          <p:cNvPr id="6" name="Picture 5" descr="Which open-source IDS? Snort, Suricata or Zeek - ScienceDirect"/>
          <p:cNvPicPr/>
          <p:nvPr/>
        </p:nvPicPr>
        <p:blipFill>
          <a:blip r:embed="rId4">
            <a:extLst>
              <a:ext uri="{28A0092B-C50C-407E-A947-70E740481C1C}">
                <a14:useLocalDpi xmlns:a14="http://schemas.microsoft.com/office/drawing/2010/main" val="0"/>
              </a:ext>
            </a:extLst>
          </a:blip>
          <a:stretch>
            <a:fillRect/>
          </a:stretch>
        </p:blipFill>
        <p:spPr>
          <a:xfrm>
            <a:off x="6223726" y="4188323"/>
            <a:ext cx="5309870" cy="2426335"/>
          </a:xfrm>
          <a:prstGeom prst="rect">
            <a:avLst/>
          </a:prstGeom>
          <a:noFill/>
          <a:ln>
            <a:noFill/>
          </a:ln>
        </p:spPr>
      </p:pic>
    </p:spTree>
    <p:extLst>
      <p:ext uri="{BB962C8B-B14F-4D97-AF65-F5344CB8AC3E}">
        <p14:creationId xmlns:p14="http://schemas.microsoft.com/office/powerpoint/2010/main" val="1207913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780</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Trebuchet MS</vt:lpstr>
      <vt:lpstr>Wingdings 3</vt:lpstr>
      <vt:lpstr>Facet</vt:lpstr>
      <vt:lpstr>INSTITUTE FOR ADVANCED COMPUTING  AND  SOFTWARE DEVELOPMENT  AKURDI, PUNE</vt:lpstr>
      <vt:lpstr>INDEX </vt:lpstr>
      <vt:lpstr>INTRODUCTION</vt:lpstr>
      <vt:lpstr>PROBLEM STATEMENT</vt:lpstr>
      <vt:lpstr>PROPOSED SOLUTION</vt:lpstr>
      <vt:lpstr>TECHNOLOGY USED</vt:lpstr>
      <vt:lpstr>INFORMATION ABOUT IDPS TOOLS</vt:lpstr>
      <vt:lpstr>ADVANTAGES OF IDPS TOOLS </vt:lpstr>
      <vt:lpstr>ARCHITECTURE OF SNORT SURICATA</vt:lpstr>
      <vt:lpstr>ALERT SYSTEM PROCESS</vt:lpstr>
      <vt:lpstr>IMPLEMENTATION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ENHANCEMENTS</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Microsoft account</dc:creator>
  <cp:lastModifiedBy>Microsoft account</cp:lastModifiedBy>
  <cp:revision>7</cp:revision>
  <dcterms:created xsi:type="dcterms:W3CDTF">2023-08-30T14:58:14Z</dcterms:created>
  <dcterms:modified xsi:type="dcterms:W3CDTF">2023-08-30T17:15:03Z</dcterms:modified>
</cp:coreProperties>
</file>