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Play"/>
      <p:regular r:id="rId34"/>
      <p:bold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-bold.fntdata"/><Relationship Id="rId12" Type="http://schemas.openxmlformats.org/officeDocument/2006/relationships/slide" Target="slides/slide8.xml"/><Relationship Id="rId34" Type="http://schemas.openxmlformats.org/officeDocument/2006/relationships/font" Target="fonts/Play-regular.fntdata"/><Relationship Id="rId15" Type="http://schemas.openxmlformats.org/officeDocument/2006/relationships/slide" Target="slides/slide11.xml"/><Relationship Id="rId37" Type="http://schemas.openxmlformats.org/officeDocument/2006/relationships/font" Target="fonts/GillSans-bold.fntdata"/><Relationship Id="rId14" Type="http://schemas.openxmlformats.org/officeDocument/2006/relationships/slide" Target="slides/slide10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75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hyperlink" Target="http://www.academicstar.us/UploadFile/Picture/2017-12/20171242207153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www.workdesign.com/2022/08/authentically-gen-z-the-values-aspirations-drivers-that-will-re-define-the-future-of-work/" TargetMode="External"/><Relationship Id="rId9" Type="http://schemas.openxmlformats.org/officeDocument/2006/relationships/hyperlink" Target="https://www.bbc.com/worklife/article/20220520-why-gen-z-workers-are-already-so-burned-out" TargetMode="External"/><Relationship Id="rId5" Type="http://schemas.openxmlformats.org/officeDocument/2006/relationships/hyperlink" Target="https://www.bbc.com/worklife/article/20220613-gen-z-the-workers-who-want-it-all" TargetMode="External"/><Relationship Id="rId6" Type="http://schemas.openxmlformats.org/officeDocument/2006/relationships/hyperlink" Target="https://hr.economictimes.indiatimes.com/news/workplace-4-0/talent-management/ten-square-games-to-lay-off-around-a-quarter-of-its-staff-book-writedown/99573134" TargetMode="External"/><Relationship Id="rId7" Type="http://schemas.openxmlformats.org/officeDocument/2006/relationships/hyperlink" Target="https://www.forbes.com/sites/jackkelly/2023/07/31/gen-z-is-labeled-as-difficult-in-the-workplace-but-theres-more-to-the-story/?sh=432ec10f7d7f" TargetMode="External"/><Relationship Id="rId8" Type="http://schemas.openxmlformats.org/officeDocument/2006/relationships/hyperlink" Target="https://www.mckinsey.com/featured-insights/sustainable-inclusive-growth/future-of-america/how-does-gen-z-see-its-place-in-the-working-world-with-trepid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tanding in front of a computer&#10;&#10;Description automatically generated" id="84" name="Google Shape;84;p13"/>
          <p:cNvPicPr preferRelativeResize="0"/>
          <p:nvPr/>
        </p:nvPicPr>
        <p:blipFill rotWithShape="1">
          <a:blip r:embed="rId3">
            <a:alphaModFix/>
          </a:blip>
          <a:srcRect b="17003" l="4644" r="4419" t="13932"/>
          <a:stretch/>
        </p:blipFill>
        <p:spPr>
          <a:xfrm>
            <a:off x="5872032" y="410967"/>
            <a:ext cx="6319968" cy="60360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554804" y="2182332"/>
            <a:ext cx="4921322" cy="3170099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Understanding Career Aspirations of Gen Z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54804" y="5743656"/>
            <a:ext cx="492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Sanskar Jaiswal</a:t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54804" y="289641"/>
            <a:ext cx="4921322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KultureHire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Data Analysis Learnternship</a:t>
            </a:r>
            <a:endParaRPr b="0" i="0" sz="3500" u="none" cap="none" strike="noStrik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325120" y="396240"/>
            <a:ext cx="11541760" cy="59537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328" y="928911"/>
            <a:ext cx="10943343" cy="480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6125240" y="2989495"/>
            <a:ext cx="5922042" cy="28626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04290" y="2989495"/>
            <a:ext cx="5892341" cy="28626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6096001" y="604348"/>
            <a:ext cx="5951282" cy="14427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104292" y="604348"/>
            <a:ext cx="5892341" cy="14427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362" y="839533"/>
            <a:ext cx="5122199" cy="9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638" y="3238402"/>
            <a:ext cx="5697644" cy="236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7021" y="3238402"/>
            <a:ext cx="5703341" cy="247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7021" y="798866"/>
            <a:ext cx="5736760" cy="101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/>
        </p:nvSpPr>
        <p:spPr>
          <a:xfrm>
            <a:off x="2885172" y="2045692"/>
            <a:ext cx="6810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STAGE 4: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ANALYZING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IN SQL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1575080" y="1625389"/>
            <a:ext cx="9222600" cy="34266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325120" y="396240"/>
            <a:ext cx="11541760" cy="59537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380" y="828628"/>
            <a:ext cx="10791092" cy="520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/>
          <p:nvPr/>
        </p:nvSpPr>
        <p:spPr>
          <a:xfrm>
            <a:off x="6214047" y="304299"/>
            <a:ext cx="5775895" cy="297197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269959" y="3556000"/>
            <a:ext cx="5719984" cy="31191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104292" y="304299"/>
            <a:ext cx="5892340" cy="63708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168" y="718285"/>
            <a:ext cx="5514586" cy="511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9578" y="501849"/>
            <a:ext cx="5350641" cy="213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1306" y="3728674"/>
            <a:ext cx="5348914" cy="253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/>
          <p:nvPr/>
        </p:nvSpPr>
        <p:spPr>
          <a:xfrm>
            <a:off x="6214047" y="142240"/>
            <a:ext cx="5873661" cy="653287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104292" y="142240"/>
            <a:ext cx="5892340" cy="653287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12" y="587551"/>
            <a:ext cx="5356100" cy="545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5">
            <a:alphaModFix/>
          </a:blip>
          <a:srcRect b="0" l="0" r="0" t="2342"/>
          <a:stretch/>
        </p:blipFill>
        <p:spPr>
          <a:xfrm>
            <a:off x="6700976" y="470254"/>
            <a:ext cx="5013504" cy="3651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 rotWithShape="1">
          <a:blip r:embed="rId6">
            <a:alphaModFix/>
          </a:blip>
          <a:srcRect b="1365" l="0" r="0" t="3886"/>
          <a:stretch/>
        </p:blipFill>
        <p:spPr>
          <a:xfrm>
            <a:off x="6772096" y="4240007"/>
            <a:ext cx="3835597" cy="231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/>
        </p:nvSpPr>
        <p:spPr>
          <a:xfrm>
            <a:off x="2886346" y="2136011"/>
            <a:ext cx="6810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STAGE 5: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GENERAL EXCEL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DASHBOARD</a:t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525730" y="1244089"/>
            <a:ext cx="9654000" cy="43698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350" y="81650"/>
            <a:ext cx="9756327" cy="66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/>
        </p:nvSpPr>
        <p:spPr>
          <a:xfrm>
            <a:off x="2885172" y="2045692"/>
            <a:ext cx="6810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STAGE 6: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FOCUS AREA DRIVEN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EXCEL</a:t>
            </a: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 DASHBOARD</a:t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1351080" y="1244089"/>
            <a:ext cx="9654000" cy="43698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urple rectangular labels with text&#10;&#10;Description automatically generated" id="292" name="Google Shape;2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53" y="150787"/>
            <a:ext cx="11172985" cy="6744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0000"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1223089" y="3900645"/>
            <a:ext cx="1952625" cy="24145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167062" y="1014413"/>
            <a:ext cx="1952625" cy="24145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50733" y="3900646"/>
            <a:ext cx="1952625" cy="24145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9272269" y="1014413"/>
            <a:ext cx="2056205" cy="24145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9992598" y="3900645"/>
            <a:ext cx="1952625" cy="241458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143375" y="3900646"/>
            <a:ext cx="1952625" cy="24145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174421" y="1014413"/>
            <a:ext cx="1952625" cy="24145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3041" y="1014412"/>
            <a:ext cx="2004138" cy="24145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8731" y="37416"/>
            <a:ext cx="118118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ROADMAP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8969" y="780055"/>
            <a:ext cx="702311" cy="707886"/>
          </a:xfrm>
          <a:prstGeom prst="ellipse">
            <a:avLst/>
          </a:prstGeom>
          <a:solidFill>
            <a:srgbClr val="A3C5E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1484848" y="3698894"/>
            <a:ext cx="702311" cy="707886"/>
          </a:xfrm>
          <a:prstGeom prst="ellipse">
            <a:avLst/>
          </a:prstGeom>
          <a:solidFill>
            <a:srgbClr val="A3C5E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9142569" y="827891"/>
            <a:ext cx="702311" cy="707886"/>
          </a:xfrm>
          <a:prstGeom prst="ellipse">
            <a:avLst/>
          </a:prstGeom>
          <a:solidFill>
            <a:srgbClr val="A3C5E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896856" y="3679110"/>
            <a:ext cx="702311" cy="707886"/>
          </a:xfrm>
          <a:prstGeom prst="ellipse">
            <a:avLst/>
          </a:prstGeom>
          <a:solidFill>
            <a:srgbClr val="A3C5E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646191" y="827891"/>
            <a:ext cx="702311" cy="707886"/>
          </a:xfrm>
          <a:prstGeom prst="ellipse">
            <a:avLst/>
          </a:prstGeom>
          <a:solidFill>
            <a:srgbClr val="A3C5E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5616632" y="3679110"/>
            <a:ext cx="702311" cy="707886"/>
          </a:xfrm>
          <a:prstGeom prst="ellipse">
            <a:avLst/>
          </a:prstGeom>
          <a:solidFill>
            <a:srgbClr val="A3C5E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087210" y="765506"/>
            <a:ext cx="702311" cy="707886"/>
          </a:xfrm>
          <a:prstGeom prst="ellipse">
            <a:avLst/>
          </a:prstGeom>
          <a:solidFill>
            <a:srgbClr val="A3C5E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2645289" y="3679110"/>
            <a:ext cx="702311" cy="707886"/>
          </a:xfrm>
          <a:prstGeom prst="ellipse">
            <a:avLst/>
          </a:prstGeom>
          <a:solidFill>
            <a:srgbClr val="A3C5E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03041" y="904875"/>
            <a:ext cx="34940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542925" y="3448050"/>
            <a:ext cx="640080" cy="2200275"/>
          </a:xfrm>
          <a:custGeom>
            <a:rect b="b" l="l" r="r" t="t"/>
            <a:pathLst>
              <a:path extrusionOk="0" h="2200275" w="704850">
                <a:moveTo>
                  <a:pt x="419100" y="0"/>
                </a:moveTo>
                <a:cubicBezTo>
                  <a:pt x="431800" y="19050"/>
                  <a:pt x="450258" y="35333"/>
                  <a:pt x="457200" y="57150"/>
                </a:cubicBezTo>
                <a:cubicBezTo>
                  <a:pt x="485359" y="145649"/>
                  <a:pt x="488255" y="241787"/>
                  <a:pt x="495300" y="333375"/>
                </a:cubicBezTo>
                <a:cubicBezTo>
                  <a:pt x="478702" y="532550"/>
                  <a:pt x="498963" y="363601"/>
                  <a:pt x="457200" y="561975"/>
                </a:cubicBezTo>
                <a:cubicBezTo>
                  <a:pt x="425705" y="711576"/>
                  <a:pt x="470505" y="573464"/>
                  <a:pt x="428625" y="657225"/>
                </a:cubicBezTo>
                <a:cubicBezTo>
                  <a:pt x="424135" y="666205"/>
                  <a:pt x="425199" y="677824"/>
                  <a:pt x="419100" y="685800"/>
                </a:cubicBezTo>
                <a:cubicBezTo>
                  <a:pt x="383537" y="732305"/>
                  <a:pt x="338373" y="771189"/>
                  <a:pt x="304800" y="819150"/>
                </a:cubicBezTo>
                <a:cubicBezTo>
                  <a:pt x="282575" y="850900"/>
                  <a:pt x="261378" y="883395"/>
                  <a:pt x="238125" y="914400"/>
                </a:cubicBezTo>
                <a:cubicBezTo>
                  <a:pt x="228600" y="927100"/>
                  <a:pt x="217964" y="939038"/>
                  <a:pt x="209550" y="952500"/>
                </a:cubicBezTo>
                <a:cubicBezTo>
                  <a:pt x="186173" y="989904"/>
                  <a:pt x="160555" y="1026390"/>
                  <a:pt x="142875" y="1066800"/>
                </a:cubicBezTo>
                <a:cubicBezTo>
                  <a:pt x="65940" y="1242651"/>
                  <a:pt x="103710" y="1171057"/>
                  <a:pt x="38100" y="1285875"/>
                </a:cubicBezTo>
                <a:cubicBezTo>
                  <a:pt x="34925" y="1317625"/>
                  <a:pt x="35148" y="1349901"/>
                  <a:pt x="28575" y="1381125"/>
                </a:cubicBezTo>
                <a:cubicBezTo>
                  <a:pt x="22370" y="1410600"/>
                  <a:pt x="0" y="1436729"/>
                  <a:pt x="0" y="1466850"/>
                </a:cubicBezTo>
                <a:cubicBezTo>
                  <a:pt x="0" y="1584711"/>
                  <a:pt x="5944" y="1703608"/>
                  <a:pt x="28575" y="1819275"/>
                </a:cubicBezTo>
                <a:cubicBezTo>
                  <a:pt x="32614" y="1839918"/>
                  <a:pt x="141791" y="1978244"/>
                  <a:pt x="152400" y="1990725"/>
                </a:cubicBezTo>
                <a:cubicBezTo>
                  <a:pt x="182969" y="2026688"/>
                  <a:pt x="213335" y="2063092"/>
                  <a:pt x="247650" y="2095500"/>
                </a:cubicBezTo>
                <a:cubicBezTo>
                  <a:pt x="293399" y="2138707"/>
                  <a:pt x="349466" y="2171966"/>
                  <a:pt x="409575" y="2190750"/>
                </a:cubicBezTo>
                <a:cubicBezTo>
                  <a:pt x="431004" y="2197446"/>
                  <a:pt x="454025" y="2197100"/>
                  <a:pt x="476250" y="2200275"/>
                </a:cubicBezTo>
                <a:lnTo>
                  <a:pt x="704850" y="2190750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821739" y="3794526"/>
            <a:ext cx="34940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1645900" y="3794526"/>
            <a:ext cx="34940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7033478" y="3794526"/>
            <a:ext cx="34940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9319019" y="943307"/>
            <a:ext cx="34940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7819759" y="904875"/>
            <a:ext cx="34940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5749688" y="3794526"/>
            <a:ext cx="34940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3231354" y="895471"/>
            <a:ext cx="34940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3181350" y="3456549"/>
            <a:ext cx="676502" cy="1715526"/>
          </a:xfrm>
          <a:custGeom>
            <a:rect b="b" l="l" r="r" t="t"/>
            <a:pathLst>
              <a:path extrusionOk="0" h="1715526" w="676502">
                <a:moveTo>
                  <a:pt x="0" y="1715526"/>
                </a:moveTo>
                <a:cubicBezTo>
                  <a:pt x="19050" y="1709176"/>
                  <a:pt x="37885" y="1702142"/>
                  <a:pt x="57150" y="1696476"/>
                </a:cubicBezTo>
                <a:cubicBezTo>
                  <a:pt x="91880" y="1686261"/>
                  <a:pt x="127405" y="1678802"/>
                  <a:pt x="161925" y="1667901"/>
                </a:cubicBezTo>
                <a:cubicBezTo>
                  <a:pt x="187793" y="1659732"/>
                  <a:pt x="212390" y="1647904"/>
                  <a:pt x="238125" y="1639326"/>
                </a:cubicBezTo>
                <a:cubicBezTo>
                  <a:pt x="269572" y="1628844"/>
                  <a:pt x="301736" y="1620638"/>
                  <a:pt x="333375" y="1610751"/>
                </a:cubicBezTo>
                <a:cubicBezTo>
                  <a:pt x="374664" y="1597848"/>
                  <a:pt x="404122" y="1590967"/>
                  <a:pt x="438150" y="1563126"/>
                </a:cubicBezTo>
                <a:cubicBezTo>
                  <a:pt x="477270" y="1531118"/>
                  <a:pt x="510788" y="1487391"/>
                  <a:pt x="542925" y="1448826"/>
                </a:cubicBezTo>
                <a:cubicBezTo>
                  <a:pt x="575062" y="1368484"/>
                  <a:pt x="572886" y="1376628"/>
                  <a:pt x="609600" y="1258326"/>
                </a:cubicBezTo>
                <a:cubicBezTo>
                  <a:pt x="623302" y="1214175"/>
                  <a:pt x="635000" y="1169426"/>
                  <a:pt x="647700" y="1124976"/>
                </a:cubicBezTo>
                <a:cubicBezTo>
                  <a:pt x="649441" y="1106698"/>
                  <a:pt x="679394" y="815172"/>
                  <a:pt x="676275" y="772551"/>
                </a:cubicBezTo>
                <a:cubicBezTo>
                  <a:pt x="670409" y="692381"/>
                  <a:pt x="653940" y="613250"/>
                  <a:pt x="638175" y="534426"/>
                </a:cubicBezTo>
                <a:cubicBezTo>
                  <a:pt x="627599" y="481547"/>
                  <a:pt x="628180" y="489819"/>
                  <a:pt x="590550" y="477276"/>
                </a:cubicBezTo>
                <a:cubicBezTo>
                  <a:pt x="560714" y="417604"/>
                  <a:pt x="584141" y="458778"/>
                  <a:pt x="542925" y="401076"/>
                </a:cubicBezTo>
                <a:cubicBezTo>
                  <a:pt x="536271" y="391761"/>
                  <a:pt x="531124" y="381361"/>
                  <a:pt x="523875" y="372501"/>
                </a:cubicBezTo>
                <a:cubicBezTo>
                  <a:pt x="502503" y="346379"/>
                  <a:pt x="478284" y="322656"/>
                  <a:pt x="457200" y="296301"/>
                </a:cubicBezTo>
                <a:cubicBezTo>
                  <a:pt x="427449" y="259112"/>
                  <a:pt x="397893" y="221627"/>
                  <a:pt x="371475" y="182001"/>
                </a:cubicBezTo>
                <a:cubicBezTo>
                  <a:pt x="365125" y="172476"/>
                  <a:pt x="357545" y="163665"/>
                  <a:pt x="352425" y="153426"/>
                </a:cubicBezTo>
                <a:cubicBezTo>
                  <a:pt x="344779" y="138133"/>
                  <a:pt x="339725" y="121676"/>
                  <a:pt x="333375" y="105801"/>
                </a:cubicBezTo>
                <a:cubicBezTo>
                  <a:pt x="336550" y="86751"/>
                  <a:pt x="333318" y="65419"/>
                  <a:pt x="342900" y="48651"/>
                </a:cubicBezTo>
                <a:cubicBezTo>
                  <a:pt x="347881" y="39934"/>
                  <a:pt x="361630" y="41095"/>
                  <a:pt x="371475" y="39126"/>
                </a:cubicBezTo>
                <a:cubicBezTo>
                  <a:pt x="393490" y="34723"/>
                  <a:pt x="415925" y="32776"/>
                  <a:pt x="438150" y="29601"/>
                </a:cubicBezTo>
                <a:cubicBezTo>
                  <a:pt x="447675" y="26426"/>
                  <a:pt x="457324" y="23601"/>
                  <a:pt x="466725" y="20076"/>
                </a:cubicBezTo>
                <a:cubicBezTo>
                  <a:pt x="482734" y="14073"/>
                  <a:pt x="497763" y="5173"/>
                  <a:pt x="514350" y="1026"/>
                </a:cubicBezTo>
                <a:cubicBezTo>
                  <a:pt x="523591" y="-1284"/>
                  <a:pt x="533400" y="1026"/>
                  <a:pt x="542925" y="1026"/>
                </a:cubicBezTo>
              </a:path>
            </a:pathLst>
          </a:custGeom>
          <a:noFill/>
          <a:ln cap="flat" cmpd="sng" w="28575">
            <a:solidFill>
              <a:srgbClr val="08283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5057775" y="1562100"/>
            <a:ext cx="657225" cy="2326938"/>
          </a:xfrm>
          <a:custGeom>
            <a:rect b="b" l="l" r="r" t="t"/>
            <a:pathLst>
              <a:path extrusionOk="0" h="2326938" w="657225">
                <a:moveTo>
                  <a:pt x="38100" y="0"/>
                </a:moveTo>
                <a:cubicBezTo>
                  <a:pt x="136525" y="15875"/>
                  <a:pt x="237883" y="18977"/>
                  <a:pt x="333375" y="47625"/>
                </a:cubicBezTo>
                <a:cubicBezTo>
                  <a:pt x="368049" y="58027"/>
                  <a:pt x="392690" y="89541"/>
                  <a:pt x="419100" y="114300"/>
                </a:cubicBezTo>
                <a:cubicBezTo>
                  <a:pt x="492942" y="183527"/>
                  <a:pt x="487297" y="199779"/>
                  <a:pt x="542925" y="285750"/>
                </a:cubicBezTo>
                <a:cubicBezTo>
                  <a:pt x="557762" y="308681"/>
                  <a:pt x="574675" y="330200"/>
                  <a:pt x="590550" y="352425"/>
                </a:cubicBezTo>
                <a:cubicBezTo>
                  <a:pt x="596900" y="371475"/>
                  <a:pt x="602392" y="390833"/>
                  <a:pt x="609600" y="409575"/>
                </a:cubicBezTo>
                <a:cubicBezTo>
                  <a:pt x="670408" y="567677"/>
                  <a:pt x="610329" y="392712"/>
                  <a:pt x="657225" y="533400"/>
                </a:cubicBezTo>
                <a:cubicBezTo>
                  <a:pt x="647700" y="612775"/>
                  <a:pt x="646259" y="693544"/>
                  <a:pt x="628650" y="771525"/>
                </a:cubicBezTo>
                <a:cubicBezTo>
                  <a:pt x="623607" y="793858"/>
                  <a:pt x="602549" y="809176"/>
                  <a:pt x="590550" y="828675"/>
                </a:cubicBezTo>
                <a:cubicBezTo>
                  <a:pt x="577134" y="850475"/>
                  <a:pt x="563898" y="872455"/>
                  <a:pt x="552450" y="895350"/>
                </a:cubicBezTo>
                <a:cubicBezTo>
                  <a:pt x="544804" y="910643"/>
                  <a:pt x="542098" y="928255"/>
                  <a:pt x="533400" y="942975"/>
                </a:cubicBezTo>
                <a:cubicBezTo>
                  <a:pt x="500694" y="998323"/>
                  <a:pt x="460143" y="1048867"/>
                  <a:pt x="428625" y="1104900"/>
                </a:cubicBezTo>
                <a:cubicBezTo>
                  <a:pt x="400050" y="1155700"/>
                  <a:pt x="363365" y="1202726"/>
                  <a:pt x="342900" y="1257300"/>
                </a:cubicBezTo>
                <a:cubicBezTo>
                  <a:pt x="333375" y="1282700"/>
                  <a:pt x="326457" y="1309237"/>
                  <a:pt x="314325" y="1333500"/>
                </a:cubicBezTo>
                <a:cubicBezTo>
                  <a:pt x="304086" y="1353978"/>
                  <a:pt x="288005" y="1371017"/>
                  <a:pt x="276225" y="1390650"/>
                </a:cubicBezTo>
                <a:cubicBezTo>
                  <a:pt x="259407" y="1418680"/>
                  <a:pt x="245418" y="1448345"/>
                  <a:pt x="228600" y="1476375"/>
                </a:cubicBezTo>
                <a:cubicBezTo>
                  <a:pt x="216820" y="1496008"/>
                  <a:pt x="202280" y="1513892"/>
                  <a:pt x="190500" y="1533525"/>
                </a:cubicBezTo>
                <a:cubicBezTo>
                  <a:pt x="131980" y="1631059"/>
                  <a:pt x="154978" y="1601320"/>
                  <a:pt x="104775" y="1695450"/>
                </a:cubicBezTo>
                <a:cubicBezTo>
                  <a:pt x="92729" y="1718036"/>
                  <a:pt x="76758" y="1738597"/>
                  <a:pt x="66675" y="1762125"/>
                </a:cubicBezTo>
                <a:cubicBezTo>
                  <a:pt x="57570" y="1783370"/>
                  <a:pt x="54423" y="1806708"/>
                  <a:pt x="47625" y="1828800"/>
                </a:cubicBezTo>
                <a:cubicBezTo>
                  <a:pt x="41720" y="1847992"/>
                  <a:pt x="35437" y="1867079"/>
                  <a:pt x="28575" y="1885950"/>
                </a:cubicBezTo>
                <a:cubicBezTo>
                  <a:pt x="728" y="1962530"/>
                  <a:pt x="15515" y="1903625"/>
                  <a:pt x="0" y="1981200"/>
                </a:cubicBezTo>
                <a:cubicBezTo>
                  <a:pt x="3175" y="2035175"/>
                  <a:pt x="-1961" y="2090291"/>
                  <a:pt x="9525" y="2143125"/>
                </a:cubicBezTo>
                <a:cubicBezTo>
                  <a:pt x="14389" y="2165498"/>
                  <a:pt x="29553" y="2186219"/>
                  <a:pt x="47625" y="2200275"/>
                </a:cubicBezTo>
                <a:cubicBezTo>
                  <a:pt x="76200" y="2222500"/>
                  <a:pt x="100971" y="2250761"/>
                  <a:pt x="133350" y="2266950"/>
                </a:cubicBezTo>
                <a:cubicBezTo>
                  <a:pt x="152400" y="2276475"/>
                  <a:pt x="172779" y="2283711"/>
                  <a:pt x="190500" y="2295525"/>
                </a:cubicBezTo>
                <a:cubicBezTo>
                  <a:pt x="201708" y="2302997"/>
                  <a:pt x="206173" y="2320229"/>
                  <a:pt x="219075" y="2324100"/>
                </a:cubicBezTo>
                <a:cubicBezTo>
                  <a:pt x="240363" y="2330486"/>
                  <a:pt x="263525" y="2324100"/>
                  <a:pt x="285750" y="2324100"/>
                </a:cubicBezTo>
              </a:path>
            </a:pathLst>
          </a:custGeom>
          <a:noFill/>
          <a:ln cap="flat" cmpd="sng" w="28575">
            <a:solidFill>
              <a:srgbClr val="08283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5505450" y="3428999"/>
            <a:ext cx="1504950" cy="3152776"/>
          </a:xfrm>
          <a:custGeom>
            <a:rect b="b" l="l" r="r" t="t"/>
            <a:pathLst>
              <a:path extrusionOk="0" h="3209925" w="1581150">
                <a:moveTo>
                  <a:pt x="0" y="2933700"/>
                </a:moveTo>
                <a:cubicBezTo>
                  <a:pt x="93325" y="2989695"/>
                  <a:pt x="5019" y="2929194"/>
                  <a:pt x="85725" y="3009900"/>
                </a:cubicBezTo>
                <a:cubicBezTo>
                  <a:pt x="192329" y="3116504"/>
                  <a:pt x="81718" y="2997258"/>
                  <a:pt x="171450" y="3067050"/>
                </a:cubicBezTo>
                <a:cubicBezTo>
                  <a:pt x="189171" y="3080833"/>
                  <a:pt x="201354" y="3100892"/>
                  <a:pt x="219075" y="3114675"/>
                </a:cubicBezTo>
                <a:cubicBezTo>
                  <a:pt x="230283" y="3123392"/>
                  <a:pt x="245134" y="3126200"/>
                  <a:pt x="257175" y="3133725"/>
                </a:cubicBezTo>
                <a:cubicBezTo>
                  <a:pt x="270637" y="3142139"/>
                  <a:pt x="280823" y="3155731"/>
                  <a:pt x="295275" y="3162300"/>
                </a:cubicBezTo>
                <a:cubicBezTo>
                  <a:pt x="316318" y="3171865"/>
                  <a:pt x="339888" y="3174456"/>
                  <a:pt x="361950" y="3181350"/>
                </a:cubicBezTo>
                <a:cubicBezTo>
                  <a:pt x="390700" y="3190334"/>
                  <a:pt x="419100" y="3200400"/>
                  <a:pt x="447675" y="3209925"/>
                </a:cubicBezTo>
                <a:cubicBezTo>
                  <a:pt x="561975" y="3203575"/>
                  <a:pt x="676799" y="3203517"/>
                  <a:pt x="790575" y="3190875"/>
                </a:cubicBezTo>
                <a:cubicBezTo>
                  <a:pt x="832207" y="3186249"/>
                  <a:pt x="951393" y="3128809"/>
                  <a:pt x="981075" y="3114675"/>
                </a:cubicBezTo>
                <a:cubicBezTo>
                  <a:pt x="1013124" y="3099413"/>
                  <a:pt x="1047074" y="3087160"/>
                  <a:pt x="1076325" y="3067050"/>
                </a:cubicBezTo>
                <a:cubicBezTo>
                  <a:pt x="1121454" y="3036024"/>
                  <a:pt x="1164811" y="2968058"/>
                  <a:pt x="1190625" y="2924175"/>
                </a:cubicBezTo>
                <a:cubicBezTo>
                  <a:pt x="1205023" y="2899698"/>
                  <a:pt x="1218615" y="2874513"/>
                  <a:pt x="1228725" y="2847975"/>
                </a:cubicBezTo>
                <a:cubicBezTo>
                  <a:pt x="1255807" y="2776886"/>
                  <a:pt x="1276875" y="2683951"/>
                  <a:pt x="1295400" y="2609850"/>
                </a:cubicBezTo>
                <a:cubicBezTo>
                  <a:pt x="1289050" y="2489200"/>
                  <a:pt x="1289286" y="2368022"/>
                  <a:pt x="1276350" y="2247900"/>
                </a:cubicBezTo>
                <a:cubicBezTo>
                  <a:pt x="1267015" y="2161219"/>
                  <a:pt x="1244671" y="2076437"/>
                  <a:pt x="1228725" y="1990725"/>
                </a:cubicBezTo>
                <a:cubicBezTo>
                  <a:pt x="1193799" y="1802997"/>
                  <a:pt x="1210579" y="1883518"/>
                  <a:pt x="1171575" y="1714500"/>
                </a:cubicBezTo>
                <a:cubicBezTo>
                  <a:pt x="1144563" y="1417372"/>
                  <a:pt x="1157928" y="1605570"/>
                  <a:pt x="1171575" y="1009650"/>
                </a:cubicBezTo>
                <a:cubicBezTo>
                  <a:pt x="1176520" y="793713"/>
                  <a:pt x="1179420" y="577653"/>
                  <a:pt x="1190625" y="361950"/>
                </a:cubicBezTo>
                <a:cubicBezTo>
                  <a:pt x="1193354" y="309425"/>
                  <a:pt x="1211821" y="263123"/>
                  <a:pt x="1238250" y="219075"/>
                </a:cubicBezTo>
                <a:cubicBezTo>
                  <a:pt x="1246418" y="205462"/>
                  <a:pt x="1255600" y="192200"/>
                  <a:pt x="1266825" y="180975"/>
                </a:cubicBezTo>
                <a:cubicBezTo>
                  <a:pt x="1309814" y="137986"/>
                  <a:pt x="1358119" y="120112"/>
                  <a:pt x="1409700" y="85725"/>
                </a:cubicBezTo>
                <a:cubicBezTo>
                  <a:pt x="1419225" y="79375"/>
                  <a:pt x="1428336" y="72355"/>
                  <a:pt x="1438275" y="66675"/>
                </a:cubicBezTo>
                <a:cubicBezTo>
                  <a:pt x="1450603" y="59630"/>
                  <a:pt x="1464047" y="54670"/>
                  <a:pt x="1476375" y="47625"/>
                </a:cubicBezTo>
                <a:cubicBezTo>
                  <a:pt x="1486314" y="41945"/>
                  <a:pt x="1494711" y="33695"/>
                  <a:pt x="1504950" y="28575"/>
                </a:cubicBezTo>
                <a:cubicBezTo>
                  <a:pt x="1513930" y="24085"/>
                  <a:pt x="1524124" y="22575"/>
                  <a:pt x="1533525" y="19050"/>
                </a:cubicBezTo>
                <a:cubicBezTo>
                  <a:pt x="1549534" y="13047"/>
                  <a:pt x="1581150" y="0"/>
                  <a:pt x="1581150" y="0"/>
                </a:cubicBezTo>
              </a:path>
            </a:pathLst>
          </a:custGeom>
          <a:noFill/>
          <a:ln cap="flat" cmpd="sng" w="28575">
            <a:solidFill>
              <a:srgbClr val="08283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8877203" y="2122506"/>
            <a:ext cx="609698" cy="3958489"/>
          </a:xfrm>
          <a:custGeom>
            <a:rect b="b" l="l" r="r" t="t"/>
            <a:pathLst>
              <a:path extrusionOk="0" h="3640727" w="771623">
                <a:moveTo>
                  <a:pt x="228698" y="3640727"/>
                </a:moveTo>
                <a:cubicBezTo>
                  <a:pt x="275049" y="3631457"/>
                  <a:pt x="290995" y="3632612"/>
                  <a:pt x="333473" y="3602627"/>
                </a:cubicBezTo>
                <a:cubicBezTo>
                  <a:pt x="370339" y="3576604"/>
                  <a:pt x="397887" y="3537083"/>
                  <a:pt x="438248" y="3516902"/>
                </a:cubicBezTo>
                <a:cubicBezTo>
                  <a:pt x="463648" y="3504202"/>
                  <a:pt x="491890" y="3496052"/>
                  <a:pt x="514448" y="3478802"/>
                </a:cubicBezTo>
                <a:cubicBezTo>
                  <a:pt x="567005" y="3438611"/>
                  <a:pt x="605721" y="3391731"/>
                  <a:pt x="638273" y="3335927"/>
                </a:cubicBezTo>
                <a:cubicBezTo>
                  <a:pt x="649005" y="3317530"/>
                  <a:pt x="657923" y="3298115"/>
                  <a:pt x="666848" y="3278777"/>
                </a:cubicBezTo>
                <a:cubicBezTo>
                  <a:pt x="694023" y="3219897"/>
                  <a:pt x="708294" y="3182809"/>
                  <a:pt x="723998" y="3116852"/>
                </a:cubicBezTo>
                <a:cubicBezTo>
                  <a:pt x="732220" y="3082320"/>
                  <a:pt x="736086" y="3046885"/>
                  <a:pt x="743048" y="3012077"/>
                </a:cubicBezTo>
                <a:cubicBezTo>
                  <a:pt x="751963" y="2967501"/>
                  <a:pt x="762098" y="2923177"/>
                  <a:pt x="771623" y="2878727"/>
                </a:cubicBezTo>
                <a:cubicBezTo>
                  <a:pt x="758923" y="2723152"/>
                  <a:pt x="758775" y="2566038"/>
                  <a:pt x="733523" y="2412002"/>
                </a:cubicBezTo>
                <a:cubicBezTo>
                  <a:pt x="726632" y="2369966"/>
                  <a:pt x="696696" y="2335139"/>
                  <a:pt x="676373" y="2297702"/>
                </a:cubicBezTo>
                <a:cubicBezTo>
                  <a:pt x="636353" y="2223982"/>
                  <a:pt x="584811" y="2156057"/>
                  <a:pt x="552548" y="2078627"/>
                </a:cubicBezTo>
                <a:cubicBezTo>
                  <a:pt x="402468" y="1718434"/>
                  <a:pt x="619104" y="2246193"/>
                  <a:pt x="457298" y="1821452"/>
                </a:cubicBezTo>
                <a:cubicBezTo>
                  <a:pt x="424345" y="1734950"/>
                  <a:pt x="400148" y="1643652"/>
                  <a:pt x="352523" y="1564277"/>
                </a:cubicBezTo>
                <a:cubicBezTo>
                  <a:pt x="323948" y="1516652"/>
                  <a:pt x="292934" y="1470408"/>
                  <a:pt x="266798" y="1421402"/>
                </a:cubicBezTo>
                <a:cubicBezTo>
                  <a:pt x="196166" y="1288968"/>
                  <a:pt x="148145" y="1140894"/>
                  <a:pt x="95348" y="1002302"/>
                </a:cubicBezTo>
                <a:cubicBezTo>
                  <a:pt x="28578" y="827030"/>
                  <a:pt x="60735" y="927273"/>
                  <a:pt x="9623" y="735602"/>
                </a:cubicBezTo>
                <a:cubicBezTo>
                  <a:pt x="6448" y="691152"/>
                  <a:pt x="-938" y="646803"/>
                  <a:pt x="98" y="602252"/>
                </a:cubicBezTo>
                <a:cubicBezTo>
                  <a:pt x="2244" y="509983"/>
                  <a:pt x="1790" y="416674"/>
                  <a:pt x="19148" y="326027"/>
                </a:cubicBezTo>
                <a:cubicBezTo>
                  <a:pt x="52763" y="150483"/>
                  <a:pt x="66282" y="203185"/>
                  <a:pt x="114398" y="106952"/>
                </a:cubicBezTo>
                <a:cubicBezTo>
                  <a:pt x="118888" y="97972"/>
                  <a:pt x="117389" y="86000"/>
                  <a:pt x="123923" y="78377"/>
                </a:cubicBezTo>
                <a:cubicBezTo>
                  <a:pt x="137154" y="62941"/>
                  <a:pt x="155106" y="52234"/>
                  <a:pt x="171548" y="40277"/>
                </a:cubicBezTo>
                <a:cubicBezTo>
                  <a:pt x="190064" y="26811"/>
                  <a:pt x="205933" y="4616"/>
                  <a:pt x="228698" y="2177"/>
                </a:cubicBezTo>
                <a:cubicBezTo>
                  <a:pt x="298222" y="-5272"/>
                  <a:pt x="368398" y="8527"/>
                  <a:pt x="438248" y="11702"/>
                </a:cubicBezTo>
              </a:path>
            </a:pathLst>
          </a:custGeom>
          <a:noFill/>
          <a:ln cap="flat" cmpd="sng" w="28575">
            <a:solidFill>
              <a:srgbClr val="08283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11122690" y="1853575"/>
            <a:ext cx="888757" cy="1964481"/>
          </a:xfrm>
          <a:custGeom>
            <a:rect b="b" l="l" r="r" t="t"/>
            <a:pathLst>
              <a:path extrusionOk="0" h="2000250" w="1038648">
                <a:moveTo>
                  <a:pt x="257175" y="0"/>
                </a:moveTo>
                <a:cubicBezTo>
                  <a:pt x="285750" y="3175"/>
                  <a:pt x="315317" y="1412"/>
                  <a:pt x="342900" y="9525"/>
                </a:cubicBezTo>
                <a:cubicBezTo>
                  <a:pt x="480188" y="49904"/>
                  <a:pt x="603596" y="96260"/>
                  <a:pt x="723900" y="171450"/>
                </a:cubicBezTo>
                <a:cubicBezTo>
                  <a:pt x="754598" y="190636"/>
                  <a:pt x="782269" y="214416"/>
                  <a:pt x="809625" y="238125"/>
                </a:cubicBezTo>
                <a:cubicBezTo>
                  <a:pt x="829984" y="255769"/>
                  <a:pt x="849034" y="275000"/>
                  <a:pt x="866775" y="295275"/>
                </a:cubicBezTo>
                <a:cubicBezTo>
                  <a:pt x="929532" y="366997"/>
                  <a:pt x="955549" y="408488"/>
                  <a:pt x="1009650" y="485775"/>
                </a:cubicBezTo>
                <a:cubicBezTo>
                  <a:pt x="1027181" y="564664"/>
                  <a:pt x="1041303" y="609132"/>
                  <a:pt x="1038225" y="695325"/>
                </a:cubicBezTo>
                <a:cubicBezTo>
                  <a:pt x="1036510" y="743341"/>
                  <a:pt x="1031233" y="791691"/>
                  <a:pt x="1019175" y="838200"/>
                </a:cubicBezTo>
                <a:cubicBezTo>
                  <a:pt x="1008817" y="878154"/>
                  <a:pt x="990642" y="915906"/>
                  <a:pt x="971550" y="952500"/>
                </a:cubicBezTo>
                <a:cubicBezTo>
                  <a:pt x="936212" y="1020232"/>
                  <a:pt x="898545" y="1069500"/>
                  <a:pt x="847725" y="1123950"/>
                </a:cubicBezTo>
                <a:cubicBezTo>
                  <a:pt x="823215" y="1150210"/>
                  <a:pt x="798670" y="1176624"/>
                  <a:pt x="771525" y="1200150"/>
                </a:cubicBezTo>
                <a:cubicBezTo>
                  <a:pt x="750885" y="1218038"/>
                  <a:pt x="726177" y="1230713"/>
                  <a:pt x="704850" y="1247775"/>
                </a:cubicBezTo>
                <a:cubicBezTo>
                  <a:pt x="678495" y="1268859"/>
                  <a:pt x="656011" y="1294689"/>
                  <a:pt x="628650" y="1314450"/>
                </a:cubicBezTo>
                <a:cubicBezTo>
                  <a:pt x="598633" y="1336129"/>
                  <a:pt x="562461" y="1348657"/>
                  <a:pt x="533400" y="1371600"/>
                </a:cubicBezTo>
                <a:cubicBezTo>
                  <a:pt x="439842" y="1445461"/>
                  <a:pt x="401368" y="1532207"/>
                  <a:pt x="314325" y="1619250"/>
                </a:cubicBezTo>
                <a:cubicBezTo>
                  <a:pt x="292100" y="1641475"/>
                  <a:pt x="272080" y="1666149"/>
                  <a:pt x="247650" y="1685925"/>
                </a:cubicBezTo>
                <a:cubicBezTo>
                  <a:pt x="205193" y="1720295"/>
                  <a:pt x="149270" y="1739211"/>
                  <a:pt x="114300" y="1781175"/>
                </a:cubicBezTo>
                <a:cubicBezTo>
                  <a:pt x="9960" y="1906383"/>
                  <a:pt x="41230" y="1851116"/>
                  <a:pt x="0" y="1933575"/>
                </a:cubicBezTo>
                <a:cubicBezTo>
                  <a:pt x="3175" y="1949450"/>
                  <a:pt x="-839" y="1968763"/>
                  <a:pt x="9525" y="1981200"/>
                </a:cubicBezTo>
                <a:cubicBezTo>
                  <a:pt x="17906" y="1991257"/>
                  <a:pt x="35470" y="1985863"/>
                  <a:pt x="47625" y="1990725"/>
                </a:cubicBezTo>
                <a:cubicBezTo>
                  <a:pt x="51794" y="1992393"/>
                  <a:pt x="53975" y="1997075"/>
                  <a:pt x="57150" y="2000250"/>
                </a:cubicBezTo>
              </a:path>
            </a:pathLst>
          </a:custGeom>
          <a:noFill/>
          <a:ln cap="flat" cmpd="sng" w="28575">
            <a:solidFill>
              <a:srgbClr val="08283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8029575" y="2571750"/>
            <a:ext cx="466725" cy="1352550"/>
          </a:xfrm>
          <a:custGeom>
            <a:rect b="b" l="l" r="r" t="t"/>
            <a:pathLst>
              <a:path extrusionOk="0" h="1352550" w="466725">
                <a:moveTo>
                  <a:pt x="85725" y="0"/>
                </a:moveTo>
                <a:cubicBezTo>
                  <a:pt x="139329" y="10721"/>
                  <a:pt x="129711" y="5791"/>
                  <a:pt x="180975" y="28575"/>
                </a:cubicBezTo>
                <a:cubicBezTo>
                  <a:pt x="193950" y="34342"/>
                  <a:pt x="207401" y="39543"/>
                  <a:pt x="219075" y="47625"/>
                </a:cubicBezTo>
                <a:cubicBezTo>
                  <a:pt x="248839" y="68231"/>
                  <a:pt x="272421" y="98111"/>
                  <a:pt x="304800" y="114300"/>
                </a:cubicBezTo>
                <a:cubicBezTo>
                  <a:pt x="317500" y="120650"/>
                  <a:pt x="330572" y="126305"/>
                  <a:pt x="342900" y="133350"/>
                </a:cubicBezTo>
                <a:cubicBezTo>
                  <a:pt x="369436" y="148514"/>
                  <a:pt x="396197" y="172178"/>
                  <a:pt x="419100" y="190500"/>
                </a:cubicBezTo>
                <a:cubicBezTo>
                  <a:pt x="425450" y="206375"/>
                  <a:pt x="429847" y="223179"/>
                  <a:pt x="438150" y="238125"/>
                </a:cubicBezTo>
                <a:cubicBezTo>
                  <a:pt x="445860" y="252002"/>
                  <a:pt x="466725" y="260350"/>
                  <a:pt x="466725" y="276225"/>
                </a:cubicBezTo>
                <a:cubicBezTo>
                  <a:pt x="466725" y="494011"/>
                  <a:pt x="463535" y="423896"/>
                  <a:pt x="419100" y="523875"/>
                </a:cubicBezTo>
                <a:cubicBezTo>
                  <a:pt x="412156" y="539499"/>
                  <a:pt x="409296" y="557118"/>
                  <a:pt x="400050" y="571500"/>
                </a:cubicBezTo>
                <a:cubicBezTo>
                  <a:pt x="380474" y="601951"/>
                  <a:pt x="358973" y="631627"/>
                  <a:pt x="333375" y="657225"/>
                </a:cubicBezTo>
                <a:cubicBezTo>
                  <a:pt x="323850" y="666750"/>
                  <a:pt x="312882" y="675024"/>
                  <a:pt x="304800" y="685800"/>
                </a:cubicBezTo>
                <a:cubicBezTo>
                  <a:pt x="293692" y="700611"/>
                  <a:pt x="284504" y="716866"/>
                  <a:pt x="276225" y="733425"/>
                </a:cubicBezTo>
                <a:cubicBezTo>
                  <a:pt x="271735" y="742405"/>
                  <a:pt x="273234" y="754377"/>
                  <a:pt x="266700" y="762000"/>
                </a:cubicBezTo>
                <a:cubicBezTo>
                  <a:pt x="253469" y="777436"/>
                  <a:pt x="233450" y="785725"/>
                  <a:pt x="219075" y="800100"/>
                </a:cubicBezTo>
                <a:cubicBezTo>
                  <a:pt x="210980" y="808195"/>
                  <a:pt x="207475" y="819983"/>
                  <a:pt x="200025" y="828675"/>
                </a:cubicBezTo>
                <a:cubicBezTo>
                  <a:pt x="155001" y="881203"/>
                  <a:pt x="168900" y="849576"/>
                  <a:pt x="133350" y="904875"/>
                </a:cubicBezTo>
                <a:cubicBezTo>
                  <a:pt x="113328" y="936021"/>
                  <a:pt x="98416" y="970504"/>
                  <a:pt x="76200" y="1000125"/>
                </a:cubicBezTo>
                <a:cubicBezTo>
                  <a:pt x="66675" y="1012825"/>
                  <a:pt x="56039" y="1024763"/>
                  <a:pt x="47625" y="1038225"/>
                </a:cubicBezTo>
                <a:cubicBezTo>
                  <a:pt x="35770" y="1057193"/>
                  <a:pt x="15977" y="1104595"/>
                  <a:pt x="9525" y="1123950"/>
                </a:cubicBezTo>
                <a:cubicBezTo>
                  <a:pt x="5385" y="1136369"/>
                  <a:pt x="3175" y="1149350"/>
                  <a:pt x="0" y="1162050"/>
                </a:cubicBezTo>
                <a:cubicBezTo>
                  <a:pt x="3175" y="1203325"/>
                  <a:pt x="43" y="1245579"/>
                  <a:pt x="9525" y="1285875"/>
                </a:cubicBezTo>
                <a:cubicBezTo>
                  <a:pt x="13161" y="1301328"/>
                  <a:pt x="26047" y="1313644"/>
                  <a:pt x="38100" y="1323975"/>
                </a:cubicBezTo>
                <a:cubicBezTo>
                  <a:pt x="79040" y="1359066"/>
                  <a:pt x="76200" y="1325557"/>
                  <a:pt x="76200" y="1352550"/>
                </a:cubicBezTo>
              </a:path>
            </a:pathLst>
          </a:custGeom>
          <a:noFill/>
          <a:ln cap="flat" cmpd="sng" w="28575">
            <a:solidFill>
              <a:srgbClr val="08283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 rot="-10155407">
            <a:off x="467456" y="4745078"/>
            <a:ext cx="182880" cy="18288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 rot="-9603760">
            <a:off x="5316432" y="2741011"/>
            <a:ext cx="182880" cy="18288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 rot="-8940823">
            <a:off x="8175553" y="3291221"/>
            <a:ext cx="182880" cy="18288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 rot="-1292723">
            <a:off x="9208005" y="4222872"/>
            <a:ext cx="182880" cy="18288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 rot="-8587174">
            <a:off x="11630262" y="3023308"/>
            <a:ext cx="182880" cy="18288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 rot="909939">
            <a:off x="3724402" y="4519687"/>
            <a:ext cx="182880" cy="18288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 rot="-382915">
            <a:off x="6622134" y="5463757"/>
            <a:ext cx="182880" cy="18288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51167" y="1161727"/>
            <a:ext cx="15037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355969" y="1853575"/>
            <a:ext cx="162401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Developed three dashboards on customer service, finance and orders in EXCEL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10122887" y="4117691"/>
            <a:ext cx="1295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7455967" y="4014053"/>
            <a:ext cx="16738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b="1" lang="en-US">
                <a:solidFill>
                  <a:srgbClr val="3F3F3F"/>
                </a:solidFill>
              </a:rPr>
              <a:t> Excel</a:t>
            </a: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dashboard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4305527" y="4052837"/>
            <a:ext cx="11129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Cleaning in SQL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362234" y="3986795"/>
            <a:ext cx="12528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9744627" y="1130936"/>
            <a:ext cx="159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Focused </a:t>
            </a:r>
            <a:r>
              <a:rPr b="1" lang="en-US">
                <a:solidFill>
                  <a:srgbClr val="3F3F3F"/>
                </a:solidFill>
              </a:rPr>
              <a:t>Excel </a:t>
            </a: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6468266" y="1119449"/>
            <a:ext cx="10035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Analyzing in SQL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3815183" y="1071539"/>
            <a:ext cx="11318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9385771" y="1815060"/>
            <a:ext cx="1827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Developed three focused dashboards for each area, incorporating KPIs, </a:t>
            </a: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Pivot tables</a:t>
            </a: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, measures, and groups in </a:t>
            </a: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Excel</a:t>
            </a: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0115977" y="4653940"/>
            <a:ext cx="1623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Worked on an employer-focused project, creating recommendations and</a:t>
            </a: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emphasizing the importance of storytelling in data.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7263296" y="4665120"/>
            <a:ext cx="1840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Created a </a:t>
            </a: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Excel</a:t>
            </a: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 dashboard summarizing Gen-Z's learning aspirations, mission aspirations, and manager aspirations.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6269471" y="1778576"/>
            <a:ext cx="1851877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Conducted data analysis using SQL, solving complex questions with the help of Common Table Expressions (CTEs) and joins.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3340167" y="1796142"/>
            <a:ext cx="162401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Created a Google Form with tailored questions to collect data on Gen-Z's career aspirations.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0C0C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221117" y="4673125"/>
            <a:ext cx="1792337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Loaded data dump into MySQL Workbench, cleaning and exploring high-level information using SQL basics.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0C0C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1302583" y="4667723"/>
            <a:ext cx="188531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Developed a problem statement to explore and educate about the career aspirations of Gen-Z, addressing challenges and personal insights.</a:t>
            </a:r>
            <a:endParaRPr/>
          </a:p>
        </p:txBody>
      </p:sp>
      <p:cxnSp>
        <p:nvCxnSpPr>
          <p:cNvPr id="147" name="Google Shape;147;p14"/>
          <p:cNvCxnSpPr/>
          <p:nvPr/>
        </p:nvCxnSpPr>
        <p:spPr>
          <a:xfrm>
            <a:off x="276225" y="1695450"/>
            <a:ext cx="1800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4"/>
          <p:cNvCxnSpPr/>
          <p:nvPr/>
        </p:nvCxnSpPr>
        <p:spPr>
          <a:xfrm>
            <a:off x="10049497" y="4625342"/>
            <a:ext cx="1800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7241413" y="4630177"/>
            <a:ext cx="1800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4239061" y="4601602"/>
            <a:ext cx="1800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9367518" y="1695450"/>
            <a:ext cx="188421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4"/>
          <p:cNvCxnSpPr/>
          <p:nvPr/>
        </p:nvCxnSpPr>
        <p:spPr>
          <a:xfrm>
            <a:off x="6229350" y="1695450"/>
            <a:ext cx="1800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3231354" y="1695450"/>
            <a:ext cx="1800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1286985" y="4587314"/>
            <a:ext cx="1800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66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25" y="152400"/>
            <a:ext cx="11327923" cy="64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25" y="152400"/>
            <a:ext cx="1084959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5962733" y="5724523"/>
            <a:ext cx="590303" cy="44767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698957" y="149141"/>
            <a:ext cx="10772611" cy="4375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2991014" y="5242337"/>
            <a:ext cx="6524463" cy="12221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4786312" y="5242337"/>
            <a:ext cx="261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Rating</a:t>
            </a:r>
            <a:endParaRPr/>
          </a:p>
        </p:txBody>
      </p:sp>
      <p:pic>
        <p:nvPicPr>
          <p:cNvPr id="316" name="Google Shape;31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854" y="511220"/>
            <a:ext cx="9689937" cy="379239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/>
          <p:nvPr/>
        </p:nvSpPr>
        <p:spPr>
          <a:xfrm>
            <a:off x="3362325" y="5715000"/>
            <a:ext cx="581025" cy="44767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43AFE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4114800" y="5715000"/>
            <a:ext cx="581025" cy="44767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43AFE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6629072" y="5724523"/>
            <a:ext cx="581025" cy="44767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5767141" y="5743572"/>
            <a:ext cx="581025" cy="44767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43AFE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4924261" y="5714999"/>
            <a:ext cx="581025" cy="44767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43AFE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7484105" y="5714999"/>
            <a:ext cx="17573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3.9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>
            <a:off x="152564" y="139616"/>
            <a:ext cx="5372099" cy="29444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610" y="657486"/>
            <a:ext cx="4510006" cy="232745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6"/>
          <p:cNvSpPr/>
          <p:nvPr/>
        </p:nvSpPr>
        <p:spPr>
          <a:xfrm>
            <a:off x="6494445" y="139616"/>
            <a:ext cx="5476711" cy="29444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6500" y="847517"/>
            <a:ext cx="5232600" cy="17242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6"/>
          <p:cNvSpPr/>
          <p:nvPr/>
        </p:nvSpPr>
        <p:spPr>
          <a:xfrm>
            <a:off x="152564" y="3535449"/>
            <a:ext cx="5372099" cy="29444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6494445" y="3535449"/>
            <a:ext cx="5476711" cy="29444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844" y="4143375"/>
            <a:ext cx="5207268" cy="193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49889" y="3979192"/>
            <a:ext cx="4727761" cy="2426323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/>
        </p:nvSpPr>
        <p:spPr>
          <a:xfrm>
            <a:off x="1445459" y="193408"/>
            <a:ext cx="261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GLASSDOOR</a:t>
            </a:r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7923112" y="176772"/>
            <a:ext cx="261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CAREERBLISS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1331812" y="3596115"/>
            <a:ext cx="261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AMBITIONBOX</a:t>
            </a:r>
            <a:endParaRPr/>
          </a:p>
        </p:txBody>
      </p:sp>
      <p:sp>
        <p:nvSpPr>
          <p:cNvPr id="338" name="Google Shape;338;p36"/>
          <p:cNvSpPr txBox="1"/>
          <p:nvPr/>
        </p:nvSpPr>
        <p:spPr>
          <a:xfrm>
            <a:off x="7926990" y="3535449"/>
            <a:ext cx="261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AMBITIONBOX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190664" y="277899"/>
            <a:ext cx="5372099" cy="29444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6410490" y="277899"/>
            <a:ext cx="5029036" cy="63022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190663" y="3635625"/>
            <a:ext cx="5372099" cy="29444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8399" y="778524"/>
            <a:ext cx="3026451" cy="9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7611" y="1660205"/>
            <a:ext cx="3248025" cy="141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809" y="4129777"/>
            <a:ext cx="4548113" cy="223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1745" y="778524"/>
            <a:ext cx="4375491" cy="542615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 txBox="1"/>
          <p:nvPr/>
        </p:nvSpPr>
        <p:spPr>
          <a:xfrm>
            <a:off x="1488399" y="281096"/>
            <a:ext cx="261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COMPARABLY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7615320" y="281096"/>
            <a:ext cx="261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COMPARABLY</a:t>
            </a:r>
            <a:endParaRPr/>
          </a:p>
        </p:txBody>
      </p:sp>
      <p:sp>
        <p:nvSpPr>
          <p:cNvPr id="352" name="Google Shape;352;p37"/>
          <p:cNvSpPr txBox="1"/>
          <p:nvPr/>
        </p:nvSpPr>
        <p:spPr>
          <a:xfrm>
            <a:off x="1531179" y="3635625"/>
            <a:ext cx="261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/>
          <p:nvPr/>
        </p:nvSpPr>
        <p:spPr>
          <a:xfrm>
            <a:off x="352590" y="201699"/>
            <a:ext cx="7010235" cy="63022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7715644" y="201698"/>
            <a:ext cx="4295381" cy="25129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7715644" y="2963948"/>
            <a:ext cx="4295381" cy="353995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7653534" y="216998"/>
            <a:ext cx="4419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361" name="Google Shape;361;p38"/>
          <p:cNvSpPr txBox="1"/>
          <p:nvPr/>
        </p:nvSpPr>
        <p:spPr>
          <a:xfrm>
            <a:off x="7696200" y="3000347"/>
            <a:ext cx="4419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1676400" y="161121"/>
            <a:ext cx="4419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sp>
        <p:nvSpPr>
          <p:cNvPr id="363" name="Google Shape;363;p38"/>
          <p:cNvSpPr txBox="1"/>
          <p:nvPr/>
        </p:nvSpPr>
        <p:spPr>
          <a:xfrm>
            <a:off x="7715644" y="1210636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Managers or Leadership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7857960" y="3513800"/>
            <a:ext cx="3981450" cy="2545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 in leadership development programs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a feedback system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regular meetings with the managers and teams to ensure open communication</a:t>
            </a:r>
            <a:endParaRPr/>
          </a:p>
        </p:txBody>
      </p:sp>
      <p:pic>
        <p:nvPicPr>
          <p:cNvPr id="365" name="Google Shape;365;p38"/>
          <p:cNvPicPr preferRelativeResize="0"/>
          <p:nvPr/>
        </p:nvPicPr>
        <p:blipFill rotWithShape="1">
          <a:blip r:embed="rId4">
            <a:alphaModFix/>
          </a:blip>
          <a:srcRect b="0" l="5904" r="985" t="0"/>
          <a:stretch/>
        </p:blipFill>
        <p:spPr>
          <a:xfrm>
            <a:off x="742950" y="798483"/>
            <a:ext cx="6153150" cy="526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/>
          <p:nvPr/>
        </p:nvSpPr>
        <p:spPr>
          <a:xfrm>
            <a:off x="352589" y="201699"/>
            <a:ext cx="6667335" cy="63022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7353299" y="201698"/>
            <a:ext cx="4619625" cy="25129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7419809" y="2963948"/>
            <a:ext cx="4553115" cy="353995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7486566" y="155746"/>
            <a:ext cx="4419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374" name="Google Shape;374;p39"/>
          <p:cNvSpPr txBox="1"/>
          <p:nvPr/>
        </p:nvSpPr>
        <p:spPr>
          <a:xfrm>
            <a:off x="7486566" y="2982071"/>
            <a:ext cx="4419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  <p:sp>
        <p:nvSpPr>
          <p:cNvPr id="375" name="Google Shape;375;p39"/>
          <p:cNvSpPr txBox="1"/>
          <p:nvPr/>
        </p:nvSpPr>
        <p:spPr>
          <a:xfrm>
            <a:off x="1476456" y="201698"/>
            <a:ext cx="4419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7453311" y="1174052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or Low Salaries</a:t>
            </a:r>
            <a:endParaRPr/>
          </a:p>
        </p:txBody>
      </p:sp>
      <p:sp>
        <p:nvSpPr>
          <p:cNvPr id="377" name="Google Shape;377;p39"/>
          <p:cNvSpPr txBox="1"/>
          <p:nvPr/>
        </p:nvSpPr>
        <p:spPr>
          <a:xfrm>
            <a:off x="7453311" y="3429000"/>
            <a:ext cx="4619624" cy="296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Conduct regular market research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❑"/>
            </a:pPr>
            <a:r>
              <a:rPr b="0" i="0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Implement performance-based pay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❑"/>
            </a:pPr>
            <a:r>
              <a:rPr b="0" i="0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Communicate openly about the company's financial situation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Enhance</a:t>
            </a:r>
            <a:r>
              <a:rPr b="0" i="0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non-monetary benefits such as health insurance, flexible work hours or professional development opportunities</a:t>
            </a:r>
            <a:endParaRPr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39"/>
          <p:cNvPicPr preferRelativeResize="0"/>
          <p:nvPr/>
        </p:nvPicPr>
        <p:blipFill rotWithShape="1">
          <a:blip r:embed="rId4">
            <a:alphaModFix/>
          </a:blip>
          <a:srcRect b="0" l="15792" r="2820" t="0"/>
          <a:stretch/>
        </p:blipFill>
        <p:spPr>
          <a:xfrm>
            <a:off x="981075" y="680410"/>
            <a:ext cx="5276850" cy="555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/>
          <p:nvPr/>
        </p:nvSpPr>
        <p:spPr>
          <a:xfrm>
            <a:off x="352589" y="201699"/>
            <a:ext cx="6667335" cy="63022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7353299" y="201698"/>
            <a:ext cx="4619625" cy="25129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7419809" y="2963948"/>
            <a:ext cx="4553115" cy="353995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7486566" y="155746"/>
            <a:ext cx="4419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387" name="Google Shape;387;p40"/>
          <p:cNvSpPr txBox="1"/>
          <p:nvPr/>
        </p:nvSpPr>
        <p:spPr>
          <a:xfrm>
            <a:off x="7486566" y="2982071"/>
            <a:ext cx="4419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1476456" y="201698"/>
            <a:ext cx="44196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sp>
        <p:nvSpPr>
          <p:cNvPr id="389" name="Google Shape;389;p40"/>
          <p:cNvSpPr txBox="1"/>
          <p:nvPr/>
        </p:nvSpPr>
        <p:spPr>
          <a:xfrm>
            <a:off x="7453311" y="1174052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Stagnant Growth</a:t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7531893" y="3459125"/>
            <a:ext cx="4341018" cy="296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reate personalized career development plans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❑"/>
            </a:pPr>
            <a:r>
              <a:rPr b="0" i="0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Provide constructive feedback</a:t>
            </a:r>
            <a:endParaRPr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❑"/>
            </a:pPr>
            <a:r>
              <a:rPr b="0" i="0"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Establish clear criteria for promotions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Encourage cross-functional projects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Recognize and celebrate employees’ achievements </a:t>
            </a:r>
            <a:endParaRPr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b="3349" l="5582" r="2635" t="2937"/>
          <a:stretch/>
        </p:blipFill>
        <p:spPr>
          <a:xfrm>
            <a:off x="733425" y="678752"/>
            <a:ext cx="5895975" cy="553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/>
          <p:nvPr/>
        </p:nvSpPr>
        <p:spPr>
          <a:xfrm>
            <a:off x="2633662" y="1647825"/>
            <a:ext cx="6924675" cy="35623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82836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2940842" y="2028616"/>
            <a:ext cx="6310313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/>
        </p:nvSpPr>
        <p:spPr>
          <a:xfrm>
            <a:off x="2952298" y="2122051"/>
            <a:ext cx="6810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STAGE 1: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PROBLEM STATEMENT</a:t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059806" y="1884598"/>
            <a:ext cx="8595300" cy="30609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0000"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6343652" y="962025"/>
            <a:ext cx="5391138" cy="51625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249313" y="962025"/>
            <a:ext cx="5391138" cy="51625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 b="0" l="0" r="0" t="12202"/>
          <a:stretch/>
        </p:blipFill>
        <p:spPr>
          <a:xfrm>
            <a:off x="538173" y="1238250"/>
            <a:ext cx="4813417" cy="182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575" y="3343214"/>
            <a:ext cx="5086611" cy="2362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6"/>
          <p:cNvCxnSpPr/>
          <p:nvPr/>
        </p:nvCxnSpPr>
        <p:spPr>
          <a:xfrm>
            <a:off x="6010275" y="737575"/>
            <a:ext cx="0" cy="538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16"/>
          <p:cNvPicPr preferRelativeResize="0"/>
          <p:nvPr/>
        </p:nvPicPr>
        <p:blipFill rotWithShape="1">
          <a:blip r:embed="rId6">
            <a:alphaModFix/>
          </a:blip>
          <a:srcRect b="0" l="0" r="0" t="14542"/>
          <a:stretch/>
        </p:blipFill>
        <p:spPr>
          <a:xfrm>
            <a:off x="6635623" y="1238250"/>
            <a:ext cx="4733417" cy="153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0100" y="3195320"/>
            <a:ext cx="5075565" cy="21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158758" y="537520"/>
            <a:ext cx="53911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is affected?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6149468" y="555842"/>
            <a:ext cx="53911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happening?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6343652" y="962025"/>
            <a:ext cx="5391138" cy="51625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249313" y="4518081"/>
            <a:ext cx="5391138" cy="168973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249313" y="962025"/>
            <a:ext cx="5391138" cy="168973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7"/>
          <p:cNvCxnSpPr/>
          <p:nvPr/>
        </p:nvCxnSpPr>
        <p:spPr>
          <a:xfrm>
            <a:off x="6010275" y="737575"/>
            <a:ext cx="0" cy="538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17"/>
          <p:cNvSpPr txBox="1"/>
          <p:nvPr/>
        </p:nvSpPr>
        <p:spPr>
          <a:xfrm>
            <a:off x="158758" y="537520"/>
            <a:ext cx="53911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is this happening?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6149468" y="555842"/>
            <a:ext cx="53911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that happening?</a:t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874" y="1238250"/>
            <a:ext cx="4838759" cy="97663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>
            <a:off x="249313" y="4006186"/>
            <a:ext cx="53911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is this happening?</a:t>
            </a:r>
            <a:endParaRPr/>
          </a:p>
        </p:txBody>
      </p:sp>
      <p:cxnSp>
        <p:nvCxnSpPr>
          <p:cNvPr id="186" name="Google Shape;186;p17"/>
          <p:cNvCxnSpPr/>
          <p:nvPr/>
        </p:nvCxnSpPr>
        <p:spPr>
          <a:xfrm>
            <a:off x="375920" y="3429000"/>
            <a:ext cx="526453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87" name="Google Shape;18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948" y="4892448"/>
            <a:ext cx="5111868" cy="9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0377" y="1238250"/>
            <a:ext cx="4917688" cy="452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249313" y="755896"/>
            <a:ext cx="5391138" cy="6010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8"/>
          <p:cNvCxnSpPr/>
          <p:nvPr/>
        </p:nvCxnSpPr>
        <p:spPr>
          <a:xfrm>
            <a:off x="6010275" y="223748"/>
            <a:ext cx="0" cy="654281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18"/>
          <p:cNvSpPr/>
          <p:nvPr/>
        </p:nvSpPr>
        <p:spPr>
          <a:xfrm>
            <a:off x="6343652" y="755896"/>
            <a:ext cx="5391138" cy="60106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58758" y="110230"/>
            <a:ext cx="5391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thoughts on various factors contributing to this change in Gen Z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6343652" y="223748"/>
            <a:ext cx="53911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6543040" y="1178560"/>
            <a:ext cx="5090160" cy="389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Play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Authentically Gen Z: The Values, Aspirations &amp; Drivers That Will Re-Define the Future of 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Play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Gen Z: The workers who want it all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Play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Sentiments of Indian Gen Z workforce in 2023: Part 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Play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Gen-Z Is Labeled As ‘Difficult’ In The Workplace, But There’s More To The Story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Play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How does Gen Z see its place in the working world? With trepidation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Play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Why Gen Z workers are already so burned 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800"/>
              <a:buFont typeface="Play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Aspirations &amp; Wants of Generation Z - A Study on the Work Force of the Future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11">
            <a:alphaModFix/>
          </a:blip>
          <a:srcRect b="1588" l="5895" r="5069" t="1865"/>
          <a:stretch/>
        </p:blipFill>
        <p:spPr>
          <a:xfrm>
            <a:off x="650240" y="965199"/>
            <a:ext cx="4592320" cy="555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2971800" y="2294662"/>
            <a:ext cx="6810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STAGE 2: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DATA COLLECTION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2212881" y="1641548"/>
            <a:ext cx="8595300" cy="30609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0000"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/>
          <p:nvPr/>
        </p:nvSpPr>
        <p:spPr>
          <a:xfrm>
            <a:off x="1241326" y="2537975"/>
            <a:ext cx="9341700" cy="191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1241325" y="331000"/>
            <a:ext cx="9280500" cy="191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694" y="492437"/>
            <a:ext cx="3219450" cy="169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4988" y="2626251"/>
            <a:ext cx="2859501" cy="17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/>
          <p:nvPr/>
        </p:nvSpPr>
        <p:spPr>
          <a:xfrm>
            <a:off x="1241325" y="4744950"/>
            <a:ext cx="9280500" cy="191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5143" y="4905858"/>
            <a:ext cx="3219452" cy="159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2885172" y="2045692"/>
            <a:ext cx="6810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STAGE 3: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CLEANING &amp; STANDARDIZING IN SQL</a:t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1463330" y="1466539"/>
            <a:ext cx="9654000" cy="43698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0C0C0C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