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988443-7C49-44F4-B6E0-9485171C93E5}">
  <a:tblStyle styleId="{54988443-7C49-44F4-B6E0-9485171C9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789059d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789059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8efcf96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8efcf96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789059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789059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bcc0760df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bcc0760df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789059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789059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bcc0760d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bcc0760d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bcc0760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bcc0760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789059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789059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789059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789059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8efcf96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8efcf96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79338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79338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8efcf96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8efcf96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789059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789059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789059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789059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91331"/>
            <a:ext cx="8520600" cy="14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Black"/>
                <a:ea typeface="Roboto Black"/>
                <a:cs typeface="Roboto Black"/>
                <a:sym typeface="Roboto Black"/>
              </a:rPr>
              <a:t>Maverik Time Series Forecasting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89700" y="3381650"/>
            <a:ext cx="47646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55"/>
              <a:buNone/>
            </a:pPr>
            <a:r>
              <a:rPr b="1" lang="en-GB" sz="227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Daryle Bilog</a:t>
            </a:r>
            <a:endParaRPr b="1" sz="227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55"/>
              <a:buNone/>
            </a:pPr>
            <a:r>
              <a:rPr b="1" lang="en-GB" sz="227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Joe Sarnello</a:t>
            </a:r>
            <a:endParaRPr b="1" sz="227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55"/>
              <a:buNone/>
            </a:pPr>
            <a:r>
              <a:rPr b="1" lang="en-GB" sz="227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Sanskriti Bhargava</a:t>
            </a:r>
            <a:endParaRPr b="1" sz="227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55"/>
              <a:buNone/>
            </a:pPr>
            <a:r>
              <a:rPr b="1" lang="en-GB" sz="227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Vinay Kumar Vascuri</a:t>
            </a:r>
            <a:endParaRPr b="1" sz="227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268" y="340925"/>
            <a:ext cx="2125456" cy="8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370000" y="168125"/>
            <a:ext cx="73902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3500">
                <a:latin typeface="Roboto Black"/>
                <a:ea typeface="Roboto Black"/>
                <a:cs typeface="Roboto Black"/>
                <a:sym typeface="Roboto Black"/>
              </a:rPr>
              <a:t>Unleaded Sales</a:t>
            </a:r>
            <a:endParaRPr sz="3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76950" y="111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{54988443-7C49-44F4-B6E0-9485171C93E5}</a:tableStyleId>
              </a:tblPr>
              <a:tblGrid>
                <a:gridCol w="1655175"/>
                <a:gridCol w="1655175"/>
                <a:gridCol w="1655175"/>
                <a:gridCol w="1625650"/>
              </a:tblGrid>
              <a:tr h="9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F203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Maverik Benchmark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22855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22120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302827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95811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(68.36%)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392773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(22.83%)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259909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37976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(85.39%)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421755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(62.09%)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75" y="682800"/>
            <a:ext cx="4254597" cy="21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838275" y="0"/>
            <a:ext cx="6390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Total Diesel sales from Day 1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81900" y="2870850"/>
            <a:ext cx="395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22855</a:t>
            </a:r>
            <a:r>
              <a:rPr b="1" lang="en-GB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36710"/>
            <a:ext cx="4474651" cy="225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4801525" y="2272650"/>
            <a:ext cx="4048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22120</a:t>
            </a:r>
            <a:r>
              <a:rPr b="1" lang="en-GB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370000" y="168125"/>
            <a:ext cx="73902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3500">
                <a:latin typeface="Roboto Black"/>
                <a:ea typeface="Roboto Black"/>
                <a:cs typeface="Roboto Black"/>
                <a:sym typeface="Roboto Black"/>
              </a:rPr>
              <a:t>Diesel Sales</a:t>
            </a:r>
            <a:endParaRPr sz="3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476950" y="111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{54988443-7C49-44F4-B6E0-9485171C93E5}</a:tableStyleId>
              </a:tblPr>
              <a:tblGrid>
                <a:gridCol w="1655175"/>
                <a:gridCol w="1655175"/>
                <a:gridCol w="1655175"/>
                <a:gridCol w="1625650"/>
              </a:tblGrid>
              <a:tr h="9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F203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Maverik Benchmark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22855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22120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558546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570140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(2.08%)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320856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(42.57%)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482976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389503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(19.38%)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339429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(29.62%)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-391050"/>
            <a:ext cx="9144000" cy="557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220800" y="-74000"/>
            <a:ext cx="870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Features of an Ideal New Store</a:t>
            </a:r>
            <a:endParaRPr sz="262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36075" y="2191200"/>
            <a:ext cx="2128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Square_feet &gt; 4970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352975" y="2191200"/>
            <a:ext cx="2058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Parking_space &gt;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669200" y="2204699"/>
            <a:ext cx="1621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f’real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026225" y="4420800"/>
            <a:ext cx="3385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 mile radius median income &gt; $40,000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802825" y="4428025"/>
            <a:ext cx="2916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 mile radius population &gt; 7,500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951400" y="2191188"/>
            <a:ext cx="3300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Traditional fueling positions &gt;19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" y="806663"/>
            <a:ext cx="1311550" cy="13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200" y="778712"/>
            <a:ext cx="1364140" cy="136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475" y="739400"/>
            <a:ext cx="901979" cy="13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575" y="690625"/>
            <a:ext cx="1692262" cy="140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0926" y="2803212"/>
            <a:ext cx="1311550" cy="161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5000" y="2760492"/>
            <a:ext cx="1692250" cy="16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type="title"/>
          </p:nvPr>
        </p:nvSpPr>
        <p:spPr>
          <a:xfrm>
            <a:off x="379250" y="176900"/>
            <a:ext cx="82353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8285"/>
              <a:buNone/>
            </a:pPr>
            <a:r>
              <a:rPr lang="en-GB" sz="3500">
                <a:latin typeface="Roboto Black"/>
                <a:ea typeface="Roboto Black"/>
                <a:cs typeface="Roboto Black"/>
                <a:sym typeface="Roboto Black"/>
              </a:rPr>
              <a:t>Forecasted Outcome/Business Value</a:t>
            </a:r>
            <a:endParaRPr sz="3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415750" y="12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{54988443-7C49-44F4-B6E0-9485171C93E5}</a:tableStyleId>
              </a:tblPr>
              <a:tblGrid>
                <a:gridCol w="2035625"/>
                <a:gridCol w="2035625"/>
                <a:gridCol w="2184575"/>
                <a:gridCol w="1979350"/>
              </a:tblGrid>
              <a:tr h="10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Inside Sales</a:t>
                      </a:r>
                      <a:endParaRPr sz="24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Food Sales</a:t>
                      </a:r>
                      <a:endParaRPr sz="240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Unleaded </a:t>
                      </a:r>
                      <a:r>
                        <a:rPr lang="en-GB" sz="24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Diesel</a:t>
                      </a:r>
                      <a:r>
                        <a:rPr lang="en-GB" sz="240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Sales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$867,003.87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$214,006.12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$3,335,149.28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$979,496.56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6"/>
          <p:cNvSpPr txBox="1"/>
          <p:nvPr/>
        </p:nvSpPr>
        <p:spPr>
          <a:xfrm>
            <a:off x="526725" y="3392975"/>
            <a:ext cx="8124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65375" y="3392975"/>
            <a:ext cx="80001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Unleaded -  $3.14/gal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Diesel      -  $4.1/gal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 of all 4 Target variables -  $5,395,655.83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2629100" y="3172800"/>
            <a:ext cx="377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you!</a:t>
            </a:r>
            <a:endParaRPr sz="52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34175" y="278775"/>
            <a:ext cx="404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Business Problem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99525" y="1300975"/>
            <a:ext cx="754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Medium"/>
              <a:buChar char="●"/>
            </a:pPr>
            <a:r>
              <a:rPr lang="en-GB" sz="2200">
                <a:solidFill>
                  <a:srgbClr val="CF2032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Forecast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first year sales for a new store based on the historical data.</a:t>
            </a:r>
            <a:endParaRPr sz="3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99525" y="2267400"/>
            <a:ext cx="75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Medium"/>
              <a:buChar char="●"/>
            </a:pPr>
            <a:r>
              <a:rPr lang="en-GB" sz="2200">
                <a:solidFill>
                  <a:srgbClr val="CF2032"/>
                </a:solidFill>
                <a:latin typeface="Roboto Medium"/>
                <a:ea typeface="Roboto Medium"/>
                <a:cs typeface="Roboto Medium"/>
                <a:sym typeface="Roboto Medium"/>
              </a:rPr>
              <a:t>Enable 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well informed financial decision-making.</a:t>
            </a:r>
            <a:endParaRPr sz="3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9525" y="2966200"/>
            <a:ext cx="75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Medium"/>
              <a:buChar char="●"/>
            </a:pPr>
            <a:r>
              <a:rPr lang="en-GB" sz="2200">
                <a:solidFill>
                  <a:srgbClr val="CF2032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Create 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more accurate initial ROI documents.</a:t>
            </a:r>
            <a:endParaRPr sz="3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64700"/>
            <a:ext cx="85206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Build a model that: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Medium"/>
              <a:buChar char="●"/>
            </a:pPr>
            <a:r>
              <a:rPr lang="en-GB" sz="2200">
                <a:solidFill>
                  <a:srgbClr val="CF2032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Produces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 daily level forecast for each of the sales metrics.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71050"/>
            <a:ext cx="234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Objective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01000" y="2631700"/>
            <a:ext cx="75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Medium"/>
              <a:buChar char="●"/>
            </a:pPr>
            <a:r>
              <a:rPr lang="en-GB" sz="2200">
                <a:solidFill>
                  <a:srgbClr val="CF2032"/>
                </a:solidFill>
                <a:latin typeface="Roboto Medium"/>
                <a:ea typeface="Roboto Medium"/>
                <a:cs typeface="Roboto Medium"/>
                <a:sym typeface="Roboto Medium"/>
              </a:rPr>
              <a:t>Updates</a:t>
            </a:r>
            <a:r>
              <a:rPr lang="en-GB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the forecast as new data comes in.</a:t>
            </a:r>
            <a:endParaRPr sz="3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64700"/>
            <a:ext cx="85206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 Medium"/>
              <a:buChar char="●"/>
            </a:pPr>
            <a:r>
              <a:rPr lang="en-GB" sz="2700">
                <a:solidFill>
                  <a:srgbClr val="CF2032"/>
                </a:solidFill>
                <a:latin typeface="Roboto Medium"/>
                <a:ea typeface="Roboto Medium"/>
                <a:cs typeface="Roboto Medium"/>
                <a:sym typeface="Roboto Medium"/>
              </a:rPr>
              <a:t>XGBoost</a:t>
            </a:r>
            <a:endParaRPr sz="2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271050"/>
            <a:ext cx="490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About the Model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01000" y="2631700"/>
            <a:ext cx="754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Medium"/>
              <a:buChar char="●"/>
            </a:pPr>
            <a:r>
              <a:rPr lang="en-GB"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Handles Qualitative data, and non-linear relationships</a:t>
            </a:r>
            <a:endParaRPr sz="2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50" y="891050"/>
            <a:ext cx="4237451" cy="2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13600" y="25"/>
            <a:ext cx="8040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Total Inside</a:t>
            </a: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Sales forecast from Day 1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78950" y="3086350"/>
            <a:ext cx="4193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22855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377" y="3017950"/>
            <a:ext cx="4245423" cy="20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981750" y="2417450"/>
            <a:ext cx="38679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22120</a:t>
            </a:r>
            <a:r>
              <a:rPr b="1" lang="en-GB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70000" y="168125"/>
            <a:ext cx="73902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3500">
                <a:latin typeface="Roboto Black"/>
                <a:ea typeface="Roboto Black"/>
                <a:cs typeface="Roboto Black"/>
                <a:sym typeface="Roboto Black"/>
              </a:rPr>
              <a:t>Total Inside Sales </a:t>
            </a:r>
            <a:endParaRPr sz="3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476950" y="111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{54988443-7C49-44F4-B6E0-9485171C93E5}</a:tableStyleId>
              </a:tblPr>
              <a:tblGrid>
                <a:gridCol w="1655175"/>
                <a:gridCol w="1655175"/>
                <a:gridCol w="1655175"/>
                <a:gridCol w="1625650"/>
              </a:tblGrid>
              <a:tr h="9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F203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Maverik Benchmark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22855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22120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268521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256900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(4.3%)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24947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(90.72%)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243858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74557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(69.42%)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59781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(75.44%)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00" y="719875"/>
            <a:ext cx="4444100" cy="21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59800" y="0"/>
            <a:ext cx="8526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Total Food Sales forecast from Day 1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9832" y="2977400"/>
            <a:ext cx="3984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22855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392" y="2802700"/>
            <a:ext cx="4386858" cy="22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926330" y="2260075"/>
            <a:ext cx="3757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22120 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370000" y="168125"/>
            <a:ext cx="73902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3500">
                <a:latin typeface="Roboto Black"/>
                <a:ea typeface="Roboto Black"/>
                <a:cs typeface="Roboto Black"/>
                <a:sym typeface="Roboto Black"/>
              </a:rPr>
              <a:t>Total Food Service Sales </a:t>
            </a:r>
            <a:endParaRPr sz="3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76950" y="111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{54988443-7C49-44F4-B6E0-9485171C93E5}</a:tableStyleId>
              </a:tblPr>
              <a:tblGrid>
                <a:gridCol w="1655175"/>
                <a:gridCol w="1655175"/>
                <a:gridCol w="1655175"/>
                <a:gridCol w="1625650"/>
              </a:tblGrid>
              <a:tr h="9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F203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Maverik Benchmark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22855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ID: 22120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68860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94836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(37.44%)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8156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(88.15%)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3-Week Pred RMSE</a:t>
                      </a:r>
                      <a:endParaRPr b="1"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66252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37029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(44.07%)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1928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(97.1%)</a:t>
                      </a:r>
                      <a:endParaRPr sz="18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900" y="3968925"/>
            <a:ext cx="1558324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250575" y="1506550"/>
            <a:ext cx="691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0" y="729250"/>
            <a:ext cx="4418201" cy="21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700" y="2816999"/>
            <a:ext cx="4277799" cy="217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12575" y="2949600"/>
            <a:ext cx="4159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22855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927450" y="2379450"/>
            <a:ext cx="38403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22120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24675" y="0"/>
            <a:ext cx="7390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Total Unleaded sales from Day 1</a:t>
            </a:r>
            <a:endParaRPr sz="3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