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62" r:id="rId2"/>
    <p:sldId id="257" r:id="rId3"/>
    <p:sldId id="259" r:id="rId4"/>
    <p:sldId id="264" r:id="rId5"/>
    <p:sldId id="269" r:id="rId6"/>
    <p:sldId id="270" r:id="rId7"/>
    <p:sldId id="271" r:id="rId8"/>
    <p:sldId id="272" r:id="rId9"/>
    <p:sldId id="273" r:id="rId10"/>
    <p:sldId id="274" r:id="rId11"/>
    <p:sldId id="275" r:id="rId12"/>
    <p:sldId id="260" r:id="rId13"/>
    <p:sldId id="261"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wnloads\Vegetttt%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ownloads\Vegetttt%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ownloads\Vegetttt%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ownloads\Vegetttt%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ownloads\Vegetttt%20projec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[Vegetttt project.xlsx]Que 2!PivotTable10</c:name>
    <c:fmtId val="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a:t>
            </a:r>
            <a:r>
              <a:rPr lang="en-US" baseline="0"/>
              <a:t> Monthly Price</a:t>
            </a:r>
          </a:p>
          <a:p>
            <a:pPr>
              <a:defRPr/>
            </a:pP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26"/>
        <c:spPr>
          <a:gradFill rotWithShape="1">
            <a:gsLst>
              <a:gs pos="0">
                <a:schemeClr val="accent1">
                  <a:tint val="96000"/>
                  <a:lumMod val="100000"/>
                </a:schemeClr>
              </a:gs>
              <a:gs pos="78000">
                <a:schemeClr val="accent1">
                  <a:shade val="94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s>
    <c:plotArea>
      <c:layout/>
      <c:lineChart>
        <c:grouping val="standard"/>
        <c:varyColors val="0"/>
        <c:ser>
          <c:idx val="0"/>
          <c:order val="0"/>
          <c:tx>
            <c:strRef>
              <c:f>'Que 2'!$B$5:$B$6</c:f>
              <c:strCache>
                <c:ptCount val="1"/>
                <c:pt idx="0">
                  <c:v>Jan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'Que 2'!$A$7:$A$61</c:f>
              <c:strCache>
                <c:ptCount val="54"/>
                <c:pt idx="0">
                  <c:v>Amaranth Leaves</c:v>
                </c:pt>
                <c:pt idx="1">
                  <c:v>Amla</c:v>
                </c:pt>
                <c:pt idx="2">
                  <c:v>Ash gourd</c:v>
                </c:pt>
                <c:pt idx="3">
                  <c:v>Baby Corn</c:v>
                </c:pt>
                <c:pt idx="4">
                  <c:v>Banana Flower</c:v>
                </c:pt>
                <c:pt idx="5">
                  <c:v>Beetroot</c:v>
                </c:pt>
                <c:pt idx="6">
                  <c:v>Bitter Gourd</c:v>
                </c:pt>
                <c:pt idx="7">
                  <c:v>Bottle Gourd</c:v>
                </c:pt>
                <c:pt idx="8">
                  <c:v>Brinjal</c:v>
                </c:pt>
                <c:pt idx="9">
                  <c:v>Brinjal (Big)</c:v>
                </c:pt>
                <c:pt idx="10">
                  <c:v>Broad Beans</c:v>
                </c:pt>
                <c:pt idx="11">
                  <c:v>Butter Beans</c:v>
                </c:pt>
                <c:pt idx="12">
                  <c:v>Cabbage</c:v>
                </c:pt>
                <c:pt idx="13">
                  <c:v>Capsicum</c:v>
                </c:pt>
                <c:pt idx="14">
                  <c:v>Carrot</c:v>
                </c:pt>
                <c:pt idx="15">
                  <c:v>Cauliflower</c:v>
                </c:pt>
                <c:pt idx="16">
                  <c:v>Cluster beans</c:v>
                </c:pt>
                <c:pt idx="17">
                  <c:v>Coconut</c:v>
                </c:pt>
                <c:pt idx="18">
                  <c:v>Colocasia</c:v>
                </c:pt>
                <c:pt idx="19">
                  <c:v>Colocasia Leaves</c:v>
                </c:pt>
                <c:pt idx="20">
                  <c:v>Coriander Leaves</c:v>
                </c:pt>
                <c:pt idx="21">
                  <c:v>Corn</c:v>
                </c:pt>
                <c:pt idx="22">
                  <c:v>Cucumber</c:v>
                </c:pt>
                <c:pt idx="23">
                  <c:v>Curry Leaves</c:v>
                </c:pt>
                <c:pt idx="24">
                  <c:v>Dill Leaves</c:v>
                </c:pt>
                <c:pt idx="25">
                  <c:v>Drumsticks</c:v>
                </c:pt>
                <c:pt idx="26">
                  <c:v>Elephant Yam</c:v>
                </c:pt>
                <c:pt idx="27">
                  <c:v>Fenugreek Leaves</c:v>
                </c:pt>
                <c:pt idx="28">
                  <c:v>French Beans</c:v>
                </c:pt>
                <c:pt idx="29">
                  <c:v>Garlic</c:v>
                </c:pt>
                <c:pt idx="30">
                  <c:v>Ginger</c:v>
                </c:pt>
                <c:pt idx="31">
                  <c:v>Green Chilli</c:v>
                </c:pt>
                <c:pt idx="32">
                  <c:v>Green Peas</c:v>
                </c:pt>
                <c:pt idx="33">
                  <c:v>Ivy Gourd</c:v>
                </c:pt>
                <c:pt idx="34">
                  <c:v>Ladies Finger</c:v>
                </c:pt>
                <c:pt idx="35">
                  <c:v>Lemon (Lime)</c:v>
                </c:pt>
                <c:pt idx="36">
                  <c:v>Mango Raw</c:v>
                </c:pt>
                <c:pt idx="37">
                  <c:v>Mint Leaves</c:v>
                </c:pt>
                <c:pt idx="38">
                  <c:v>Mushroom</c:v>
                </c:pt>
                <c:pt idx="39">
                  <c:v>Mustard Leaves</c:v>
                </c:pt>
                <c:pt idx="40">
                  <c:v>Onion Big</c:v>
                </c:pt>
                <c:pt idx="41">
                  <c:v>Onion Green</c:v>
                </c:pt>
                <c:pt idx="42">
                  <c:v>Onion Small</c:v>
                </c:pt>
                <c:pt idx="43">
                  <c:v>Potato</c:v>
                </c:pt>
                <c:pt idx="44">
                  <c:v>Pumpkin</c:v>
                </c:pt>
                <c:pt idx="45">
                  <c:v>Radish</c:v>
                </c:pt>
                <c:pt idx="46">
                  <c:v>Raw Banana (Plantain)</c:v>
                </c:pt>
                <c:pt idx="47">
                  <c:v>Ridge Gourd</c:v>
                </c:pt>
                <c:pt idx="48">
                  <c:v>Shallot (Pearl Onion)</c:v>
                </c:pt>
                <c:pt idx="49">
                  <c:v>Snake Gourd</c:v>
                </c:pt>
                <c:pt idx="50">
                  <c:v>Sorrel Leaves</c:v>
                </c:pt>
                <c:pt idx="51">
                  <c:v>Spinach</c:v>
                </c:pt>
                <c:pt idx="52">
                  <c:v>Sweet Potato</c:v>
                </c:pt>
                <c:pt idx="53">
                  <c:v>Tomato</c:v>
                </c:pt>
              </c:strCache>
            </c:strRef>
          </c:cat>
          <c:val>
            <c:numRef>
              <c:f>'Que 2'!$B$7:$B$61</c:f>
              <c:numCache>
                <c:formatCode>0</c:formatCode>
                <c:ptCount val="54"/>
                <c:pt idx="0">
                  <c:v>11.891891891891891</c:v>
                </c:pt>
                <c:pt idx="1">
                  <c:v>57.837837837837839</c:v>
                </c:pt>
                <c:pt idx="2">
                  <c:v>24.054054054054053</c:v>
                </c:pt>
                <c:pt idx="3">
                  <c:v>62.378378378378379</c:v>
                </c:pt>
                <c:pt idx="4">
                  <c:v>16.054054054054053</c:v>
                </c:pt>
                <c:pt idx="5">
                  <c:v>36.108108108108105</c:v>
                </c:pt>
                <c:pt idx="6">
                  <c:v>30.72972972972973</c:v>
                </c:pt>
                <c:pt idx="7">
                  <c:v>26.54054054054054</c:v>
                </c:pt>
                <c:pt idx="8">
                  <c:v>24.945945945945947</c:v>
                </c:pt>
                <c:pt idx="9">
                  <c:v>31.297297297297298</c:v>
                </c:pt>
                <c:pt idx="10">
                  <c:v>36.621621621621621</c:v>
                </c:pt>
                <c:pt idx="11">
                  <c:v>65.13513513513513</c:v>
                </c:pt>
                <c:pt idx="12">
                  <c:v>25.513513513513512</c:v>
                </c:pt>
                <c:pt idx="13">
                  <c:v>43.081081081081081</c:v>
                </c:pt>
                <c:pt idx="14">
                  <c:v>39.324324324324323</c:v>
                </c:pt>
                <c:pt idx="15">
                  <c:v>29.27027027027027</c:v>
                </c:pt>
                <c:pt idx="16">
                  <c:v>42.756756756756758</c:v>
                </c:pt>
                <c:pt idx="17">
                  <c:v>30.432432432432432</c:v>
                </c:pt>
                <c:pt idx="18">
                  <c:v>25.054054054054053</c:v>
                </c:pt>
                <c:pt idx="19">
                  <c:v>12.810810810810811</c:v>
                </c:pt>
                <c:pt idx="20">
                  <c:v>6.5945945945945947</c:v>
                </c:pt>
                <c:pt idx="21">
                  <c:v>29.567567567567568</c:v>
                </c:pt>
                <c:pt idx="22">
                  <c:v>22.54054054054054</c:v>
                </c:pt>
                <c:pt idx="23">
                  <c:v>29.081081081081081</c:v>
                </c:pt>
                <c:pt idx="24">
                  <c:v>12.405405405405405</c:v>
                </c:pt>
                <c:pt idx="25">
                  <c:v>111.89189189189189</c:v>
                </c:pt>
                <c:pt idx="26">
                  <c:v>27.162162162162161</c:v>
                </c:pt>
                <c:pt idx="27">
                  <c:v>11.378378378378379</c:v>
                </c:pt>
                <c:pt idx="28">
                  <c:v>33.351351351351354</c:v>
                </c:pt>
                <c:pt idx="29">
                  <c:v>40.270270270270274</c:v>
                </c:pt>
                <c:pt idx="30">
                  <c:v>38.945945945945944</c:v>
                </c:pt>
                <c:pt idx="31">
                  <c:v>36.432432432432435</c:v>
                </c:pt>
                <c:pt idx="32">
                  <c:v>75.78378378378379</c:v>
                </c:pt>
                <c:pt idx="33">
                  <c:v>25.972972972972972</c:v>
                </c:pt>
                <c:pt idx="34">
                  <c:v>36.162162162162161</c:v>
                </c:pt>
                <c:pt idx="35">
                  <c:v>50.351351351351354</c:v>
                </c:pt>
                <c:pt idx="36">
                  <c:v>88.918918918918919</c:v>
                </c:pt>
                <c:pt idx="37">
                  <c:v>5.756756756756757</c:v>
                </c:pt>
                <c:pt idx="38">
                  <c:v>83.675675675675677</c:v>
                </c:pt>
                <c:pt idx="39">
                  <c:v>16.432432432432432</c:v>
                </c:pt>
                <c:pt idx="40">
                  <c:v>28.567567567567568</c:v>
                </c:pt>
                <c:pt idx="41">
                  <c:v>41.837837837837839</c:v>
                </c:pt>
                <c:pt idx="42">
                  <c:v>38.756756756756758</c:v>
                </c:pt>
                <c:pt idx="43">
                  <c:v>28.45945945945946</c:v>
                </c:pt>
                <c:pt idx="44">
                  <c:v>26.45945945945946</c:v>
                </c:pt>
                <c:pt idx="45">
                  <c:v>25.351351351351351</c:v>
                </c:pt>
                <c:pt idx="46">
                  <c:v>8</c:v>
                </c:pt>
                <c:pt idx="47">
                  <c:v>28.621621621621621</c:v>
                </c:pt>
                <c:pt idx="48">
                  <c:v>32.270270270270274</c:v>
                </c:pt>
                <c:pt idx="49">
                  <c:v>28.45945945945946</c:v>
                </c:pt>
                <c:pt idx="50">
                  <c:v>12.378378378378379</c:v>
                </c:pt>
                <c:pt idx="51">
                  <c:v>12.891891891891891</c:v>
                </c:pt>
                <c:pt idx="52">
                  <c:v>38.270270270270274</c:v>
                </c:pt>
                <c:pt idx="53">
                  <c:v>23.567567567567568</c:v>
                </c:pt>
              </c:numCache>
            </c:numRef>
          </c:val>
          <c:smooth val="0"/>
          <c:extLst>
            <c:ext xmlns:c16="http://schemas.microsoft.com/office/drawing/2014/chart" uri="{C3380CC4-5D6E-409C-BE32-E72D297353CC}">
              <c16:uniqueId val="{00000000-5CD2-445F-A3FC-FB2C051CE5AF}"/>
            </c:ext>
          </c:extLst>
        </c:ser>
        <c:dLbls>
          <c:showLegendKey val="0"/>
          <c:showVal val="0"/>
          <c:showCatName val="0"/>
          <c:showSerName val="0"/>
          <c:showPercent val="0"/>
          <c:showBubbleSize val="0"/>
        </c:dLbls>
        <c:marker val="1"/>
        <c:smooth val="0"/>
        <c:axId val="181880000"/>
        <c:axId val="181881664"/>
      </c:lineChart>
      <c:catAx>
        <c:axId val="18188000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1881664"/>
        <c:crosses val="autoZero"/>
        <c:auto val="1"/>
        <c:lblAlgn val="ctr"/>
        <c:lblOffset val="100"/>
        <c:noMultiLvlLbl val="0"/>
      </c:catAx>
      <c:valAx>
        <c:axId val="181881664"/>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18800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[Vegetttt project.xlsx]Que 6!PivotTable1</c:name>
    <c:fmtId val="1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Variation</a:t>
            </a:r>
            <a:r>
              <a:rPr lang="en-IN" baseline="0"/>
              <a:t> Over Time</a:t>
            </a:r>
          </a:p>
          <a:p>
            <a:pPr>
              <a:defRPr/>
            </a:pP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barChart>
        <c:barDir val="col"/>
        <c:grouping val="clustered"/>
        <c:varyColors val="0"/>
        <c:ser>
          <c:idx val="0"/>
          <c:order val="0"/>
          <c:tx>
            <c:strRef>
              <c:f>'Que 6'!$H$3</c:f>
              <c:strCache>
                <c:ptCount val="1"/>
                <c:pt idx="0">
                  <c:v>Sum of Low Income Group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'Que 6'!$G$4:$G$12</c:f>
              <c:strCache>
                <c:ptCount val="8"/>
                <c:pt idx="0">
                  <c:v>May</c:v>
                </c:pt>
                <c:pt idx="1">
                  <c:v>June</c:v>
                </c:pt>
                <c:pt idx="2">
                  <c:v>July</c:v>
                </c:pt>
                <c:pt idx="3">
                  <c:v>August</c:v>
                </c:pt>
                <c:pt idx="4">
                  <c:v>October</c:v>
                </c:pt>
                <c:pt idx="5">
                  <c:v>November</c:v>
                </c:pt>
                <c:pt idx="6">
                  <c:v>December</c:v>
                </c:pt>
                <c:pt idx="7">
                  <c:v>Sepetember</c:v>
                </c:pt>
              </c:strCache>
            </c:strRef>
          </c:cat>
          <c:val>
            <c:numRef>
              <c:f>'Que 6'!$H$4:$H$12</c:f>
              <c:numCache>
                <c:formatCode>General</c:formatCode>
                <c:ptCount val="8"/>
                <c:pt idx="0">
                  <c:v>1714</c:v>
                </c:pt>
                <c:pt idx="1">
                  <c:v>1801</c:v>
                </c:pt>
                <c:pt idx="2">
                  <c:v>1670</c:v>
                </c:pt>
                <c:pt idx="3">
                  <c:v>1663</c:v>
                </c:pt>
                <c:pt idx="4">
                  <c:v>1784</c:v>
                </c:pt>
                <c:pt idx="5">
                  <c:v>1775</c:v>
                </c:pt>
                <c:pt idx="6">
                  <c:v>1657</c:v>
                </c:pt>
                <c:pt idx="7">
                  <c:v>1737</c:v>
                </c:pt>
              </c:numCache>
            </c:numRef>
          </c:val>
          <c:extLst>
            <c:ext xmlns:c16="http://schemas.microsoft.com/office/drawing/2014/chart" uri="{C3380CC4-5D6E-409C-BE32-E72D297353CC}">
              <c16:uniqueId val="{00000000-5C21-40DE-B34E-3132D85292D2}"/>
            </c:ext>
          </c:extLst>
        </c:ser>
        <c:ser>
          <c:idx val="1"/>
          <c:order val="1"/>
          <c:tx>
            <c:strRef>
              <c:f>'Que 6'!$I$3</c:f>
              <c:strCache>
                <c:ptCount val="1"/>
                <c:pt idx="0">
                  <c:v>Sum of  Middle income Group</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'Que 6'!$G$4:$G$12</c:f>
              <c:strCache>
                <c:ptCount val="8"/>
                <c:pt idx="0">
                  <c:v>May</c:v>
                </c:pt>
                <c:pt idx="1">
                  <c:v>June</c:v>
                </c:pt>
                <c:pt idx="2">
                  <c:v>July</c:v>
                </c:pt>
                <c:pt idx="3">
                  <c:v>August</c:v>
                </c:pt>
                <c:pt idx="4">
                  <c:v>October</c:v>
                </c:pt>
                <c:pt idx="5">
                  <c:v>November</c:v>
                </c:pt>
                <c:pt idx="6">
                  <c:v>December</c:v>
                </c:pt>
                <c:pt idx="7">
                  <c:v>Sepetember</c:v>
                </c:pt>
              </c:strCache>
            </c:strRef>
          </c:cat>
          <c:val>
            <c:numRef>
              <c:f>'Que 6'!$I$4:$I$12</c:f>
              <c:numCache>
                <c:formatCode>General</c:formatCode>
                <c:ptCount val="8"/>
                <c:pt idx="0">
                  <c:v>2007</c:v>
                </c:pt>
                <c:pt idx="1">
                  <c:v>2115</c:v>
                </c:pt>
                <c:pt idx="2">
                  <c:v>2001</c:v>
                </c:pt>
                <c:pt idx="3">
                  <c:v>2056</c:v>
                </c:pt>
                <c:pt idx="4">
                  <c:v>2299</c:v>
                </c:pt>
                <c:pt idx="5">
                  <c:v>2292</c:v>
                </c:pt>
                <c:pt idx="6">
                  <c:v>2160</c:v>
                </c:pt>
                <c:pt idx="7">
                  <c:v>2207</c:v>
                </c:pt>
              </c:numCache>
            </c:numRef>
          </c:val>
          <c:extLst>
            <c:ext xmlns:c16="http://schemas.microsoft.com/office/drawing/2014/chart" uri="{C3380CC4-5D6E-409C-BE32-E72D297353CC}">
              <c16:uniqueId val="{00000001-5C21-40DE-B34E-3132D85292D2}"/>
            </c:ext>
          </c:extLst>
        </c:ser>
        <c:ser>
          <c:idx val="2"/>
          <c:order val="2"/>
          <c:tx>
            <c:strRef>
              <c:f>'Que 6'!$J$3</c:f>
              <c:strCache>
                <c:ptCount val="1"/>
                <c:pt idx="0">
                  <c:v>Sum of  High income  Group</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'Que 6'!$G$4:$G$12</c:f>
              <c:strCache>
                <c:ptCount val="8"/>
                <c:pt idx="0">
                  <c:v>May</c:v>
                </c:pt>
                <c:pt idx="1">
                  <c:v>June</c:v>
                </c:pt>
                <c:pt idx="2">
                  <c:v>July</c:v>
                </c:pt>
                <c:pt idx="3">
                  <c:v>August</c:v>
                </c:pt>
                <c:pt idx="4">
                  <c:v>October</c:v>
                </c:pt>
                <c:pt idx="5">
                  <c:v>November</c:v>
                </c:pt>
                <c:pt idx="6">
                  <c:v>December</c:v>
                </c:pt>
                <c:pt idx="7">
                  <c:v>Sepetember</c:v>
                </c:pt>
              </c:strCache>
            </c:strRef>
          </c:cat>
          <c:val>
            <c:numRef>
              <c:f>'Que 6'!$J$4:$J$12</c:f>
              <c:numCache>
                <c:formatCode>General</c:formatCode>
                <c:ptCount val="8"/>
                <c:pt idx="0">
                  <c:v>3344</c:v>
                </c:pt>
                <c:pt idx="1">
                  <c:v>3318</c:v>
                </c:pt>
                <c:pt idx="2">
                  <c:v>3156</c:v>
                </c:pt>
                <c:pt idx="3">
                  <c:v>3187</c:v>
                </c:pt>
                <c:pt idx="4">
                  <c:v>3523</c:v>
                </c:pt>
                <c:pt idx="5">
                  <c:v>3456</c:v>
                </c:pt>
                <c:pt idx="6">
                  <c:v>3259</c:v>
                </c:pt>
                <c:pt idx="7">
                  <c:v>3381</c:v>
                </c:pt>
              </c:numCache>
            </c:numRef>
          </c:val>
          <c:extLst>
            <c:ext xmlns:c16="http://schemas.microsoft.com/office/drawing/2014/chart" uri="{C3380CC4-5D6E-409C-BE32-E72D297353CC}">
              <c16:uniqueId val="{00000002-5C21-40DE-B34E-3132D85292D2}"/>
            </c:ext>
          </c:extLst>
        </c:ser>
        <c:dLbls>
          <c:showLegendKey val="0"/>
          <c:showVal val="0"/>
          <c:showCatName val="0"/>
          <c:showSerName val="0"/>
          <c:showPercent val="0"/>
          <c:showBubbleSize val="0"/>
        </c:dLbls>
        <c:gapWidth val="150"/>
        <c:axId val="491982943"/>
        <c:axId val="491985023"/>
      </c:barChart>
      <c:catAx>
        <c:axId val="491982943"/>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91985023"/>
        <c:crosses val="autoZero"/>
        <c:auto val="1"/>
        <c:lblAlgn val="ctr"/>
        <c:lblOffset val="100"/>
        <c:noMultiLvlLbl val="0"/>
      </c:catAx>
      <c:valAx>
        <c:axId val="49198502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919829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[Vegetttt project.xlsx]Que 5 a!PivotTable24</c:name>
    <c:fmtId val="2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Variation</a:t>
            </a:r>
            <a:r>
              <a:rPr lang="en-IN" baseline="0"/>
              <a:t>s on income group</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5666921988541567E-2"/>
          <c:y val="0.18619312754757089"/>
          <c:w val="0.60712026505460515"/>
          <c:h val="0.67699596697660724"/>
        </c:manualLayout>
      </c:layout>
      <c:pie3DChart>
        <c:varyColors val="1"/>
        <c:ser>
          <c:idx val="0"/>
          <c:order val="0"/>
          <c:tx>
            <c:strRef>
              <c:f>'Que 5 a'!$J$13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1-0365-42A8-A766-8BAE43A925C5}"/>
              </c:ext>
            </c:extLst>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3-0365-42A8-A766-8BAE43A925C5}"/>
              </c:ext>
            </c:extLst>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5-0365-42A8-A766-8BAE43A925C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multiLvlStrRef>
              <c:f>'Que 5 a'!$I$14:$I$20</c:f>
              <c:multiLvlStrCache>
                <c:ptCount val="3"/>
                <c:lvl>
                  <c:pt idx="0">
                    <c:v>Sum of Total Cost For Low Income Group </c:v>
                  </c:pt>
                  <c:pt idx="1">
                    <c:v>Sum of Total Cost for Middle income </c:v>
                  </c:pt>
                  <c:pt idx="2">
                    <c:v>Sum of Total Cost for High income </c:v>
                  </c:pt>
                </c:lvl>
                <c:lvl>
                  <c:pt idx="0">
                    <c:v>October</c:v>
                  </c:pt>
                </c:lvl>
              </c:multiLvlStrCache>
            </c:multiLvlStrRef>
          </c:cat>
          <c:val>
            <c:numRef>
              <c:f>'Que 5 a'!$J$14:$J$20</c:f>
              <c:numCache>
                <c:formatCode>General</c:formatCode>
                <c:ptCount val="3"/>
                <c:pt idx="0">
                  <c:v>595</c:v>
                </c:pt>
                <c:pt idx="1">
                  <c:v>766</c:v>
                </c:pt>
                <c:pt idx="2">
                  <c:v>1152</c:v>
                </c:pt>
              </c:numCache>
            </c:numRef>
          </c:val>
          <c:extLst>
            <c:ext xmlns:c16="http://schemas.microsoft.com/office/drawing/2014/chart" uri="{C3380CC4-5D6E-409C-BE32-E72D297353CC}">
              <c16:uniqueId val="{00000006-0365-42A8-A766-8BAE43A925C5}"/>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[Vegetttt project.xlsx]Que 7!PivotTable29</c:name>
    <c:fmtId val="1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Inflation rate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12"/>
        <c:spPr>
          <a:gradFill rotWithShape="1">
            <a:gsLst>
              <a:gs pos="0">
                <a:schemeClr val="accent1">
                  <a:tint val="96000"/>
                  <a:lumMod val="100000"/>
                </a:schemeClr>
              </a:gs>
              <a:gs pos="78000">
                <a:schemeClr val="accent1">
                  <a:shade val="94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13"/>
        <c:spPr>
          <a:gradFill rotWithShape="1">
            <a:gsLst>
              <a:gs pos="0">
                <a:schemeClr val="accent1">
                  <a:tint val="96000"/>
                  <a:lumMod val="100000"/>
                </a:schemeClr>
              </a:gs>
              <a:gs pos="78000">
                <a:schemeClr val="accent1">
                  <a:shade val="94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14"/>
        <c:spPr>
          <a:gradFill rotWithShape="1">
            <a:gsLst>
              <a:gs pos="0">
                <a:schemeClr val="accent1">
                  <a:tint val="96000"/>
                  <a:lumMod val="100000"/>
                </a:schemeClr>
              </a:gs>
              <a:gs pos="78000">
                <a:schemeClr val="accent1">
                  <a:shade val="94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s>
    <c:plotArea>
      <c:layout/>
      <c:lineChart>
        <c:grouping val="standard"/>
        <c:varyColors val="0"/>
        <c:ser>
          <c:idx val="0"/>
          <c:order val="0"/>
          <c:tx>
            <c:strRef>
              <c:f>'Que 7'!$G$6</c:f>
              <c:strCache>
                <c:ptCount val="1"/>
                <c:pt idx="0">
                  <c:v>Sum of Low Income Group </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'Que 7'!$F$7:$F$18</c:f>
              <c:strCache>
                <c:ptCount val="11"/>
                <c:pt idx="0">
                  <c:v>January</c:v>
                </c:pt>
                <c:pt idx="1">
                  <c:v>February</c:v>
                </c:pt>
                <c:pt idx="2">
                  <c:v>March</c:v>
                </c:pt>
                <c:pt idx="3">
                  <c:v>April</c:v>
                </c:pt>
                <c:pt idx="4">
                  <c:v>May</c:v>
                </c:pt>
                <c:pt idx="5">
                  <c:v>June</c:v>
                </c:pt>
                <c:pt idx="6">
                  <c:v>July</c:v>
                </c:pt>
                <c:pt idx="7">
                  <c:v>August</c:v>
                </c:pt>
                <c:pt idx="8">
                  <c:v>October</c:v>
                </c:pt>
                <c:pt idx="9">
                  <c:v>November</c:v>
                </c:pt>
                <c:pt idx="10">
                  <c:v>Sepetember</c:v>
                </c:pt>
              </c:strCache>
            </c:strRef>
          </c:cat>
          <c:val>
            <c:numRef>
              <c:f>'Que 7'!$G$7:$G$18</c:f>
              <c:numCache>
                <c:formatCode>General</c:formatCode>
                <c:ptCount val="11"/>
                <c:pt idx="0">
                  <c:v>1630</c:v>
                </c:pt>
                <c:pt idx="1">
                  <c:v>1797</c:v>
                </c:pt>
                <c:pt idx="2">
                  <c:v>1632</c:v>
                </c:pt>
                <c:pt idx="3">
                  <c:v>1476</c:v>
                </c:pt>
                <c:pt idx="4">
                  <c:v>1714</c:v>
                </c:pt>
                <c:pt idx="5">
                  <c:v>1801</c:v>
                </c:pt>
                <c:pt idx="6">
                  <c:v>1670</c:v>
                </c:pt>
                <c:pt idx="7">
                  <c:v>1663</c:v>
                </c:pt>
                <c:pt idx="8">
                  <c:v>1784</c:v>
                </c:pt>
                <c:pt idx="9">
                  <c:v>1775</c:v>
                </c:pt>
                <c:pt idx="10">
                  <c:v>1737</c:v>
                </c:pt>
              </c:numCache>
            </c:numRef>
          </c:val>
          <c:smooth val="0"/>
          <c:extLst>
            <c:ext xmlns:c16="http://schemas.microsoft.com/office/drawing/2014/chart" uri="{C3380CC4-5D6E-409C-BE32-E72D297353CC}">
              <c16:uniqueId val="{00000000-2724-439A-8879-8033810175B1}"/>
            </c:ext>
          </c:extLst>
        </c:ser>
        <c:ser>
          <c:idx val="1"/>
          <c:order val="1"/>
          <c:tx>
            <c:strRef>
              <c:f>'Que 7'!$H$6</c:f>
              <c:strCache>
                <c:ptCount val="1"/>
                <c:pt idx="0">
                  <c:v>Sum of  Middle income Group</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'Que 7'!$F$7:$F$18</c:f>
              <c:strCache>
                <c:ptCount val="11"/>
                <c:pt idx="0">
                  <c:v>January</c:v>
                </c:pt>
                <c:pt idx="1">
                  <c:v>February</c:v>
                </c:pt>
                <c:pt idx="2">
                  <c:v>March</c:v>
                </c:pt>
                <c:pt idx="3">
                  <c:v>April</c:v>
                </c:pt>
                <c:pt idx="4">
                  <c:v>May</c:v>
                </c:pt>
                <c:pt idx="5">
                  <c:v>June</c:v>
                </c:pt>
                <c:pt idx="6">
                  <c:v>July</c:v>
                </c:pt>
                <c:pt idx="7">
                  <c:v>August</c:v>
                </c:pt>
                <c:pt idx="8">
                  <c:v>October</c:v>
                </c:pt>
                <c:pt idx="9">
                  <c:v>November</c:v>
                </c:pt>
                <c:pt idx="10">
                  <c:v>Sepetember</c:v>
                </c:pt>
              </c:strCache>
            </c:strRef>
          </c:cat>
          <c:val>
            <c:numRef>
              <c:f>'Que 7'!$H$7:$H$18</c:f>
              <c:numCache>
                <c:formatCode>General</c:formatCode>
                <c:ptCount val="11"/>
                <c:pt idx="0">
                  <c:v>2116</c:v>
                </c:pt>
                <c:pt idx="1">
                  <c:v>2234</c:v>
                </c:pt>
                <c:pt idx="2">
                  <c:v>1984</c:v>
                </c:pt>
                <c:pt idx="3">
                  <c:v>1793</c:v>
                </c:pt>
                <c:pt idx="4">
                  <c:v>2007</c:v>
                </c:pt>
                <c:pt idx="5">
                  <c:v>2115</c:v>
                </c:pt>
                <c:pt idx="6">
                  <c:v>2001</c:v>
                </c:pt>
                <c:pt idx="7">
                  <c:v>2056</c:v>
                </c:pt>
                <c:pt idx="8">
                  <c:v>2299</c:v>
                </c:pt>
                <c:pt idx="9">
                  <c:v>2292</c:v>
                </c:pt>
                <c:pt idx="10">
                  <c:v>2207</c:v>
                </c:pt>
              </c:numCache>
            </c:numRef>
          </c:val>
          <c:smooth val="0"/>
          <c:extLst>
            <c:ext xmlns:c16="http://schemas.microsoft.com/office/drawing/2014/chart" uri="{C3380CC4-5D6E-409C-BE32-E72D297353CC}">
              <c16:uniqueId val="{00000001-2724-439A-8879-8033810175B1}"/>
            </c:ext>
          </c:extLst>
        </c:ser>
        <c:ser>
          <c:idx val="2"/>
          <c:order val="2"/>
          <c:tx>
            <c:strRef>
              <c:f>'Que 7'!$I$6</c:f>
              <c:strCache>
                <c:ptCount val="1"/>
                <c:pt idx="0">
                  <c:v>Sum of  High income  Group</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'Que 7'!$F$7:$F$18</c:f>
              <c:strCache>
                <c:ptCount val="11"/>
                <c:pt idx="0">
                  <c:v>January</c:v>
                </c:pt>
                <c:pt idx="1">
                  <c:v>February</c:v>
                </c:pt>
                <c:pt idx="2">
                  <c:v>March</c:v>
                </c:pt>
                <c:pt idx="3">
                  <c:v>April</c:v>
                </c:pt>
                <c:pt idx="4">
                  <c:v>May</c:v>
                </c:pt>
                <c:pt idx="5">
                  <c:v>June</c:v>
                </c:pt>
                <c:pt idx="6">
                  <c:v>July</c:v>
                </c:pt>
                <c:pt idx="7">
                  <c:v>August</c:v>
                </c:pt>
                <c:pt idx="8">
                  <c:v>October</c:v>
                </c:pt>
                <c:pt idx="9">
                  <c:v>November</c:v>
                </c:pt>
                <c:pt idx="10">
                  <c:v>Sepetember</c:v>
                </c:pt>
              </c:strCache>
            </c:strRef>
          </c:cat>
          <c:val>
            <c:numRef>
              <c:f>'Que 7'!$I$7:$I$18</c:f>
              <c:numCache>
                <c:formatCode>General</c:formatCode>
                <c:ptCount val="11"/>
                <c:pt idx="0">
                  <c:v>3409</c:v>
                </c:pt>
                <c:pt idx="1">
                  <c:v>3625</c:v>
                </c:pt>
                <c:pt idx="2">
                  <c:v>3361</c:v>
                </c:pt>
                <c:pt idx="3">
                  <c:v>2900</c:v>
                </c:pt>
                <c:pt idx="4">
                  <c:v>3344</c:v>
                </c:pt>
                <c:pt idx="5">
                  <c:v>3318</c:v>
                </c:pt>
                <c:pt idx="6">
                  <c:v>3156</c:v>
                </c:pt>
                <c:pt idx="7">
                  <c:v>3187</c:v>
                </c:pt>
                <c:pt idx="8">
                  <c:v>3523</c:v>
                </c:pt>
                <c:pt idx="9">
                  <c:v>3456</c:v>
                </c:pt>
                <c:pt idx="10">
                  <c:v>3381</c:v>
                </c:pt>
              </c:numCache>
            </c:numRef>
          </c:val>
          <c:smooth val="0"/>
          <c:extLst>
            <c:ext xmlns:c16="http://schemas.microsoft.com/office/drawing/2014/chart" uri="{C3380CC4-5D6E-409C-BE32-E72D297353CC}">
              <c16:uniqueId val="{00000002-2724-439A-8879-8033810175B1}"/>
            </c:ext>
          </c:extLst>
        </c:ser>
        <c:dLbls>
          <c:showLegendKey val="0"/>
          <c:showVal val="0"/>
          <c:showCatName val="0"/>
          <c:showSerName val="0"/>
          <c:showPercent val="0"/>
          <c:showBubbleSize val="0"/>
        </c:dLbls>
        <c:marker val="1"/>
        <c:smooth val="0"/>
        <c:axId val="153122544"/>
        <c:axId val="153110064"/>
      </c:lineChart>
      <c:catAx>
        <c:axId val="153122544"/>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3110064"/>
        <c:crosses val="autoZero"/>
        <c:auto val="1"/>
        <c:lblAlgn val="ctr"/>
        <c:lblOffset val="100"/>
        <c:noMultiLvlLbl val="0"/>
      </c:catAx>
      <c:valAx>
        <c:axId val="1531100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3122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[Vegetttt project.xlsx]Que 3!PivotTable12</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Variations</a:t>
            </a:r>
            <a:r>
              <a:rPr lang="en-US" baseline="0"/>
              <a:t> in price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8"/>
      </c:pivotFmt>
      <c:pivotFmt>
        <c:idx val="9"/>
      </c:pivotFmt>
      <c:pivotFmt>
        <c:idx val="10"/>
      </c:pivotFmt>
      <c:pivotFmt>
        <c:idx val="11"/>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barChart>
        <c:barDir val="col"/>
        <c:grouping val="stacked"/>
        <c:varyColors val="0"/>
        <c:ser>
          <c:idx val="0"/>
          <c:order val="0"/>
          <c:tx>
            <c:strRef>
              <c:f>'Que 3'!$B$5:$B$6</c:f>
              <c:strCache>
                <c:ptCount val="1"/>
                <c:pt idx="0">
                  <c:v>August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'Que 3'!$A$7:$A$61</c:f>
              <c:strCache>
                <c:ptCount val="54"/>
                <c:pt idx="0">
                  <c:v>Amaranth Leaves</c:v>
                </c:pt>
                <c:pt idx="1">
                  <c:v>Amla</c:v>
                </c:pt>
                <c:pt idx="2">
                  <c:v>Ash gourd</c:v>
                </c:pt>
                <c:pt idx="3">
                  <c:v>Baby Corn</c:v>
                </c:pt>
                <c:pt idx="4">
                  <c:v>Banana Flower</c:v>
                </c:pt>
                <c:pt idx="5">
                  <c:v>Beetroot</c:v>
                </c:pt>
                <c:pt idx="6">
                  <c:v>Bitter Gourd</c:v>
                </c:pt>
                <c:pt idx="7">
                  <c:v>Bottle Gourd</c:v>
                </c:pt>
                <c:pt idx="8">
                  <c:v>Brinjal</c:v>
                </c:pt>
                <c:pt idx="9">
                  <c:v>Brinjal (Big)</c:v>
                </c:pt>
                <c:pt idx="10">
                  <c:v>Broad Beans</c:v>
                </c:pt>
                <c:pt idx="11">
                  <c:v>Butter Beans</c:v>
                </c:pt>
                <c:pt idx="12">
                  <c:v>Cabbage</c:v>
                </c:pt>
                <c:pt idx="13">
                  <c:v>Capsicum</c:v>
                </c:pt>
                <c:pt idx="14">
                  <c:v>Carrot</c:v>
                </c:pt>
                <c:pt idx="15">
                  <c:v>Cauliflower</c:v>
                </c:pt>
                <c:pt idx="16">
                  <c:v>Cluster beans</c:v>
                </c:pt>
                <c:pt idx="17">
                  <c:v>Coconut</c:v>
                </c:pt>
                <c:pt idx="18">
                  <c:v>Colocasia</c:v>
                </c:pt>
                <c:pt idx="19">
                  <c:v>Colocasia Leaves</c:v>
                </c:pt>
                <c:pt idx="20">
                  <c:v>Coriander Leaves</c:v>
                </c:pt>
                <c:pt idx="21">
                  <c:v>Corn</c:v>
                </c:pt>
                <c:pt idx="22">
                  <c:v>Cucumber</c:v>
                </c:pt>
                <c:pt idx="23">
                  <c:v>Curry Leaves</c:v>
                </c:pt>
                <c:pt idx="24">
                  <c:v>Dill Leaves</c:v>
                </c:pt>
                <c:pt idx="25">
                  <c:v>Drumsticks</c:v>
                </c:pt>
                <c:pt idx="26">
                  <c:v>Elephant Yam</c:v>
                </c:pt>
                <c:pt idx="27">
                  <c:v>Fenugreek Leaves</c:v>
                </c:pt>
                <c:pt idx="28">
                  <c:v>French Beans</c:v>
                </c:pt>
                <c:pt idx="29">
                  <c:v>Garlic</c:v>
                </c:pt>
                <c:pt idx="30">
                  <c:v>Ginger</c:v>
                </c:pt>
                <c:pt idx="31">
                  <c:v>Green Chilli</c:v>
                </c:pt>
                <c:pt idx="32">
                  <c:v>Green Peas</c:v>
                </c:pt>
                <c:pt idx="33">
                  <c:v>Ivy Gourd</c:v>
                </c:pt>
                <c:pt idx="34">
                  <c:v>Ladies Finger</c:v>
                </c:pt>
                <c:pt idx="35">
                  <c:v>Lemon (Lime)</c:v>
                </c:pt>
                <c:pt idx="36">
                  <c:v>Mango Raw</c:v>
                </c:pt>
                <c:pt idx="37">
                  <c:v>Mint Leaves</c:v>
                </c:pt>
                <c:pt idx="38">
                  <c:v>Mushroom</c:v>
                </c:pt>
                <c:pt idx="39">
                  <c:v>Mustard Leaves</c:v>
                </c:pt>
                <c:pt idx="40">
                  <c:v>Onion Big</c:v>
                </c:pt>
                <c:pt idx="41">
                  <c:v>Onion Green</c:v>
                </c:pt>
                <c:pt idx="42">
                  <c:v>Onion Small</c:v>
                </c:pt>
                <c:pt idx="43">
                  <c:v>Potato</c:v>
                </c:pt>
                <c:pt idx="44">
                  <c:v>Pumpkin</c:v>
                </c:pt>
                <c:pt idx="45">
                  <c:v>Radish</c:v>
                </c:pt>
                <c:pt idx="46">
                  <c:v>Raw Banana (Plantain)</c:v>
                </c:pt>
                <c:pt idx="47">
                  <c:v>Ridge Gourd</c:v>
                </c:pt>
                <c:pt idx="48">
                  <c:v>Shallot (Pearl Onion)</c:v>
                </c:pt>
                <c:pt idx="49">
                  <c:v>Snake Gourd</c:v>
                </c:pt>
                <c:pt idx="50">
                  <c:v>Sorrel Leaves</c:v>
                </c:pt>
                <c:pt idx="51">
                  <c:v>Spinach</c:v>
                </c:pt>
                <c:pt idx="52">
                  <c:v>Sweet Potato</c:v>
                </c:pt>
                <c:pt idx="53">
                  <c:v>Tomato</c:v>
                </c:pt>
              </c:strCache>
            </c:strRef>
          </c:cat>
          <c:val>
            <c:numRef>
              <c:f>'Que 3'!$B$7:$B$61</c:f>
              <c:numCache>
                <c:formatCode>0</c:formatCode>
                <c:ptCount val="54"/>
                <c:pt idx="0">
                  <c:v>8.8387096774193541</c:v>
                </c:pt>
                <c:pt idx="1">
                  <c:v>51.612903225806448</c:v>
                </c:pt>
                <c:pt idx="2">
                  <c:v>25.387096774193548</c:v>
                </c:pt>
                <c:pt idx="3">
                  <c:v>55.322580645161288</c:v>
                </c:pt>
                <c:pt idx="4">
                  <c:v>15.161290322580646</c:v>
                </c:pt>
                <c:pt idx="5">
                  <c:v>39.70967741935484</c:v>
                </c:pt>
                <c:pt idx="6">
                  <c:v>36.806451612903224</c:v>
                </c:pt>
                <c:pt idx="7">
                  <c:v>28.741935483870968</c:v>
                </c:pt>
                <c:pt idx="8">
                  <c:v>30.193548387096776</c:v>
                </c:pt>
                <c:pt idx="9">
                  <c:v>28.322580645161292</c:v>
                </c:pt>
                <c:pt idx="10">
                  <c:v>38.483870967741936</c:v>
                </c:pt>
                <c:pt idx="11">
                  <c:v>74.806451612903231</c:v>
                </c:pt>
                <c:pt idx="12">
                  <c:v>23.419354838709676</c:v>
                </c:pt>
                <c:pt idx="13">
                  <c:v>32.774193548387096</c:v>
                </c:pt>
                <c:pt idx="14">
                  <c:v>47.806451612903224</c:v>
                </c:pt>
                <c:pt idx="15">
                  <c:v>27</c:v>
                </c:pt>
                <c:pt idx="16">
                  <c:v>32.87096774193548</c:v>
                </c:pt>
                <c:pt idx="17">
                  <c:v>33.838709677419352</c:v>
                </c:pt>
                <c:pt idx="18">
                  <c:v>24.741935483870968</c:v>
                </c:pt>
                <c:pt idx="19">
                  <c:v>13.096774193548388</c:v>
                </c:pt>
                <c:pt idx="20">
                  <c:v>9.8387096774193541</c:v>
                </c:pt>
                <c:pt idx="21">
                  <c:v>24.451612903225808</c:v>
                </c:pt>
                <c:pt idx="22">
                  <c:v>23.967741935483872</c:v>
                </c:pt>
                <c:pt idx="23">
                  <c:v>26.06451612903226</c:v>
                </c:pt>
                <c:pt idx="24">
                  <c:v>10.548387096774194</c:v>
                </c:pt>
                <c:pt idx="25">
                  <c:v>37.741935483870968</c:v>
                </c:pt>
                <c:pt idx="26">
                  <c:v>26.64516129032258</c:v>
                </c:pt>
                <c:pt idx="27">
                  <c:v>8.7096774193548381</c:v>
                </c:pt>
                <c:pt idx="28">
                  <c:v>58.741935483870968</c:v>
                </c:pt>
                <c:pt idx="29">
                  <c:v>72.548387096774192</c:v>
                </c:pt>
                <c:pt idx="30">
                  <c:v>41.064516129032256</c:v>
                </c:pt>
                <c:pt idx="31">
                  <c:v>38.064516129032256</c:v>
                </c:pt>
                <c:pt idx="32">
                  <c:v>72.645161290322577</c:v>
                </c:pt>
                <c:pt idx="33">
                  <c:v>25.06451612903226</c:v>
                </c:pt>
                <c:pt idx="34">
                  <c:v>31.483870967741936</c:v>
                </c:pt>
                <c:pt idx="35">
                  <c:v>57.483870967741936</c:v>
                </c:pt>
                <c:pt idx="36">
                  <c:v>85.483870967741936</c:v>
                </c:pt>
                <c:pt idx="37">
                  <c:v>5.064516129032258</c:v>
                </c:pt>
                <c:pt idx="38">
                  <c:v>82.838709677419359</c:v>
                </c:pt>
                <c:pt idx="39">
                  <c:v>14.451612903225806</c:v>
                </c:pt>
                <c:pt idx="40">
                  <c:v>24.161290322580644</c:v>
                </c:pt>
                <c:pt idx="41">
                  <c:v>40.451612903225808</c:v>
                </c:pt>
                <c:pt idx="42">
                  <c:v>32.258064516129032</c:v>
                </c:pt>
                <c:pt idx="43">
                  <c:v>33.12903225806452</c:v>
                </c:pt>
                <c:pt idx="44">
                  <c:v>23.741935483870968</c:v>
                </c:pt>
                <c:pt idx="45">
                  <c:v>27.096774193548388</c:v>
                </c:pt>
                <c:pt idx="46">
                  <c:v>9.8387096774193541</c:v>
                </c:pt>
                <c:pt idx="47">
                  <c:v>28.483870967741936</c:v>
                </c:pt>
                <c:pt idx="48">
                  <c:v>32.58064516129032</c:v>
                </c:pt>
                <c:pt idx="49">
                  <c:v>27.516129032258064</c:v>
                </c:pt>
                <c:pt idx="50">
                  <c:v>11.290322580645162</c:v>
                </c:pt>
                <c:pt idx="51">
                  <c:v>13.451612903225806</c:v>
                </c:pt>
                <c:pt idx="52">
                  <c:v>38.032258064516128</c:v>
                </c:pt>
                <c:pt idx="53">
                  <c:v>17.93548387096774</c:v>
                </c:pt>
              </c:numCache>
            </c:numRef>
          </c:val>
          <c:extLst>
            <c:ext xmlns:c16="http://schemas.microsoft.com/office/drawing/2014/chart" uri="{C3380CC4-5D6E-409C-BE32-E72D297353CC}">
              <c16:uniqueId val="{00000000-0120-4363-B548-A73BE9249F6A}"/>
            </c:ext>
          </c:extLst>
        </c:ser>
        <c:dLbls>
          <c:showLegendKey val="0"/>
          <c:showVal val="0"/>
          <c:showCatName val="0"/>
          <c:showSerName val="0"/>
          <c:showPercent val="0"/>
          <c:showBubbleSize val="0"/>
        </c:dLbls>
        <c:gapWidth val="150"/>
        <c:overlap val="100"/>
        <c:axId val="1938628384"/>
        <c:axId val="1938626720"/>
      </c:barChart>
      <c:catAx>
        <c:axId val="193862838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38626720"/>
        <c:crosses val="autoZero"/>
        <c:auto val="1"/>
        <c:lblAlgn val="ctr"/>
        <c:lblOffset val="100"/>
        <c:noMultiLvlLbl val="0"/>
      </c:catAx>
      <c:valAx>
        <c:axId val="1938626720"/>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386283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9881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3995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7418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5916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8139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8335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010956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8973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2771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4516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171808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9667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878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7363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158247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7347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654898"/>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D7FA-87EA-40DF-A3BC-30CEDC9BC760}"/>
              </a:ext>
            </a:extLst>
          </p:cNvPr>
          <p:cNvSpPr>
            <a:spLocks noGrp="1"/>
          </p:cNvSpPr>
          <p:nvPr>
            <p:ph type="title"/>
          </p:nvPr>
        </p:nvSpPr>
        <p:spPr>
          <a:xfrm>
            <a:off x="1046302" y="217906"/>
            <a:ext cx="7990148" cy="1296472"/>
          </a:xfrm>
        </p:spPr>
        <p:txBody>
          <a:bodyPr>
            <a:noAutofit/>
          </a:bodyPr>
          <a:lstStyle/>
          <a:p>
            <a:pPr algn="ctr"/>
            <a:r>
              <a:rPr lang="en-US" sz="509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Vegetable Market Analysis</a:t>
            </a:r>
            <a:endParaRPr lang="en-IN" sz="509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5" name="Picture 4">
            <a:extLst>
              <a:ext uri="{FF2B5EF4-FFF2-40B4-BE49-F238E27FC236}">
                <a16:creationId xmlns:a16="http://schemas.microsoft.com/office/drawing/2014/main" id="{895D44DA-6D4D-4A14-8926-32F2860CEFA5}"/>
              </a:ext>
            </a:extLst>
          </p:cNvPr>
          <p:cNvPicPr>
            <a:picLocks noChangeAspect="1"/>
          </p:cNvPicPr>
          <p:nvPr/>
        </p:nvPicPr>
        <p:blipFill>
          <a:blip r:embed="rId2"/>
          <a:stretch>
            <a:fillRect/>
          </a:stretch>
        </p:blipFill>
        <p:spPr>
          <a:xfrm>
            <a:off x="680464" y="1723171"/>
            <a:ext cx="11076516" cy="5141495"/>
          </a:xfrm>
          <a:prstGeom prst="rect">
            <a:avLst/>
          </a:prstGeom>
          <a:solidFill>
            <a:schemeClr val="bg2">
              <a:alpha val="25000"/>
            </a:schemeClr>
          </a:solidFill>
        </p:spPr>
      </p:pic>
      <p:sp>
        <p:nvSpPr>
          <p:cNvPr id="6" name="Rectangle: Rounded Corners 5">
            <a:extLst>
              <a:ext uri="{FF2B5EF4-FFF2-40B4-BE49-F238E27FC236}">
                <a16:creationId xmlns:a16="http://schemas.microsoft.com/office/drawing/2014/main" id="{7ACFAB2F-FBA1-43D9-8BCE-4DF24CE99B01}"/>
              </a:ext>
            </a:extLst>
          </p:cNvPr>
          <p:cNvSpPr/>
          <p:nvPr/>
        </p:nvSpPr>
        <p:spPr>
          <a:xfrm>
            <a:off x="7584225" y="4636168"/>
            <a:ext cx="4172755" cy="201970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b="1" dirty="0">
                <a:solidFill>
                  <a:schemeClr val="tx1"/>
                </a:solidFill>
              </a:rPr>
              <a:t>Presented by Group 6b :</a:t>
            </a:r>
          </a:p>
          <a:p>
            <a:pPr marL="285750" indent="-285750">
              <a:buFont typeface="Wingdings" panose="05000000000000000000" pitchFamily="2" charset="2"/>
              <a:buChar char="Ø"/>
            </a:pPr>
            <a:r>
              <a:rPr lang="en-US" dirty="0" err="1"/>
              <a:t>Sanskrutee</a:t>
            </a:r>
            <a:r>
              <a:rPr lang="en-US" dirty="0"/>
              <a:t> </a:t>
            </a:r>
            <a:r>
              <a:rPr lang="en-US" dirty="0" err="1"/>
              <a:t>Dudhe</a:t>
            </a:r>
            <a:endParaRPr lang="en-US" dirty="0"/>
          </a:p>
          <a:p>
            <a:pPr marL="285750" indent="-285750">
              <a:buFont typeface="Wingdings" panose="05000000000000000000" pitchFamily="2" charset="2"/>
              <a:buChar char="Ø"/>
            </a:pPr>
            <a:r>
              <a:rPr lang="en-US" dirty="0"/>
              <a:t>Ankita </a:t>
            </a:r>
            <a:r>
              <a:rPr lang="en-US" dirty="0" err="1"/>
              <a:t>keshri</a:t>
            </a:r>
            <a:endParaRPr lang="en-US" dirty="0"/>
          </a:p>
          <a:p>
            <a:pPr marL="285750" indent="-285750">
              <a:buFont typeface="Wingdings" panose="05000000000000000000" pitchFamily="2" charset="2"/>
              <a:buChar char="Ø"/>
            </a:pPr>
            <a:r>
              <a:rPr lang="en-US" dirty="0" err="1"/>
              <a:t>Anjul</a:t>
            </a:r>
            <a:r>
              <a:rPr lang="en-US" dirty="0"/>
              <a:t> Sharma</a:t>
            </a:r>
          </a:p>
          <a:p>
            <a:pPr marL="285750" indent="-285750">
              <a:buFont typeface="Wingdings" panose="05000000000000000000" pitchFamily="2" charset="2"/>
              <a:buChar char="Ø"/>
            </a:pPr>
            <a:r>
              <a:rPr lang="en-US" dirty="0"/>
              <a:t>Anwar Hussain</a:t>
            </a:r>
            <a:endParaRPr lang="en-IN" dirty="0"/>
          </a:p>
          <a:p>
            <a:pPr marL="285750" indent="-285750" algn="ctr">
              <a:buFont typeface="Wingdings" panose="05000000000000000000" pitchFamily="2" charset="2"/>
              <a:buChar char="Ø"/>
            </a:pPr>
            <a:endParaRPr lang="en-IN" dirty="0"/>
          </a:p>
        </p:txBody>
      </p:sp>
    </p:spTree>
    <p:extLst>
      <p:ext uri="{BB962C8B-B14F-4D97-AF65-F5344CB8AC3E}">
        <p14:creationId xmlns:p14="http://schemas.microsoft.com/office/powerpoint/2010/main" val="1543261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8E0E-EA4A-4403-A5CA-36AE7B3BF3D7}"/>
              </a:ext>
            </a:extLst>
          </p:cNvPr>
          <p:cNvSpPr>
            <a:spLocks noGrp="1"/>
          </p:cNvSpPr>
          <p:nvPr>
            <p:ph type="title"/>
          </p:nvPr>
        </p:nvSpPr>
        <p:spPr>
          <a:xfrm>
            <a:off x="500870" y="156238"/>
            <a:ext cx="9926498" cy="982751"/>
          </a:xfrm>
        </p:spPr>
        <p:txBody>
          <a:bodyPr>
            <a:normAutofit/>
          </a:bodyPr>
          <a:lstStyle/>
          <a:p>
            <a:r>
              <a:rPr lang="en-US" sz="2400" dirty="0"/>
              <a:t>What are the key success factors for the quick commerce vegetable business in Delhi?</a:t>
            </a:r>
            <a:endParaRPr lang="en-IN" sz="2400" dirty="0"/>
          </a:p>
        </p:txBody>
      </p:sp>
      <p:sp>
        <p:nvSpPr>
          <p:cNvPr id="3" name="Content Placeholder 2">
            <a:extLst>
              <a:ext uri="{FF2B5EF4-FFF2-40B4-BE49-F238E27FC236}">
                <a16:creationId xmlns:a16="http://schemas.microsoft.com/office/drawing/2014/main" id="{739DF315-72F6-4F1C-B434-D0A1EEC1FAFC}"/>
              </a:ext>
            </a:extLst>
          </p:cNvPr>
          <p:cNvSpPr>
            <a:spLocks noGrp="1"/>
          </p:cNvSpPr>
          <p:nvPr>
            <p:ph idx="1"/>
          </p:nvPr>
        </p:nvSpPr>
        <p:spPr>
          <a:xfrm>
            <a:off x="500870" y="1138989"/>
            <a:ext cx="11190260" cy="5562773"/>
          </a:xfrm>
        </p:spPr>
        <p:txBody>
          <a:bodyPr/>
          <a:lstStyle/>
          <a:p>
            <a:pPr>
              <a:buFont typeface="+mj-lt"/>
              <a:buAutoNum type="arabicPeriod"/>
            </a:pPr>
            <a:r>
              <a:rPr lang="en-US" dirty="0"/>
              <a:t>Quality and freshness: Providing high-quality and fresh vegetables is essential to build customer trust and loyalty. Partnering with reliable suppliers and implementing effective quality control measures throughout the supply chain can help maintain the freshness and quality of the produce.</a:t>
            </a:r>
          </a:p>
          <a:p>
            <a:pPr>
              <a:buFont typeface="+mj-lt"/>
              <a:buAutoNum type="arabicPeriod"/>
            </a:pPr>
            <a:r>
              <a:rPr lang="en-US" dirty="0"/>
              <a:t>Efficient logistics and delivery: Timely and reliable delivery is crucial for customer satisfaction. Investing in efficient logistics operations, including optimized delivery routes, real-time tracking, and trained delivery personnel, can ensure prompt and reliable delivery of vegetables to customers' doorsteps.</a:t>
            </a:r>
          </a:p>
          <a:p>
            <a:pPr>
              <a:buFont typeface="+mj-lt"/>
              <a:buAutoNum type="arabicPeriod"/>
            </a:pPr>
            <a:r>
              <a:rPr lang="en-US" dirty="0"/>
              <a:t>Wide variety and availability: Offering a diverse range of vegetables to cater to various customer preferences is important. Ensuring a consistent supply of vegetables, regardless of seasonal variations, can help meet customer demands and provide a competitive edge.</a:t>
            </a:r>
          </a:p>
          <a:p>
            <a:pPr>
              <a:buFont typeface="+mj-lt"/>
              <a:buAutoNum type="arabicPeriod"/>
            </a:pPr>
            <a:r>
              <a:rPr lang="en-US" dirty="0"/>
              <a:t>Strong brand identity: Developing a strong and recognizable brand identity is crucial for long-term success. This includes creating a compelling brand image, consistent messaging, and a unique value proposition that sets the quick commerce vegetable business apart from competitors. A strong brand identity helps build customer loyalty, trust, and emotional connection.</a:t>
            </a:r>
          </a:p>
          <a:p>
            <a:pPr>
              <a:buFont typeface="+mj-lt"/>
              <a:buAutoNum type="arabicPeriod"/>
            </a:pPr>
            <a:r>
              <a:rPr lang="en-US" dirty="0"/>
              <a:t>Customer service and responsiveness: Providing excellent customer service is crucial for customer satisfaction. Quick and responsive customer support, handling inquiries or complaints promptly, and addressing customer feedback can contribute to building a positive brand reputation.</a:t>
            </a:r>
            <a:endParaRPr lang="en-IN" dirty="0"/>
          </a:p>
        </p:txBody>
      </p:sp>
    </p:spTree>
    <p:extLst>
      <p:ext uri="{BB962C8B-B14F-4D97-AF65-F5344CB8AC3E}">
        <p14:creationId xmlns:p14="http://schemas.microsoft.com/office/powerpoint/2010/main" val="933834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4767-7568-478C-B5F7-670EDAEC4E6C}"/>
              </a:ext>
            </a:extLst>
          </p:cNvPr>
          <p:cNvSpPr>
            <a:spLocks noGrp="1"/>
          </p:cNvSpPr>
          <p:nvPr>
            <p:ph type="title"/>
          </p:nvPr>
        </p:nvSpPr>
        <p:spPr>
          <a:xfrm>
            <a:off x="677333" y="303290"/>
            <a:ext cx="9878371" cy="1026695"/>
          </a:xfrm>
        </p:spPr>
        <p:txBody>
          <a:bodyPr>
            <a:normAutofit fontScale="90000"/>
          </a:bodyPr>
          <a:lstStyle/>
          <a:p>
            <a:r>
              <a:rPr lang="en-US" sz="2700" dirty="0"/>
              <a:t>How can the quick commerce vegetable business in Delhi leverage technology to improve their operations and customer experience</a:t>
            </a:r>
            <a:r>
              <a:rPr lang="en-US" dirty="0"/>
              <a:t>?</a:t>
            </a:r>
            <a:endParaRPr lang="en-IN" dirty="0"/>
          </a:p>
        </p:txBody>
      </p:sp>
      <p:sp>
        <p:nvSpPr>
          <p:cNvPr id="3" name="Content Placeholder 2">
            <a:extLst>
              <a:ext uri="{FF2B5EF4-FFF2-40B4-BE49-F238E27FC236}">
                <a16:creationId xmlns:a16="http://schemas.microsoft.com/office/drawing/2014/main" id="{85D2D33F-2FD9-4360-937E-DE308E257436}"/>
              </a:ext>
            </a:extLst>
          </p:cNvPr>
          <p:cNvSpPr>
            <a:spLocks noGrp="1"/>
          </p:cNvSpPr>
          <p:nvPr>
            <p:ph idx="1"/>
          </p:nvPr>
        </p:nvSpPr>
        <p:spPr>
          <a:xfrm>
            <a:off x="677333" y="1504655"/>
            <a:ext cx="11097572" cy="5353345"/>
          </a:xfrm>
        </p:spPr>
        <p:txBody>
          <a:bodyPr>
            <a:normAutofit/>
          </a:bodyPr>
          <a:lstStyle/>
          <a:p>
            <a:pPr>
              <a:buFont typeface="+mj-lt"/>
              <a:buAutoNum type="arabicPeriod"/>
            </a:pPr>
            <a:r>
              <a:rPr lang="en-US" dirty="0"/>
              <a:t>Online ordering platforms: Developing a user-friendly mobile app or website allows customers to conveniently browse and order vegetables online. Integration of features like real-time inventory updates, product recommendations, and personalized offers enhances the customer experience.</a:t>
            </a:r>
          </a:p>
          <a:p>
            <a:pPr>
              <a:buFont typeface="+mj-lt"/>
              <a:buAutoNum type="arabicPeriod"/>
            </a:pPr>
            <a:r>
              <a:rPr lang="en-US" dirty="0"/>
              <a:t>Feedback and review app: Developing a feedback and review app allows customers to provide feedback on their experience, rate the quality of the vegetables, and leave reviews. This helps the business understand customer preferences, identify areas for improvement, and build a positive online reputation.</a:t>
            </a:r>
          </a:p>
          <a:p>
            <a:pPr>
              <a:buFont typeface="+mj-lt"/>
              <a:buAutoNum type="arabicPeriod"/>
            </a:pPr>
            <a:r>
              <a:rPr lang="en-US" dirty="0"/>
              <a:t>Push notifications: Utilizing push notifications through the mobile app can help communicate important updates, offers, or promotions directly to customers' devices. This helps in engaging customers, driving sales, and fostering customer loyalty.</a:t>
            </a:r>
          </a:p>
          <a:p>
            <a:pPr>
              <a:buFont typeface="+mj-lt"/>
              <a:buAutoNum type="arabicPeriod"/>
            </a:pPr>
            <a:r>
              <a:rPr lang="en-US" dirty="0"/>
              <a:t>Digital payment options: Accepting various digital payment methods, such as mobile wallets, online banking, or contactless payments, provides customers with convenient and secure payment options. It speeds up the checkout process and reduces reliance on cash transactions.</a:t>
            </a:r>
          </a:p>
        </p:txBody>
      </p:sp>
    </p:spTree>
    <p:extLst>
      <p:ext uri="{BB962C8B-B14F-4D97-AF65-F5344CB8AC3E}">
        <p14:creationId xmlns:p14="http://schemas.microsoft.com/office/powerpoint/2010/main" val="100999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15D6-D37A-453B-A9B3-61F49A4A49F3}"/>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F55FE3A5-62E1-40E4-91F8-61B89BB4CBFC}"/>
              </a:ext>
            </a:extLst>
          </p:cNvPr>
          <p:cNvSpPr>
            <a:spLocks noGrp="1"/>
          </p:cNvSpPr>
          <p:nvPr>
            <p:ph idx="1"/>
          </p:nvPr>
        </p:nvSpPr>
        <p:spPr/>
        <p:txBody>
          <a:bodyPr/>
          <a:lstStyle/>
          <a:p>
            <a:pPr marL="0" indent="0" algn="ctr">
              <a:buNone/>
            </a:pPr>
            <a:r>
              <a:rPr lang="en-US" dirty="0"/>
              <a:t>We derived the conclusions drawn after analyzing the data on vegetable prices in Noida and nearby markets, It was found that there were significant variations in the prices of seasonal and non seasonal vegetables, which could be attribute to factors such as transportation costs, supply and demand, and government policies . Along with this we had done a case study on quick commerce vegetable business in Delhi.</a:t>
            </a:r>
          </a:p>
        </p:txBody>
      </p:sp>
    </p:spTree>
    <p:extLst>
      <p:ext uri="{BB962C8B-B14F-4D97-AF65-F5344CB8AC3E}">
        <p14:creationId xmlns:p14="http://schemas.microsoft.com/office/powerpoint/2010/main" val="314190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A722-268A-4128-AF2D-5D07EAEFC6D1}"/>
              </a:ext>
            </a:extLst>
          </p:cNvPr>
          <p:cNvSpPr>
            <a:spLocks noGrp="1"/>
          </p:cNvSpPr>
          <p:nvPr>
            <p:ph type="title"/>
          </p:nvPr>
        </p:nvSpPr>
        <p:spPr/>
        <p:txBody>
          <a:bodyPr/>
          <a:lstStyle/>
          <a:p>
            <a:r>
              <a:rPr lang="en-US" dirty="0"/>
              <a:t>Problems Encountered:</a:t>
            </a:r>
            <a:endParaRPr lang="en-IN" dirty="0"/>
          </a:p>
        </p:txBody>
      </p:sp>
      <p:sp>
        <p:nvSpPr>
          <p:cNvPr id="3" name="Content Placeholder 2">
            <a:extLst>
              <a:ext uri="{FF2B5EF4-FFF2-40B4-BE49-F238E27FC236}">
                <a16:creationId xmlns:a16="http://schemas.microsoft.com/office/drawing/2014/main" id="{DB398260-E01B-4956-81C4-463666903E7F}"/>
              </a:ext>
            </a:extLst>
          </p:cNvPr>
          <p:cNvSpPr>
            <a:spLocks noGrp="1"/>
          </p:cNvSpPr>
          <p:nvPr>
            <p:ph idx="1"/>
          </p:nvPr>
        </p:nvSpPr>
        <p:spPr/>
        <p:txBody>
          <a:bodyPr/>
          <a:lstStyle/>
          <a:p>
            <a:r>
              <a:rPr lang="en-US" dirty="0"/>
              <a:t>Web scrapping.</a:t>
            </a:r>
            <a:endParaRPr lang="en-IN" dirty="0"/>
          </a:p>
          <a:p>
            <a:pPr>
              <a:buFont typeface="Wingdings" panose="05000000000000000000" pitchFamily="2" charset="2"/>
              <a:buChar char="§"/>
            </a:pPr>
            <a:r>
              <a:rPr lang="en-US" dirty="0"/>
              <a:t>It was something new for us.</a:t>
            </a:r>
          </a:p>
          <a:p>
            <a:pPr>
              <a:buFont typeface="Wingdings" panose="05000000000000000000" pitchFamily="2" charset="2"/>
              <a:buChar char="§"/>
            </a:pPr>
            <a:r>
              <a:rPr lang="en-US" dirty="0"/>
              <a:t>It was getting tough to scrap the data as it was showing certain errors.</a:t>
            </a:r>
          </a:p>
          <a:p>
            <a:r>
              <a:rPr lang="en-US" dirty="0"/>
              <a:t>Time Issues.</a:t>
            </a:r>
          </a:p>
          <a:p>
            <a:pPr>
              <a:buFont typeface="Wingdings" panose="05000000000000000000" pitchFamily="2" charset="2"/>
              <a:buChar char="§"/>
            </a:pPr>
            <a:r>
              <a:rPr lang="en-US" dirty="0"/>
              <a:t>Not all group members were free at the same time.</a:t>
            </a:r>
          </a:p>
          <a:p>
            <a:pPr>
              <a:buFont typeface="Wingdings" panose="05000000000000000000" pitchFamily="2" charset="2"/>
              <a:buChar char="§"/>
            </a:pPr>
            <a:r>
              <a:rPr lang="en-US" dirty="0"/>
              <a:t>Short time for project submission.</a:t>
            </a:r>
          </a:p>
          <a:p>
            <a:pPr marL="0" indent="0">
              <a:buNone/>
            </a:pPr>
            <a:endParaRPr lang="en-US" dirty="0"/>
          </a:p>
        </p:txBody>
      </p:sp>
    </p:spTree>
    <p:extLst>
      <p:ext uri="{BB962C8B-B14F-4D97-AF65-F5344CB8AC3E}">
        <p14:creationId xmlns:p14="http://schemas.microsoft.com/office/powerpoint/2010/main" val="3609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993A6-FBDE-43DD-9CB9-71F444D6193F}"/>
              </a:ext>
            </a:extLst>
          </p:cNvPr>
          <p:cNvSpPr>
            <a:spLocks noGrp="1"/>
          </p:cNvSpPr>
          <p:nvPr>
            <p:ph type="title"/>
          </p:nvPr>
        </p:nvSpPr>
        <p:spPr>
          <a:xfrm>
            <a:off x="883396" y="1008845"/>
            <a:ext cx="9728796" cy="4258614"/>
          </a:xfrm>
        </p:spPr>
        <p:txBody>
          <a:bodyPr>
            <a:normAutofit/>
          </a:bodyPr>
          <a:lstStyle/>
          <a:p>
            <a:r>
              <a:rPr lang="en-US" sz="9600" dirty="0"/>
              <a:t>Thank you </a:t>
            </a:r>
            <a:endParaRPr lang="en-IN" sz="9600" dirty="0"/>
          </a:p>
        </p:txBody>
      </p:sp>
    </p:spTree>
    <p:extLst>
      <p:ext uri="{BB962C8B-B14F-4D97-AF65-F5344CB8AC3E}">
        <p14:creationId xmlns:p14="http://schemas.microsoft.com/office/powerpoint/2010/main" val="2517533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070E-4513-408D-A097-3F7395160C42}"/>
              </a:ext>
            </a:extLst>
          </p:cNvPr>
          <p:cNvSpPr>
            <a:spLocks noGrp="1"/>
          </p:cNvSpPr>
          <p:nvPr>
            <p:ph type="title"/>
          </p:nvPr>
        </p:nvSpPr>
        <p:spPr>
          <a:xfrm>
            <a:off x="677334" y="609600"/>
            <a:ext cx="8596668" cy="884349"/>
          </a:xfrm>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FF6E9426-A1CA-4E87-B344-B79B49A1E6EE}"/>
              </a:ext>
            </a:extLst>
          </p:cNvPr>
          <p:cNvSpPr>
            <a:spLocks noGrp="1"/>
          </p:cNvSpPr>
          <p:nvPr>
            <p:ph idx="1"/>
          </p:nvPr>
        </p:nvSpPr>
        <p:spPr/>
        <p:txBody>
          <a:bodyPr/>
          <a:lstStyle/>
          <a:p>
            <a:pPr>
              <a:buFont typeface="Wingdings" panose="05000000000000000000" pitchFamily="2" charset="2"/>
              <a:buChar char="§"/>
            </a:pPr>
            <a:r>
              <a:rPr lang="en-US" dirty="0"/>
              <a:t>India’s diverse climate ensures availability of different varieties of vegetables which are made available in different vegetable markets of different parts of the country.</a:t>
            </a:r>
          </a:p>
          <a:p>
            <a:pPr>
              <a:buFont typeface="Wingdings" panose="05000000000000000000" pitchFamily="2" charset="2"/>
              <a:buChar char="§"/>
            </a:pPr>
            <a:r>
              <a:rPr lang="en-US" dirty="0"/>
              <a:t>So in this project we aims to analyze the trends and patterns of Noida Vegetable market.</a:t>
            </a:r>
          </a:p>
          <a:p>
            <a:pPr>
              <a:buFont typeface="Wingdings" panose="05000000000000000000" pitchFamily="2" charset="2"/>
              <a:buChar char="§"/>
            </a:pPr>
            <a:r>
              <a:rPr lang="en-US" dirty="0"/>
              <a:t>Identify the key factors that are affecting the prices of vegetables.</a:t>
            </a:r>
          </a:p>
          <a:p>
            <a:pPr>
              <a:buFont typeface="Wingdings" panose="05000000000000000000" pitchFamily="2" charset="2"/>
              <a:buChar char="§"/>
            </a:pPr>
            <a:r>
              <a:rPr lang="en-US" dirty="0"/>
              <a:t>And all other things which will be helpful to make the insights more understandable.</a:t>
            </a:r>
          </a:p>
          <a:p>
            <a:pPr marL="0" indent="0">
              <a:buNone/>
            </a:pPr>
            <a:endParaRPr lang="en-US" dirty="0"/>
          </a:p>
        </p:txBody>
      </p:sp>
    </p:spTree>
    <p:extLst>
      <p:ext uri="{BB962C8B-B14F-4D97-AF65-F5344CB8AC3E}">
        <p14:creationId xmlns:p14="http://schemas.microsoft.com/office/powerpoint/2010/main" val="3866286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A74F-CFAD-4641-B430-692A2F1C5139}"/>
              </a:ext>
            </a:extLst>
          </p:cNvPr>
          <p:cNvSpPr>
            <a:spLocks noGrp="1"/>
          </p:cNvSpPr>
          <p:nvPr>
            <p:ph type="title"/>
          </p:nvPr>
        </p:nvSpPr>
        <p:spPr/>
        <p:txBody>
          <a:bodyPr/>
          <a:lstStyle/>
          <a:p>
            <a:pPr algn="ctr"/>
            <a:r>
              <a:rPr lang="en-US" dirty="0"/>
              <a:t>Project Flow Chart</a:t>
            </a:r>
            <a:endParaRPr lang="en-IN" dirty="0"/>
          </a:p>
        </p:txBody>
      </p:sp>
      <p:sp>
        <p:nvSpPr>
          <p:cNvPr id="3" name="Content Placeholder 2">
            <a:extLst>
              <a:ext uri="{FF2B5EF4-FFF2-40B4-BE49-F238E27FC236}">
                <a16:creationId xmlns:a16="http://schemas.microsoft.com/office/drawing/2014/main" id="{478580B4-F5F2-4F98-A3F8-70877F23C803}"/>
              </a:ext>
            </a:extLst>
          </p:cNvPr>
          <p:cNvSpPr>
            <a:spLocks noGrp="1"/>
          </p:cNvSpPr>
          <p:nvPr>
            <p:ph idx="1"/>
          </p:nvPr>
        </p:nvSpPr>
        <p:spPr>
          <a:xfrm>
            <a:off x="677334" y="2153089"/>
            <a:ext cx="8596668" cy="3880773"/>
          </a:xfrm>
        </p:spPr>
        <p:txBody>
          <a:bodyPr/>
          <a:lstStyle/>
          <a:p>
            <a:pPr marL="0" indent="0">
              <a:buNone/>
            </a:pPr>
            <a:r>
              <a:rPr lang="en-US" dirty="0"/>
              <a:t>							Web scrapping using selenium in python</a:t>
            </a:r>
          </a:p>
          <a:p>
            <a:pPr marL="0" indent="0">
              <a:buNone/>
            </a:pPr>
            <a:endParaRPr lang="en-US" dirty="0"/>
          </a:p>
          <a:p>
            <a:pPr marL="0" indent="0">
              <a:buNone/>
            </a:pPr>
            <a:r>
              <a:rPr lang="en-US" dirty="0"/>
              <a:t>							Data framing using pandas in python</a:t>
            </a:r>
          </a:p>
          <a:p>
            <a:pPr marL="0" indent="0">
              <a:buNone/>
            </a:pPr>
            <a:endParaRPr lang="en-US" dirty="0"/>
          </a:p>
          <a:p>
            <a:pPr marL="0" indent="0">
              <a:buNone/>
            </a:pPr>
            <a:r>
              <a:rPr lang="en-US" dirty="0"/>
              <a:t>							Data cleaning python and Excel</a:t>
            </a:r>
          </a:p>
          <a:p>
            <a:pPr marL="0" indent="0">
              <a:buNone/>
            </a:pPr>
            <a:endParaRPr lang="en-US" dirty="0"/>
          </a:p>
          <a:p>
            <a:pPr marL="0" indent="0">
              <a:buNone/>
            </a:pPr>
            <a:r>
              <a:rPr lang="en-US" dirty="0"/>
              <a:t>							Visualization using matplotlib and seaborn in 							 	python and using pivot charts in Excel.</a:t>
            </a:r>
          </a:p>
        </p:txBody>
      </p:sp>
      <p:sp>
        <p:nvSpPr>
          <p:cNvPr id="4" name="Rectangle: Rounded Corners 3">
            <a:extLst>
              <a:ext uri="{FF2B5EF4-FFF2-40B4-BE49-F238E27FC236}">
                <a16:creationId xmlns:a16="http://schemas.microsoft.com/office/drawing/2014/main" id="{F8103F93-6039-41AF-ADE0-69839FA18F15}"/>
              </a:ext>
            </a:extLst>
          </p:cNvPr>
          <p:cNvSpPr/>
          <p:nvPr/>
        </p:nvSpPr>
        <p:spPr>
          <a:xfrm>
            <a:off x="677334" y="2160589"/>
            <a:ext cx="2949262" cy="425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Web Scrapping</a:t>
            </a:r>
            <a:endParaRPr lang="en-IN" b="1" dirty="0">
              <a:solidFill>
                <a:schemeClr val="bg1"/>
              </a:solidFill>
            </a:endParaRPr>
          </a:p>
        </p:txBody>
      </p:sp>
      <p:sp>
        <p:nvSpPr>
          <p:cNvPr id="5" name="Rectangle: Rounded Corners 4">
            <a:extLst>
              <a:ext uri="{FF2B5EF4-FFF2-40B4-BE49-F238E27FC236}">
                <a16:creationId xmlns:a16="http://schemas.microsoft.com/office/drawing/2014/main" id="{8D15F5B7-DCED-4DC7-B02E-3EA8A3E63C1C}"/>
              </a:ext>
            </a:extLst>
          </p:cNvPr>
          <p:cNvSpPr/>
          <p:nvPr/>
        </p:nvSpPr>
        <p:spPr>
          <a:xfrm>
            <a:off x="677334" y="3020782"/>
            <a:ext cx="2949262" cy="425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Data Framing</a:t>
            </a:r>
            <a:endParaRPr lang="en-IN" b="1" dirty="0">
              <a:solidFill>
                <a:schemeClr val="bg1"/>
              </a:solidFill>
            </a:endParaRPr>
          </a:p>
        </p:txBody>
      </p:sp>
      <p:sp>
        <p:nvSpPr>
          <p:cNvPr id="6" name="Rectangle: Rounded Corners 5">
            <a:extLst>
              <a:ext uri="{FF2B5EF4-FFF2-40B4-BE49-F238E27FC236}">
                <a16:creationId xmlns:a16="http://schemas.microsoft.com/office/drawing/2014/main" id="{C8B5F56C-2A4A-4CE8-B04C-C279F149646E}"/>
              </a:ext>
            </a:extLst>
          </p:cNvPr>
          <p:cNvSpPr/>
          <p:nvPr/>
        </p:nvSpPr>
        <p:spPr>
          <a:xfrm>
            <a:off x="677334" y="3880975"/>
            <a:ext cx="2949262" cy="425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Data Cleaning</a:t>
            </a:r>
            <a:endParaRPr lang="en-IN" b="1" dirty="0">
              <a:solidFill>
                <a:schemeClr val="bg1"/>
              </a:solidFill>
            </a:endParaRPr>
          </a:p>
        </p:txBody>
      </p:sp>
      <p:sp>
        <p:nvSpPr>
          <p:cNvPr id="7" name="Rectangle: Rounded Corners 6">
            <a:extLst>
              <a:ext uri="{FF2B5EF4-FFF2-40B4-BE49-F238E27FC236}">
                <a16:creationId xmlns:a16="http://schemas.microsoft.com/office/drawing/2014/main" id="{8EE9D410-11E3-46FF-8EEB-07E0524236E7}"/>
              </a:ext>
            </a:extLst>
          </p:cNvPr>
          <p:cNvSpPr/>
          <p:nvPr/>
        </p:nvSpPr>
        <p:spPr>
          <a:xfrm>
            <a:off x="677334" y="4741168"/>
            <a:ext cx="2949262" cy="425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Visualization</a:t>
            </a:r>
            <a:endParaRPr lang="en-IN" b="1" dirty="0">
              <a:solidFill>
                <a:schemeClr val="bg1"/>
              </a:solidFill>
            </a:endParaRPr>
          </a:p>
        </p:txBody>
      </p:sp>
    </p:spTree>
    <p:extLst>
      <p:ext uri="{BB962C8B-B14F-4D97-AF65-F5344CB8AC3E}">
        <p14:creationId xmlns:p14="http://schemas.microsoft.com/office/powerpoint/2010/main" val="64796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 calcmode="lin" valueType="num">
                                      <p:cBhvr additive="base">
                                        <p:cTn id="3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fade">
                                      <p:cBhvr>
                                        <p:cTn id="48" dur="1000"/>
                                        <p:tgtEl>
                                          <p:spTgt spid="3">
                                            <p:txEl>
                                              <p:pRg st="4" end="4"/>
                                            </p:txEl>
                                          </p:spTgt>
                                        </p:tgtEl>
                                      </p:cBhvr>
                                    </p:animEffect>
                                    <p:anim calcmode="lin" valueType="num">
                                      <p:cBhvr>
                                        <p:cTn id="4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1000"/>
                                        <p:tgtEl>
                                          <p:spTgt spid="3">
                                            <p:txEl>
                                              <p:pRg st="6" end="6"/>
                                            </p:txEl>
                                          </p:spTgt>
                                        </p:tgtEl>
                                      </p:cBhvr>
                                    </p:animEffect>
                                    <p:anim calcmode="lin" valueType="num">
                                      <p:cBhvr>
                                        <p:cTn id="5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2833F9-39EC-47E0-9808-E2F03480920B}"/>
              </a:ext>
            </a:extLst>
          </p:cNvPr>
          <p:cNvSpPr>
            <a:spLocks noGrp="1"/>
          </p:cNvSpPr>
          <p:nvPr>
            <p:ph type="ctrTitle"/>
          </p:nvPr>
        </p:nvSpPr>
        <p:spPr>
          <a:xfrm>
            <a:off x="737879" y="-627424"/>
            <a:ext cx="9305311" cy="1646302"/>
          </a:xfrm>
        </p:spPr>
        <p:txBody>
          <a:bodyPr/>
          <a:lstStyle/>
          <a:p>
            <a:pPr algn="ctr"/>
            <a:r>
              <a:rPr lang="en-US" sz="3600" dirty="0"/>
              <a:t>What we have done in our analysis</a:t>
            </a:r>
            <a:endParaRPr lang="en-IN" sz="3600" dirty="0"/>
          </a:p>
        </p:txBody>
      </p:sp>
      <p:sp>
        <p:nvSpPr>
          <p:cNvPr id="8" name="Subtitle 7">
            <a:extLst>
              <a:ext uri="{FF2B5EF4-FFF2-40B4-BE49-F238E27FC236}">
                <a16:creationId xmlns:a16="http://schemas.microsoft.com/office/drawing/2014/main" id="{389F28D0-1071-4757-B54B-DDCEFEFA21A0}"/>
              </a:ext>
            </a:extLst>
          </p:cNvPr>
          <p:cNvSpPr>
            <a:spLocks noGrp="1"/>
          </p:cNvSpPr>
          <p:nvPr>
            <p:ph type="subTitle" idx="1"/>
          </p:nvPr>
        </p:nvSpPr>
        <p:spPr>
          <a:xfrm>
            <a:off x="737878" y="1371801"/>
            <a:ext cx="10860563" cy="5109210"/>
          </a:xfrm>
        </p:spPr>
        <p:txBody>
          <a:bodyPr/>
          <a:lstStyle/>
          <a:p>
            <a:pPr marL="285750" indent="-285750" algn="l">
              <a:buFont typeface="Wingdings" panose="05000000000000000000" pitchFamily="2" charset="2"/>
              <a:buChar char="Ø"/>
            </a:pPr>
            <a:r>
              <a:rPr lang="en-US" dirty="0"/>
              <a:t>Firstly we calculated average monthly price then we found in our analysis that how prices of different vegetables fluctuate over time period we found that some vegetables prices were cheaper in certain months than compared to other months so on the basis of these we got to know that some vegetables prices are fluctuated over time it can be because of high availability such vegetables in certain time period so we conclude that they are seasonable vegetables. </a:t>
            </a:r>
          </a:p>
          <a:p>
            <a:pPr marL="285750" indent="-285750" algn="l">
              <a:buFont typeface="Wingdings" panose="05000000000000000000" pitchFamily="2" charset="2"/>
              <a:buChar char="Ø"/>
            </a:pPr>
            <a:r>
              <a:rPr lang="en-US" dirty="0"/>
              <a:t>On the basis of affordability and preferences we majorly divided into three groups </a:t>
            </a:r>
            <a:r>
              <a:rPr lang="en-US" dirty="0" err="1"/>
              <a:t>i.e</a:t>
            </a:r>
            <a:r>
              <a:rPr lang="en-US" dirty="0"/>
              <a:t> Low, Middle and High income group, on the basis of income group we found that how prices for vegetable basket for each income group over time period.</a:t>
            </a:r>
            <a:endParaRPr lang="en-IN" dirty="0"/>
          </a:p>
        </p:txBody>
      </p:sp>
    </p:spTree>
    <p:extLst>
      <p:ext uri="{BB962C8B-B14F-4D97-AF65-F5344CB8AC3E}">
        <p14:creationId xmlns:p14="http://schemas.microsoft.com/office/powerpoint/2010/main" val="52597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C801DC5-BEC7-4484-9BEA-F1E43EA3D19B}"/>
              </a:ext>
            </a:extLst>
          </p:cNvPr>
          <p:cNvGraphicFramePr>
            <a:graphicFrameLocks/>
          </p:cNvGraphicFramePr>
          <p:nvPr/>
        </p:nvGraphicFramePr>
        <p:xfrm>
          <a:off x="367137" y="56149"/>
          <a:ext cx="5442805" cy="22135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7DF328E5-B5BB-44C4-B8F2-F47FA8ED89EE}"/>
              </a:ext>
            </a:extLst>
          </p:cNvPr>
          <p:cNvGraphicFramePr>
            <a:graphicFrameLocks/>
          </p:cNvGraphicFramePr>
          <p:nvPr/>
        </p:nvGraphicFramePr>
        <p:xfrm>
          <a:off x="6464967" y="32085"/>
          <a:ext cx="5359895" cy="21894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F0090242-F4A8-4827-8E35-C69B57740C5E}"/>
              </a:ext>
            </a:extLst>
          </p:cNvPr>
          <p:cNvGraphicFramePr>
            <a:graphicFrameLocks/>
          </p:cNvGraphicFramePr>
          <p:nvPr/>
        </p:nvGraphicFramePr>
        <p:xfrm>
          <a:off x="367139" y="2269671"/>
          <a:ext cx="5442803" cy="194940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8E88BA65-1410-4361-9432-226E099458D9}"/>
              </a:ext>
            </a:extLst>
          </p:cNvPr>
          <p:cNvGraphicFramePr>
            <a:graphicFrameLocks/>
          </p:cNvGraphicFramePr>
          <p:nvPr/>
        </p:nvGraphicFramePr>
        <p:xfrm>
          <a:off x="6464968" y="2249762"/>
          <a:ext cx="5359895" cy="194940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 name="Chart 5">
            <a:extLst>
              <a:ext uri="{FF2B5EF4-FFF2-40B4-BE49-F238E27FC236}">
                <a16:creationId xmlns:a16="http://schemas.microsoft.com/office/drawing/2014/main" id="{4464260D-7874-48B9-A175-D69735C4F8C7}"/>
              </a:ext>
            </a:extLst>
          </p:cNvPr>
          <p:cNvGraphicFramePr>
            <a:graphicFrameLocks/>
          </p:cNvGraphicFramePr>
          <p:nvPr/>
        </p:nvGraphicFramePr>
        <p:xfrm>
          <a:off x="657406" y="4250873"/>
          <a:ext cx="10877187" cy="231779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022525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49FA29-3AB4-492A-BDC5-9780F13851E6}"/>
              </a:ext>
            </a:extLst>
          </p:cNvPr>
          <p:cNvSpPr>
            <a:spLocks noGrp="1"/>
          </p:cNvSpPr>
          <p:nvPr>
            <p:ph type="title"/>
          </p:nvPr>
        </p:nvSpPr>
        <p:spPr/>
        <p:txBody>
          <a:bodyPr>
            <a:noAutofit/>
          </a:bodyPr>
          <a:lstStyle/>
          <a:p>
            <a:r>
              <a:rPr lang="en-US" sz="6000" dirty="0">
                <a:solidFill>
                  <a:schemeClr val="accent1">
                    <a:lumMod val="60000"/>
                    <a:lumOff val="40000"/>
                  </a:schemeClr>
                </a:solidFill>
              </a:rPr>
              <a:t>Case study on Quick commerce vegetable business in Delhi</a:t>
            </a:r>
            <a:endParaRPr lang="en-IN" sz="6000" dirty="0">
              <a:solidFill>
                <a:schemeClr val="accent1">
                  <a:lumMod val="60000"/>
                  <a:lumOff val="40000"/>
                </a:schemeClr>
              </a:solidFill>
            </a:endParaRPr>
          </a:p>
        </p:txBody>
      </p:sp>
    </p:spTree>
    <p:extLst>
      <p:ext uri="{BB962C8B-B14F-4D97-AF65-F5344CB8AC3E}">
        <p14:creationId xmlns:p14="http://schemas.microsoft.com/office/powerpoint/2010/main" val="224840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086B-750B-4B10-9F05-99E4CE117C54}"/>
              </a:ext>
            </a:extLst>
          </p:cNvPr>
          <p:cNvSpPr>
            <a:spLocks noGrp="1"/>
          </p:cNvSpPr>
          <p:nvPr>
            <p:ph type="title"/>
          </p:nvPr>
        </p:nvSpPr>
        <p:spPr>
          <a:xfrm>
            <a:off x="600060" y="1433848"/>
            <a:ext cx="9690159" cy="1320800"/>
          </a:xfrm>
        </p:spPr>
        <p:txBody>
          <a:bodyPr>
            <a:noAutofit/>
          </a:bodyPr>
          <a:lstStyle/>
          <a:p>
            <a:r>
              <a:rPr lang="en-US" sz="1700" b="1" dirty="0">
                <a:solidFill>
                  <a:schemeClr val="tx1"/>
                </a:solidFill>
              </a:rPr>
              <a:t>Introduction</a:t>
            </a:r>
            <a:r>
              <a:rPr lang="en-US" sz="1700" dirty="0"/>
              <a:t>:</a:t>
            </a:r>
            <a:br>
              <a:rPr lang="en-US" sz="1700" dirty="0"/>
            </a:br>
            <a:r>
              <a:rPr lang="en-US" sz="1700" dirty="0"/>
              <a:t>The capital city, Delhi is among one of the most populated cities in India, with around 20 million people This represent huge market opportunity for businesses, especially in the vegetable industry.</a:t>
            </a:r>
            <a:br>
              <a:rPr lang="en-US" sz="1700" dirty="0"/>
            </a:br>
            <a:br>
              <a:rPr lang="en-US" sz="1700" dirty="0"/>
            </a:br>
            <a:r>
              <a:rPr lang="en-US" sz="1700" dirty="0">
                <a:solidFill>
                  <a:schemeClr val="tx1"/>
                </a:solidFill>
              </a:rPr>
              <a:t>Market</a:t>
            </a:r>
            <a:r>
              <a:rPr lang="en-US" sz="1700" dirty="0"/>
              <a:t> </a:t>
            </a:r>
            <a:r>
              <a:rPr lang="en-US" sz="1700" dirty="0">
                <a:solidFill>
                  <a:schemeClr val="tx1"/>
                </a:solidFill>
              </a:rPr>
              <a:t>Size</a:t>
            </a:r>
            <a:r>
              <a:rPr lang="en-US" sz="1700" dirty="0"/>
              <a:t>:</a:t>
            </a:r>
            <a:br>
              <a:rPr lang="en-US" sz="1700" dirty="0"/>
            </a:br>
            <a:r>
              <a:rPr lang="en-US" sz="1700" dirty="0"/>
              <a:t>The estimated value of vegetable market in Delhi is around Rs. 50,000 crore($6.8 billion USD) This includes both traditional brick and mortar stores as well as quick commerce stores. The online vegetable market in Delhi is currently worth around Rs. 5oo crore ($68 million USD)-</a:t>
            </a:r>
            <a:br>
              <a:rPr lang="en-US" sz="1700" dirty="0"/>
            </a:br>
            <a:br>
              <a:rPr lang="en-US" sz="1700" dirty="0">
                <a:solidFill>
                  <a:schemeClr val="tx1"/>
                </a:solidFill>
              </a:rPr>
            </a:br>
            <a:r>
              <a:rPr lang="en-US" sz="1700" dirty="0">
                <a:solidFill>
                  <a:schemeClr val="tx1"/>
                </a:solidFill>
              </a:rPr>
              <a:t>Potential for Quick Commerce Vegetable Business</a:t>
            </a:r>
            <a:r>
              <a:rPr lang="en-US" sz="1700" dirty="0"/>
              <a:t>:</a:t>
            </a:r>
            <a:br>
              <a:rPr lang="en-US" sz="1700" dirty="0"/>
            </a:br>
            <a:r>
              <a:rPr lang="en-US" sz="1700" dirty="0"/>
              <a:t>Quick commerce is the next step for e-commerce that provides even faster delivery of vegetable to customers. The technologies such as automation and AL quick commerce vegetable businesses can deliver fresh vegetables to customers within hours or even minutes- </a:t>
            </a:r>
            <a:br>
              <a:rPr lang="en-US" sz="1700" dirty="0"/>
            </a:br>
            <a:br>
              <a:rPr lang="en-US" sz="1700" dirty="0"/>
            </a:br>
            <a:r>
              <a:rPr lang="en-US" sz="1700" dirty="0">
                <a:solidFill>
                  <a:schemeClr val="tx1"/>
                </a:solidFill>
              </a:rPr>
              <a:t>Conclusion</a:t>
            </a:r>
            <a:br>
              <a:rPr lang="en-US" sz="1700" dirty="0"/>
            </a:br>
            <a:r>
              <a:rPr lang="en-US" sz="1700" dirty="0"/>
              <a:t>Delhi is the prime market for the quick commerce vegetable business as it combines the large population base, a high demand of fresh vegetables and a need of fast and convenient delivery services. The market is estimated to be worth around Rs 50,000 crore and establish successful quick commerce vegetable businesses in Delhi</a:t>
            </a:r>
            <a:endParaRPr lang="en-IN" sz="1700" dirty="0"/>
          </a:p>
        </p:txBody>
      </p:sp>
      <p:sp>
        <p:nvSpPr>
          <p:cNvPr id="6" name="TextBox 5">
            <a:extLst>
              <a:ext uri="{FF2B5EF4-FFF2-40B4-BE49-F238E27FC236}">
                <a16:creationId xmlns:a16="http://schemas.microsoft.com/office/drawing/2014/main" id="{F2C3F270-CCF1-4090-8FAF-0A75D7EBD57D}"/>
              </a:ext>
            </a:extLst>
          </p:cNvPr>
          <p:cNvSpPr txBox="1"/>
          <p:nvPr/>
        </p:nvSpPr>
        <p:spPr>
          <a:xfrm>
            <a:off x="753413" y="299077"/>
            <a:ext cx="9201955" cy="830997"/>
          </a:xfrm>
          <a:prstGeom prst="rect">
            <a:avLst/>
          </a:prstGeom>
          <a:noFill/>
        </p:spPr>
        <p:txBody>
          <a:bodyPr wrap="square" rtlCol="0">
            <a:spAutoFit/>
          </a:bodyPr>
          <a:lstStyle/>
          <a:p>
            <a:r>
              <a:rPr lang="en-US" sz="2400" b="1" dirty="0">
                <a:solidFill>
                  <a:srgbClr val="FFFF00"/>
                </a:solidFill>
              </a:rPr>
              <a:t>What is the market size and potential for the quick commerce vegetable business in Delhi?</a:t>
            </a:r>
            <a:endParaRPr lang="en-IN" sz="2400" b="1" dirty="0">
              <a:solidFill>
                <a:srgbClr val="FFFF00"/>
              </a:solidFill>
            </a:endParaRPr>
          </a:p>
        </p:txBody>
      </p:sp>
    </p:spTree>
    <p:extLst>
      <p:ext uri="{BB962C8B-B14F-4D97-AF65-F5344CB8AC3E}">
        <p14:creationId xmlns:p14="http://schemas.microsoft.com/office/powerpoint/2010/main" val="541272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88DE-9113-49EB-8D53-F928DF91B461}"/>
              </a:ext>
            </a:extLst>
          </p:cNvPr>
          <p:cNvSpPr>
            <a:spLocks noGrp="1"/>
          </p:cNvSpPr>
          <p:nvPr>
            <p:ph type="title"/>
          </p:nvPr>
        </p:nvSpPr>
        <p:spPr>
          <a:xfrm>
            <a:off x="677334" y="1161720"/>
            <a:ext cx="3854528" cy="1278466"/>
          </a:xfrm>
        </p:spPr>
        <p:txBody>
          <a:bodyPr>
            <a:noAutofit/>
          </a:bodyPr>
          <a:lstStyle/>
          <a:p>
            <a:r>
              <a:rPr lang="en-US" sz="2400" b="1" dirty="0">
                <a:solidFill>
                  <a:srgbClr val="FFFF00"/>
                </a:solidFill>
              </a:rPr>
              <a:t>What is the Competitive Landscape for quick commerce vegetable business in Delhi ?</a:t>
            </a:r>
            <a:endParaRPr lang="en-IN" sz="2400" b="1" dirty="0">
              <a:solidFill>
                <a:srgbClr val="FFFF00"/>
              </a:solidFill>
            </a:endParaRPr>
          </a:p>
        </p:txBody>
      </p:sp>
      <p:sp>
        <p:nvSpPr>
          <p:cNvPr id="3" name="Content Placeholder 2">
            <a:extLst>
              <a:ext uri="{FF2B5EF4-FFF2-40B4-BE49-F238E27FC236}">
                <a16:creationId xmlns:a16="http://schemas.microsoft.com/office/drawing/2014/main" id="{4AE0DAF5-F845-455E-AEBE-848E97F57DD4}"/>
              </a:ext>
            </a:extLst>
          </p:cNvPr>
          <p:cNvSpPr>
            <a:spLocks noGrp="1"/>
          </p:cNvSpPr>
          <p:nvPr>
            <p:ph idx="1"/>
          </p:nvPr>
        </p:nvSpPr>
        <p:spPr>
          <a:xfrm>
            <a:off x="4899219" y="258254"/>
            <a:ext cx="7431539" cy="6343076"/>
          </a:xfrm>
        </p:spPr>
        <p:txBody>
          <a:bodyPr>
            <a:normAutofit lnSpcReduction="10000"/>
          </a:bodyPr>
          <a:lstStyle/>
          <a:p>
            <a:r>
              <a:rPr lang="en-US" b="1" dirty="0">
                <a:solidFill>
                  <a:schemeClr val="tx1"/>
                </a:solidFill>
              </a:rPr>
              <a:t>Big basket</a:t>
            </a:r>
            <a:r>
              <a:rPr lang="en-US" dirty="0">
                <a:solidFill>
                  <a:schemeClr val="tx1"/>
                </a:solidFill>
              </a:rPr>
              <a:t>: One of the largest online grocery platform in </a:t>
            </a:r>
            <a:r>
              <a:rPr lang="en-US" dirty="0" err="1">
                <a:solidFill>
                  <a:schemeClr val="tx1"/>
                </a:solidFill>
              </a:rPr>
              <a:t>india</a:t>
            </a:r>
            <a:r>
              <a:rPr lang="en-US" dirty="0">
                <a:solidFill>
                  <a:schemeClr val="tx1"/>
                </a:solidFill>
              </a:rPr>
              <a:t>, offering a wide range of products, including vegetables. They have a presence in several cities across India, including Delhi. They have a strong supply chain network and offer delivery within a few hours</a:t>
            </a:r>
          </a:p>
          <a:p>
            <a:r>
              <a:rPr lang="en-US" b="1" dirty="0" err="1">
                <a:solidFill>
                  <a:schemeClr val="tx1"/>
                </a:solidFill>
              </a:rPr>
              <a:t>Freshtohome</a:t>
            </a:r>
            <a:r>
              <a:rPr lang="en-US" dirty="0">
                <a:solidFill>
                  <a:schemeClr val="tx1"/>
                </a:solidFill>
              </a:rPr>
              <a:t>: started as an online platform for fresh fish and meat delivery, but they recently expanded into the vegetable delivery segment in Delhi. They guarantee delivery within 120 minutes of ordering and offer a wide range of vegetables, including organic and exotic varieties.</a:t>
            </a:r>
          </a:p>
          <a:p>
            <a:r>
              <a:rPr lang="en-US" b="1" dirty="0" err="1">
                <a:solidFill>
                  <a:schemeClr val="tx1"/>
                </a:solidFill>
              </a:rPr>
              <a:t>Dunzo</a:t>
            </a:r>
            <a:r>
              <a:rPr lang="en-US" dirty="0">
                <a:solidFill>
                  <a:schemeClr val="tx1"/>
                </a:solidFill>
              </a:rPr>
              <a:t>: hyperlocal delivery platform that offers a range of services, including vegetables delivery in Delhi They have a strong delivery network and clam to deliver within 45 minutes of ordering.</a:t>
            </a:r>
          </a:p>
          <a:p>
            <a:r>
              <a:rPr lang="en-US" b="1" dirty="0" err="1">
                <a:solidFill>
                  <a:schemeClr val="tx1"/>
                </a:solidFill>
              </a:rPr>
              <a:t>Blinkit</a:t>
            </a:r>
            <a:r>
              <a:rPr lang="en-US" dirty="0">
                <a:solidFill>
                  <a:schemeClr val="tx1"/>
                </a:solidFill>
              </a:rPr>
              <a:t>: an another major player in the online grocery space with a presence in severe cites across India including Delhi They offer a wide range of product including vegetables, with delivery within a few hours</a:t>
            </a:r>
          </a:p>
          <a:p>
            <a:r>
              <a:rPr lang="en-US" b="1" dirty="0">
                <a:solidFill>
                  <a:schemeClr val="tx1"/>
                </a:solidFill>
              </a:rPr>
              <a:t>Amazon</a:t>
            </a:r>
            <a:r>
              <a:rPr lang="en-US" dirty="0">
                <a:solidFill>
                  <a:schemeClr val="tx1"/>
                </a:solidFill>
              </a:rPr>
              <a:t> </a:t>
            </a:r>
            <a:r>
              <a:rPr lang="en-US" b="1" dirty="0">
                <a:solidFill>
                  <a:schemeClr val="tx1"/>
                </a:solidFill>
              </a:rPr>
              <a:t>pantry</a:t>
            </a:r>
            <a:r>
              <a:rPr lang="en-US" dirty="0">
                <a:solidFill>
                  <a:schemeClr val="tx1"/>
                </a:solidFill>
              </a:rPr>
              <a:t>: a service offered by amazon that allows customers to boy groves and household essentials They have, a wide range of products, including vegetables, with delivery within a few hours.</a:t>
            </a:r>
            <a:endParaRPr lang="en-IN" dirty="0">
              <a:solidFill>
                <a:schemeClr val="tx1"/>
              </a:solidFill>
            </a:endParaRPr>
          </a:p>
        </p:txBody>
      </p:sp>
      <p:sp>
        <p:nvSpPr>
          <p:cNvPr id="4" name="Text Placeholder 3">
            <a:extLst>
              <a:ext uri="{FF2B5EF4-FFF2-40B4-BE49-F238E27FC236}">
                <a16:creationId xmlns:a16="http://schemas.microsoft.com/office/drawing/2014/main" id="{C275E34F-8E9D-4E68-A689-205501A2C0BC}"/>
              </a:ext>
            </a:extLst>
          </p:cNvPr>
          <p:cNvSpPr>
            <a:spLocks noGrp="1"/>
          </p:cNvSpPr>
          <p:nvPr>
            <p:ph type="body" sz="half" idx="2"/>
          </p:nvPr>
        </p:nvSpPr>
        <p:spPr>
          <a:xfrm>
            <a:off x="677334" y="2777069"/>
            <a:ext cx="3854528" cy="3110384"/>
          </a:xfrm>
        </p:spPr>
        <p:txBody>
          <a:bodyPr>
            <a:noAutofit/>
          </a:bodyPr>
          <a:lstStyle/>
          <a:p>
            <a:r>
              <a:rPr lang="en-US" dirty="0"/>
              <a:t>This industry is currently concentrated with presence of 78 players operating in the quick commerce industry in India. Fast delivery, price, discounts &amp; offers, wide product assortment and availability &amp; ease of payment are the major factors that influence the buying decision of the consumer. The major players include </a:t>
            </a:r>
            <a:r>
              <a:rPr lang="en-US" dirty="0" err="1"/>
              <a:t>swiggy</a:t>
            </a:r>
            <a:r>
              <a:rPr lang="en-US" dirty="0"/>
              <a:t>, </a:t>
            </a:r>
            <a:r>
              <a:rPr lang="en-US" dirty="0" err="1"/>
              <a:t>instamart</a:t>
            </a:r>
            <a:r>
              <a:rPr lang="en-US" dirty="0"/>
              <a:t>, </a:t>
            </a:r>
            <a:r>
              <a:rPr lang="en-US" dirty="0" err="1"/>
              <a:t>blinkit</a:t>
            </a:r>
            <a:r>
              <a:rPr lang="en-US" dirty="0"/>
              <a:t> and </a:t>
            </a:r>
            <a:r>
              <a:rPr lang="en-US" dirty="0" err="1"/>
              <a:t>zepto</a:t>
            </a:r>
            <a:r>
              <a:rPr lang="en-US" dirty="0"/>
              <a:t> together contributing more than Bos to the market. Companies with large product assortment &amp; fastest delivery are identified as clear leaders in the industry. Below are few</a:t>
            </a:r>
            <a:endParaRPr lang="en-IN" dirty="0"/>
          </a:p>
        </p:txBody>
      </p:sp>
    </p:spTree>
    <p:extLst>
      <p:ext uri="{BB962C8B-B14F-4D97-AF65-F5344CB8AC3E}">
        <p14:creationId xmlns:p14="http://schemas.microsoft.com/office/powerpoint/2010/main" val="3957840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650D030-B0F5-48DB-89CD-A03D16682FEB}"/>
              </a:ext>
            </a:extLst>
          </p:cNvPr>
          <p:cNvSpPr>
            <a:spLocks noGrp="1"/>
          </p:cNvSpPr>
          <p:nvPr>
            <p:ph type="title"/>
          </p:nvPr>
        </p:nvSpPr>
        <p:spPr>
          <a:xfrm>
            <a:off x="677334" y="561474"/>
            <a:ext cx="8596668" cy="850231"/>
          </a:xfrm>
        </p:spPr>
        <p:txBody>
          <a:bodyPr>
            <a:normAutofit/>
          </a:bodyPr>
          <a:lstStyle/>
          <a:p>
            <a:r>
              <a:rPr lang="en-US" sz="2400" dirty="0"/>
              <a:t>What are the key challenges faced by the quick commerce vegetable business in Delhi?</a:t>
            </a:r>
            <a:endParaRPr lang="en-IN" sz="2400" dirty="0"/>
          </a:p>
        </p:txBody>
      </p:sp>
      <p:sp>
        <p:nvSpPr>
          <p:cNvPr id="11" name="Content Placeholder 10">
            <a:extLst>
              <a:ext uri="{FF2B5EF4-FFF2-40B4-BE49-F238E27FC236}">
                <a16:creationId xmlns:a16="http://schemas.microsoft.com/office/drawing/2014/main" id="{C98DD2BF-EF8D-47AB-A033-2200CFAEC18B}"/>
              </a:ext>
            </a:extLst>
          </p:cNvPr>
          <p:cNvSpPr>
            <a:spLocks noGrp="1"/>
          </p:cNvSpPr>
          <p:nvPr>
            <p:ph idx="1"/>
          </p:nvPr>
        </p:nvSpPr>
        <p:spPr>
          <a:xfrm>
            <a:off x="677334" y="1488613"/>
            <a:ext cx="9685866" cy="4807913"/>
          </a:xfrm>
        </p:spPr>
        <p:txBody>
          <a:bodyPr>
            <a:normAutofit/>
          </a:bodyPr>
          <a:lstStyle/>
          <a:p>
            <a:pPr>
              <a:buFont typeface="+mj-lt"/>
              <a:buAutoNum type="arabicPeriod"/>
            </a:pPr>
            <a:r>
              <a:rPr lang="en-US" dirty="0"/>
              <a:t>Competition: The quick commerce sector can be highly competitive, with multiple players vying for market share. Competing with established grocery stores, local vendors, and other quick commerce businesses in Delhi may pose a challenge for new entrants or smaller businesses.</a:t>
            </a:r>
          </a:p>
          <a:p>
            <a:pPr>
              <a:buFont typeface="+mj-lt"/>
              <a:buAutoNum type="arabicPeriod"/>
            </a:pPr>
            <a:r>
              <a:rPr lang="en-US" dirty="0"/>
              <a:t>Quality control: Quick commerce vegetable businesses must ensure that the vegetables they deliver are fresh, of good quality, and meet customer expectations. Maintaining the freshness and quality of perishable items during storage, transportation, and delivery can be a challenge.</a:t>
            </a:r>
          </a:p>
          <a:p>
            <a:pPr>
              <a:buFont typeface="+mj-lt"/>
              <a:buAutoNum type="arabicPeriod"/>
            </a:pPr>
            <a:r>
              <a:rPr lang="en-US" dirty="0"/>
              <a:t>Price sensitivity: Customers in Delhi, like in many other regions, can be price-sensitive when it comes to purchasing vegetables. Quick commerce businesses need to find a balance between competitive pricing and maintaining profitability.</a:t>
            </a:r>
          </a:p>
          <a:p>
            <a:pPr>
              <a:buFont typeface="+mj-lt"/>
              <a:buAutoNum type="arabicPeriod"/>
            </a:pPr>
            <a:r>
              <a:rPr lang="en-US" dirty="0"/>
              <a:t>Quality control during transit: Ensuring that vegetables remain fresh and undamaged during transportation is a challenge. Maintaining proper temperature control, packaging, and handling procedures is crucial to preserve the quality of the vegetables.</a:t>
            </a:r>
          </a:p>
          <a:p>
            <a:pPr>
              <a:buFont typeface="+mj-lt"/>
              <a:buAutoNum type="arabicPeriod"/>
            </a:pPr>
            <a:endParaRPr lang="en-US"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26275247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10</TotalTime>
  <Words>1595</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Wingdings</vt:lpstr>
      <vt:lpstr>Wingdings 3</vt:lpstr>
      <vt:lpstr>Facet</vt:lpstr>
      <vt:lpstr>Vegetable Market Analysis</vt:lpstr>
      <vt:lpstr>Introduction</vt:lpstr>
      <vt:lpstr>Project Flow Chart</vt:lpstr>
      <vt:lpstr>What we have done in our analysis</vt:lpstr>
      <vt:lpstr>PowerPoint Presentation</vt:lpstr>
      <vt:lpstr>Case study on Quick commerce vegetable business in Delhi</vt:lpstr>
      <vt:lpstr>Introduction: The capital city, Delhi is among one of the most populated cities in India, with around 20 million people This represent huge market opportunity for businesses, especially in the vegetable industry.  Market Size: The estimated value of vegetable market in Delhi is around Rs. 50,000 crore($6.8 billion USD) This includes both traditional brick and mortar stores as well as quick commerce stores. The online vegetable market in Delhi is currently worth around Rs. 5oo crore ($68 million USD)-  Potential for Quick Commerce Vegetable Business: Quick commerce is the next step for e-commerce that provides even faster delivery of vegetable to customers. The technologies such as automation and AL quick commerce vegetable businesses can deliver fresh vegetables to customers within hours or even minutes-   Conclusion Delhi is the prime market for the quick commerce vegetable business as it combines the large population base, a high demand of fresh vegetables and a need of fast and convenient delivery services. The market is estimated to be worth around Rs 50,000 crore and establish successful quick commerce vegetable businesses in Delhi</vt:lpstr>
      <vt:lpstr>What is the Competitive Landscape for quick commerce vegetable business in Delhi ?</vt:lpstr>
      <vt:lpstr>What are the key challenges faced by the quick commerce vegetable business in Delhi?</vt:lpstr>
      <vt:lpstr>What are the key success factors for the quick commerce vegetable business in Delhi?</vt:lpstr>
      <vt:lpstr>How can the quick commerce vegetable business in Delhi leverage technology to improve their operations and customer experience?</vt:lpstr>
      <vt:lpstr>Conclusion</vt:lpstr>
      <vt:lpstr>Problems Encountered:</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Vegetable Market Analysis</dc:title>
  <dc:creator>DELL</dc:creator>
  <cp:lastModifiedBy>DELL</cp:lastModifiedBy>
  <cp:revision>3</cp:revision>
  <dcterms:created xsi:type="dcterms:W3CDTF">2023-05-14T21:10:37Z</dcterms:created>
  <dcterms:modified xsi:type="dcterms:W3CDTF">2023-05-14T21:21:55Z</dcterms:modified>
</cp:coreProperties>
</file>