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62" r:id="rId5"/>
    <p:sldId id="263" r:id="rId6"/>
    <p:sldId id="270" r:id="rId7"/>
    <p:sldId id="272" r:id="rId8"/>
    <p:sldId id="271" r:id="rId9"/>
    <p:sldId id="267" r:id="rId10"/>
    <p:sldId id="260" r:id="rId11"/>
    <p:sldId id="273" r:id="rId12"/>
    <p:sldId id="264" r:id="rId13"/>
    <p:sldId id="266" r:id="rId14"/>
    <p:sldId id="261" r:id="rId15"/>
    <p:sldId id="265" r:id="rId16"/>
    <p:sldId id="269" r:id="rId17"/>
    <p:sldId id="259" r:id="rId18"/>
    <p:sldId id="26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41C"/>
    <a:srgbClr val="FFCC00"/>
    <a:srgbClr val="FF0066"/>
    <a:srgbClr val="D60093"/>
    <a:srgbClr val="003300"/>
    <a:srgbClr val="006600"/>
    <a:srgbClr val="FF9900"/>
    <a:srgbClr val="2BF01C"/>
    <a:srgbClr val="FF00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58" autoAdjust="0"/>
    <p:restoredTop sz="94660"/>
  </p:normalViewPr>
  <p:slideViewPr>
    <p:cSldViewPr>
      <p:cViewPr varScale="1">
        <p:scale>
          <a:sx n="78" d="100"/>
          <a:sy n="78" d="100"/>
        </p:scale>
        <p:origin x="145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BB5CD5-11D3-48BF-AFF9-5FFF3BE4BCE6}" type="datetimeFigureOut">
              <a:rPr lang="en-US" smtClean="0"/>
              <a:pPr/>
              <a:t>6/25/2023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330920-CCF5-4AEF-ABC4-33B3275411CC}" type="slidenum">
              <a:rPr lang="en-US" smtClean="0"/>
              <a:pPr/>
              <a:t>‹#›</a:t>
            </a:fld>
            <a:endParaRPr lang="en-US" dirty="0"/>
          </a:p>
        </p:txBody>
      </p:sp>
    </p:spTree>
    <p:extLst>
      <p:ext uri="{BB962C8B-B14F-4D97-AF65-F5344CB8AC3E}">
        <p14:creationId xmlns:p14="http://schemas.microsoft.com/office/powerpoint/2010/main" val="130367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330920-CCF5-4AEF-ABC4-33B3275411CC}" type="slidenum">
              <a:rPr lang="en-US" smtClean="0"/>
              <a:pPr/>
              <a:t>12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041B6F8-C51A-4B44-AD0A-CE7A97A6EB90}" type="datetimeFigureOut">
              <a:rPr lang="en-US" smtClean="0"/>
              <a:pPr/>
              <a:t>6/25/2023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37820A-E676-4F17-A3D9-18F77DD521D2}"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41B6F8-C51A-4B44-AD0A-CE7A97A6EB90}" type="datetimeFigureOut">
              <a:rPr lang="en-US" smtClean="0"/>
              <a:pPr/>
              <a:t>6/25/2023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37820A-E676-4F17-A3D9-18F77DD521D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41B6F8-C51A-4B44-AD0A-CE7A97A6EB90}" type="datetimeFigureOut">
              <a:rPr lang="en-US" smtClean="0"/>
              <a:pPr/>
              <a:t>6/25/2023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37820A-E676-4F17-A3D9-18F77DD521D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41B6F8-C51A-4B44-AD0A-CE7A97A6EB90}" type="datetimeFigureOut">
              <a:rPr lang="en-US" smtClean="0"/>
              <a:pPr/>
              <a:t>6/25/2023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37820A-E676-4F17-A3D9-18F77DD521D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41B6F8-C51A-4B44-AD0A-CE7A97A6EB90}" type="datetimeFigureOut">
              <a:rPr lang="en-US" smtClean="0"/>
              <a:pPr/>
              <a:t>6/25/2023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37820A-E676-4F17-A3D9-18F77DD521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041B6F8-C51A-4B44-AD0A-CE7A97A6EB90}" type="datetimeFigureOut">
              <a:rPr lang="en-US" smtClean="0"/>
              <a:pPr/>
              <a:t>6/25/2023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37820A-E676-4F17-A3D9-18F77DD521D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1B6F8-C51A-4B44-AD0A-CE7A97A6EB90}" type="datetimeFigureOut">
              <a:rPr lang="en-US" smtClean="0"/>
              <a:pPr/>
              <a:t>6/25/2023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37820A-E676-4F17-A3D9-18F77DD521D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041B6F8-C51A-4B44-AD0A-CE7A97A6EB90}" type="datetimeFigureOut">
              <a:rPr lang="en-US" smtClean="0"/>
              <a:pPr/>
              <a:t>6/25/2023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37820A-E676-4F17-A3D9-18F77DD521D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41B6F8-C51A-4B44-AD0A-CE7A97A6EB90}" type="datetimeFigureOut">
              <a:rPr lang="en-US" smtClean="0"/>
              <a:pPr/>
              <a:t>6/25/2023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37820A-E676-4F17-A3D9-18F77DD521D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41B6F8-C51A-4B44-AD0A-CE7A97A6EB90}" type="datetimeFigureOut">
              <a:rPr lang="en-US" smtClean="0"/>
              <a:pPr/>
              <a:t>6/25/2023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37820A-E676-4F17-A3D9-18F77DD521D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41B6F8-C51A-4B44-AD0A-CE7A97A6EB90}" type="datetimeFigureOut">
              <a:rPr lang="en-US" smtClean="0"/>
              <a:pPr/>
              <a:t>6/25/2023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37820A-E676-4F17-A3D9-18F77DD521D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41B6F8-C51A-4B44-AD0A-CE7A97A6EB90}" type="datetimeFigureOut">
              <a:rPr lang="en-US" smtClean="0"/>
              <a:pPr/>
              <a:t>6/25/2023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37820A-E676-4F17-A3D9-18F77DD521D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228600" y="838200"/>
            <a:ext cx="8763000" cy="4953001"/>
            <a:chOff x="228600" y="838200"/>
            <a:chExt cx="8763000" cy="4953001"/>
          </a:xfrm>
          <a:blipFill dpi="0" rotWithShape="1">
            <a:blip r:embed="rId2">
              <a:alphaModFix amt="50000"/>
            </a:blip>
            <a:srcRect/>
            <a:stretch>
              <a:fillRect/>
            </a:stretch>
          </a:blipFill>
        </p:grpSpPr>
        <p:grpSp>
          <p:nvGrpSpPr>
            <p:cNvPr id="24" name="Group 23"/>
            <p:cNvGrpSpPr/>
            <p:nvPr/>
          </p:nvGrpSpPr>
          <p:grpSpPr>
            <a:xfrm>
              <a:off x="838200" y="838200"/>
              <a:ext cx="7543800" cy="4953001"/>
              <a:chOff x="609600" y="914400"/>
              <a:chExt cx="7543800" cy="4876800"/>
            </a:xfrm>
            <a:grpFill/>
          </p:grpSpPr>
          <p:sp>
            <p:nvSpPr>
              <p:cNvPr id="13" name="Rounded Rectangle 12"/>
              <p:cNvSpPr/>
              <p:nvPr/>
            </p:nvSpPr>
            <p:spPr>
              <a:xfrm>
                <a:off x="609600" y="2362200"/>
                <a:ext cx="685800" cy="2293034"/>
              </a:xfrm>
              <a:prstGeom prst="roundRect">
                <a:avLst>
                  <a:gd name="adj" fmla="val 3718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4" name="Rounded Rectangle 13"/>
              <p:cNvSpPr/>
              <p:nvPr/>
            </p:nvSpPr>
            <p:spPr>
              <a:xfrm>
                <a:off x="6781800" y="1752600"/>
                <a:ext cx="685800" cy="3200400"/>
              </a:xfrm>
              <a:prstGeom prst="roundRect">
                <a:avLst>
                  <a:gd name="adj" fmla="val 3718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5" name="Rounded Rectangle 14"/>
              <p:cNvSpPr/>
              <p:nvPr/>
            </p:nvSpPr>
            <p:spPr>
              <a:xfrm>
                <a:off x="1981200" y="1447800"/>
                <a:ext cx="685800" cy="3810000"/>
              </a:xfrm>
              <a:prstGeom prst="roundRect">
                <a:avLst>
                  <a:gd name="adj" fmla="val 3718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6" name="Rounded Rectangle 15"/>
              <p:cNvSpPr/>
              <p:nvPr/>
            </p:nvSpPr>
            <p:spPr>
              <a:xfrm>
                <a:off x="2667000" y="1219200"/>
                <a:ext cx="685800" cy="4191000"/>
              </a:xfrm>
              <a:prstGeom prst="roundRect">
                <a:avLst>
                  <a:gd name="adj" fmla="val 3718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7" name="Rounded Rectangle 16"/>
              <p:cNvSpPr/>
              <p:nvPr/>
            </p:nvSpPr>
            <p:spPr>
              <a:xfrm>
                <a:off x="3352800" y="1066800"/>
                <a:ext cx="685800" cy="4572000"/>
              </a:xfrm>
              <a:prstGeom prst="roundRect">
                <a:avLst>
                  <a:gd name="adj" fmla="val 3718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8" name="Rounded Rectangle 17"/>
              <p:cNvSpPr/>
              <p:nvPr/>
            </p:nvSpPr>
            <p:spPr>
              <a:xfrm>
                <a:off x="4038600" y="914400"/>
                <a:ext cx="685800" cy="4876800"/>
              </a:xfrm>
              <a:prstGeom prst="roundRect">
                <a:avLst>
                  <a:gd name="adj" fmla="val 3718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9" name="Rounded Rectangle 18"/>
              <p:cNvSpPr/>
              <p:nvPr/>
            </p:nvSpPr>
            <p:spPr>
              <a:xfrm>
                <a:off x="4724400" y="1066800"/>
                <a:ext cx="685800" cy="4572000"/>
              </a:xfrm>
              <a:prstGeom prst="roundRect">
                <a:avLst>
                  <a:gd name="adj" fmla="val 3718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0" name="Rounded Rectangle 19"/>
              <p:cNvSpPr/>
              <p:nvPr/>
            </p:nvSpPr>
            <p:spPr>
              <a:xfrm>
                <a:off x="5410200" y="1295400"/>
                <a:ext cx="685800" cy="4191000"/>
              </a:xfrm>
              <a:prstGeom prst="roundRect">
                <a:avLst>
                  <a:gd name="adj" fmla="val 3718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1" name="Rounded Rectangle 20"/>
              <p:cNvSpPr/>
              <p:nvPr/>
            </p:nvSpPr>
            <p:spPr>
              <a:xfrm>
                <a:off x="6096000" y="1447800"/>
                <a:ext cx="685800" cy="3810000"/>
              </a:xfrm>
              <a:prstGeom prst="roundRect">
                <a:avLst>
                  <a:gd name="adj" fmla="val 3718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2" name="Rounded Rectangle 21"/>
              <p:cNvSpPr/>
              <p:nvPr/>
            </p:nvSpPr>
            <p:spPr>
              <a:xfrm>
                <a:off x="1295400" y="1752600"/>
                <a:ext cx="685800" cy="3200400"/>
              </a:xfrm>
              <a:prstGeom prst="roundRect">
                <a:avLst>
                  <a:gd name="adj" fmla="val 3718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3" name="Rounded Rectangle 22"/>
              <p:cNvSpPr/>
              <p:nvPr/>
            </p:nvSpPr>
            <p:spPr>
              <a:xfrm>
                <a:off x="7467600" y="2362200"/>
                <a:ext cx="685800" cy="2293034"/>
              </a:xfrm>
              <a:prstGeom prst="roundRect">
                <a:avLst>
                  <a:gd name="adj" fmla="val 3718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sp>
          <p:nvSpPr>
            <p:cNvPr id="25" name="Rounded Rectangle 24"/>
            <p:cNvSpPr/>
            <p:nvPr/>
          </p:nvSpPr>
          <p:spPr>
            <a:xfrm>
              <a:off x="228600" y="2895600"/>
              <a:ext cx="609600" cy="1219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6" name="Rounded Rectangle 25"/>
            <p:cNvSpPr/>
            <p:nvPr/>
          </p:nvSpPr>
          <p:spPr>
            <a:xfrm>
              <a:off x="8382000" y="2819400"/>
              <a:ext cx="609600" cy="123825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sp>
        <p:nvSpPr>
          <p:cNvPr id="28" name="TextBox 27"/>
          <p:cNvSpPr txBox="1"/>
          <p:nvPr/>
        </p:nvSpPr>
        <p:spPr>
          <a:xfrm>
            <a:off x="1143000" y="2667000"/>
            <a:ext cx="7010400" cy="1323439"/>
          </a:xfrm>
          <a:prstGeom prst="rect">
            <a:avLst/>
          </a:prstGeom>
          <a:noFill/>
        </p:spPr>
        <p:txBody>
          <a:bodyPr wrap="square" rtlCol="0">
            <a:spAutoFit/>
          </a:bodyPr>
          <a:lstStyle/>
          <a:p>
            <a:pPr algn="ctr"/>
            <a:r>
              <a:rPr lang="en-US" sz="4000" dirty="0">
                <a:solidFill>
                  <a:schemeClr val="accent1">
                    <a:lumMod val="50000"/>
                  </a:schemeClr>
                </a:solidFill>
                <a:latin typeface="Times New Roman" pitchFamily="18" charset="0"/>
                <a:cs typeface="Times New Roman" pitchFamily="18" charset="0"/>
              </a:rPr>
              <a:t>CAPSTONE PROJECT</a:t>
            </a:r>
          </a:p>
          <a:p>
            <a:pPr algn="ctr"/>
            <a:r>
              <a:rPr lang="en-US" sz="4000" dirty="0">
                <a:solidFill>
                  <a:schemeClr val="accent1">
                    <a:lumMod val="50000"/>
                  </a:schemeClr>
                </a:solidFill>
                <a:latin typeface="Times New Roman" pitchFamily="18" charset="0"/>
                <a:cs typeface="Times New Roman" pitchFamily="18" charset="0"/>
              </a:rPr>
              <a:t>PRESENTATION</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52400" y="4419600"/>
            <a:ext cx="4419600" cy="923330"/>
          </a:xfrm>
          <a:prstGeom prst="rect">
            <a:avLst/>
          </a:prstGeom>
          <a:solidFill>
            <a:srgbClr val="2BF01C">
              <a:alpha val="62000"/>
            </a:srgbClr>
          </a:solidFill>
        </p:spPr>
        <p:txBody>
          <a:bodyPr wrap="square" rtlCol="0">
            <a:spAutoFit/>
          </a:bodyPr>
          <a:lstStyle/>
          <a:p>
            <a:r>
              <a:rPr lang="en-US" dirty="0">
                <a:cs typeface="Times New Roman" pitchFamily="18" charset="0"/>
              </a:rPr>
              <a:t>To  analyze the controlled algorithm to       </a:t>
            </a:r>
          </a:p>
          <a:p>
            <a:r>
              <a:rPr lang="en-US" dirty="0">
                <a:cs typeface="Times New Roman" pitchFamily="18" charset="0"/>
              </a:rPr>
              <a:t> control a C.M.G. which in turn generates</a:t>
            </a:r>
          </a:p>
          <a:p>
            <a:r>
              <a:rPr lang="en-US" dirty="0">
                <a:cs typeface="Times New Roman" pitchFamily="18" charset="0"/>
              </a:rPr>
              <a:t>Torque to control the bike.   </a:t>
            </a:r>
          </a:p>
        </p:txBody>
      </p:sp>
      <p:sp>
        <p:nvSpPr>
          <p:cNvPr id="28" name="TextBox 27"/>
          <p:cNvSpPr txBox="1"/>
          <p:nvPr/>
        </p:nvSpPr>
        <p:spPr>
          <a:xfrm>
            <a:off x="4114800" y="3352800"/>
            <a:ext cx="4800600" cy="646331"/>
          </a:xfrm>
          <a:prstGeom prst="rect">
            <a:avLst/>
          </a:prstGeom>
          <a:solidFill>
            <a:srgbClr val="FF00FF">
              <a:alpha val="59000"/>
            </a:srgbClr>
          </a:solidFill>
        </p:spPr>
        <p:txBody>
          <a:bodyPr wrap="square" rtlCol="0">
            <a:spAutoFit/>
          </a:bodyPr>
          <a:lstStyle/>
          <a:p>
            <a:r>
              <a:rPr lang="en-US" dirty="0"/>
              <a:t>         To help the disabled/learners to access the </a:t>
            </a:r>
          </a:p>
          <a:p>
            <a:r>
              <a:rPr lang="en-US" dirty="0"/>
              <a:t>         bike without any fear of disbalance. </a:t>
            </a:r>
          </a:p>
        </p:txBody>
      </p:sp>
      <p:sp>
        <p:nvSpPr>
          <p:cNvPr id="26" name="TextBox 25"/>
          <p:cNvSpPr txBox="1"/>
          <p:nvPr/>
        </p:nvSpPr>
        <p:spPr>
          <a:xfrm>
            <a:off x="152400" y="2362200"/>
            <a:ext cx="4419600" cy="646331"/>
          </a:xfrm>
          <a:prstGeom prst="rect">
            <a:avLst/>
          </a:prstGeom>
          <a:solidFill>
            <a:srgbClr val="00B0F0">
              <a:alpha val="61000"/>
            </a:srgbClr>
          </a:solidFill>
        </p:spPr>
        <p:txBody>
          <a:bodyPr wrap="square" rtlCol="0">
            <a:spAutoFit/>
          </a:bodyPr>
          <a:lstStyle/>
          <a:p>
            <a:r>
              <a:rPr lang="en-US" dirty="0"/>
              <a:t>To develop a prototype which would help </a:t>
            </a:r>
          </a:p>
          <a:p>
            <a:r>
              <a:rPr lang="en-US" dirty="0"/>
              <a:t>In reduction of 2-wheeler accident rates.</a:t>
            </a:r>
          </a:p>
        </p:txBody>
      </p:sp>
      <p:sp>
        <p:nvSpPr>
          <p:cNvPr id="25" name="TextBox 24"/>
          <p:cNvSpPr txBox="1"/>
          <p:nvPr/>
        </p:nvSpPr>
        <p:spPr>
          <a:xfrm>
            <a:off x="4114800" y="1447800"/>
            <a:ext cx="4876800" cy="646331"/>
          </a:xfrm>
          <a:prstGeom prst="rect">
            <a:avLst/>
          </a:prstGeom>
          <a:solidFill>
            <a:srgbClr val="00B050">
              <a:alpha val="76000"/>
            </a:srgbClr>
          </a:solidFill>
        </p:spPr>
        <p:txBody>
          <a:bodyPr wrap="square" rtlCol="0">
            <a:spAutoFit/>
          </a:bodyPr>
          <a:lstStyle/>
          <a:p>
            <a:r>
              <a:rPr lang="en-US" dirty="0">
                <a:solidFill>
                  <a:schemeClr val="accent3">
                    <a:lumMod val="50000"/>
                  </a:schemeClr>
                </a:solidFill>
              </a:rPr>
              <a:t>          </a:t>
            </a:r>
            <a:r>
              <a:rPr lang="en-US" dirty="0">
                <a:solidFill>
                  <a:srgbClr val="003300"/>
                </a:solidFill>
              </a:rPr>
              <a:t>To develop a technology which would make </a:t>
            </a:r>
          </a:p>
          <a:p>
            <a:r>
              <a:rPr lang="en-US" dirty="0">
                <a:solidFill>
                  <a:srgbClr val="003300"/>
                </a:solidFill>
              </a:rPr>
              <a:t>          two-wheeler driving easier than ever before.</a:t>
            </a:r>
          </a:p>
        </p:txBody>
      </p:sp>
      <p:grpSp>
        <p:nvGrpSpPr>
          <p:cNvPr id="18" name="Group 17"/>
          <p:cNvGrpSpPr/>
          <p:nvPr/>
        </p:nvGrpSpPr>
        <p:grpSpPr>
          <a:xfrm>
            <a:off x="4114800" y="609600"/>
            <a:ext cx="457200" cy="5791200"/>
            <a:chOff x="4114800" y="609600"/>
            <a:chExt cx="457200" cy="5791200"/>
          </a:xfrm>
        </p:grpSpPr>
        <p:grpSp>
          <p:nvGrpSpPr>
            <p:cNvPr id="16" name="Group 15"/>
            <p:cNvGrpSpPr/>
            <p:nvPr/>
          </p:nvGrpSpPr>
          <p:grpSpPr>
            <a:xfrm>
              <a:off x="4114800" y="609600"/>
              <a:ext cx="457200" cy="5791200"/>
              <a:chOff x="4114800" y="609600"/>
              <a:chExt cx="457200" cy="5791200"/>
            </a:xfrm>
          </p:grpSpPr>
          <p:grpSp>
            <p:nvGrpSpPr>
              <p:cNvPr id="4" name="Group 3"/>
              <p:cNvGrpSpPr/>
              <p:nvPr/>
            </p:nvGrpSpPr>
            <p:grpSpPr>
              <a:xfrm>
                <a:off x="4114800" y="609600"/>
                <a:ext cx="457200" cy="5791200"/>
                <a:chOff x="3505200" y="685800"/>
                <a:chExt cx="457200" cy="5791200"/>
              </a:xfrm>
            </p:grpSpPr>
            <p:sp>
              <p:nvSpPr>
                <p:cNvPr id="2" name="Flowchart: Alternate Process 1"/>
                <p:cNvSpPr/>
                <p:nvPr/>
              </p:nvSpPr>
              <p:spPr>
                <a:xfrm>
                  <a:off x="3505200" y="685800"/>
                  <a:ext cx="457200" cy="4953000"/>
                </a:xfrm>
                <a:prstGeom prst="flowChartAlternateProcess">
                  <a:avLst/>
                </a:prstGeom>
                <a:solidFill>
                  <a:srgbClr val="E9E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Isosceles Triangle 2"/>
                <p:cNvSpPr/>
                <p:nvPr/>
              </p:nvSpPr>
              <p:spPr>
                <a:xfrm rot="10800000">
                  <a:off x="3505200" y="5638800"/>
                  <a:ext cx="457200" cy="838200"/>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Flowchart: Alternate Process 4"/>
              <p:cNvSpPr/>
              <p:nvPr/>
            </p:nvSpPr>
            <p:spPr>
              <a:xfrm>
                <a:off x="4267200" y="609600"/>
                <a:ext cx="152400" cy="4953000"/>
              </a:xfrm>
              <a:prstGeom prst="flowChartAlternateProcess">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lowchart: Alternate Process 5"/>
              <p:cNvSpPr/>
              <p:nvPr/>
            </p:nvSpPr>
            <p:spPr>
              <a:xfrm>
                <a:off x="4114800" y="609600"/>
                <a:ext cx="457200" cy="533400"/>
              </a:xfrm>
              <a:prstGeom prst="flowChartAlternateProcess">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114800" y="2362200"/>
                <a:ext cx="457200" cy="6858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4114800" y="3352800"/>
                <a:ext cx="457200" cy="6858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4114800" y="4419600"/>
                <a:ext cx="457200" cy="9144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Rectangle 16"/>
            <p:cNvSpPr/>
            <p:nvPr/>
          </p:nvSpPr>
          <p:spPr>
            <a:xfrm>
              <a:off x="4114800" y="1447800"/>
              <a:ext cx="457200" cy="6096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Rectangle 18"/>
          <p:cNvSpPr/>
          <p:nvPr/>
        </p:nvSpPr>
        <p:spPr>
          <a:xfrm>
            <a:off x="0" y="1295400"/>
            <a:ext cx="41148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4572000" y="2286000"/>
            <a:ext cx="45720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0" y="3200400"/>
            <a:ext cx="41148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4572000" y="4267200"/>
            <a:ext cx="4572000"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4114800" y="4495800"/>
            <a:ext cx="4800600" cy="646331"/>
          </a:xfrm>
          <a:prstGeom prst="rect">
            <a:avLst/>
          </a:prstGeom>
          <a:noFill/>
        </p:spPr>
        <p:txBody>
          <a:bodyPr wrap="square" rtlCol="0">
            <a:spAutoFit/>
          </a:bodyPr>
          <a:lstStyle/>
          <a:p>
            <a:endParaRPr lang="en-US" dirty="0"/>
          </a:p>
          <a:p>
            <a:endParaRPr lang="en-US" dirty="0"/>
          </a:p>
        </p:txBody>
      </p:sp>
      <p:sp>
        <p:nvSpPr>
          <p:cNvPr id="24" name="Rounded Rectangle 23"/>
          <p:cNvSpPr/>
          <p:nvPr/>
        </p:nvSpPr>
        <p:spPr>
          <a:xfrm>
            <a:off x="152400" y="228600"/>
            <a:ext cx="3886200" cy="762000"/>
          </a:xfrm>
          <a:prstGeom prst="roundRect">
            <a:avLst>
              <a:gd name="adj" fmla="val 42537"/>
            </a:avLst>
          </a:prstGeom>
          <a:solidFill>
            <a:schemeClr val="accent6">
              <a:lumMod val="60000"/>
              <a:lumOff val="4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152400" y="457200"/>
            <a:ext cx="3886200" cy="369332"/>
          </a:xfrm>
          <a:prstGeom prst="rect">
            <a:avLst/>
          </a:prstGeom>
          <a:noFill/>
        </p:spPr>
        <p:txBody>
          <a:bodyPr wrap="square" rtlCol="0">
            <a:spAutoFit/>
          </a:bodyPr>
          <a:lstStyle/>
          <a:p>
            <a:r>
              <a:rPr lang="en-US" dirty="0">
                <a:solidFill>
                  <a:srgbClr val="FF0066"/>
                </a:solidFill>
                <a:latin typeface="Arial Unicode MS" pitchFamily="34" charset="-128"/>
                <a:ea typeface="Arial Unicode MS" pitchFamily="34" charset="-128"/>
                <a:cs typeface="Arial Unicode MS" pitchFamily="34" charset="-128"/>
              </a:rPr>
              <a:t> OBJECTIVES OF THE PROJECT :</a:t>
            </a:r>
          </a:p>
        </p:txBody>
      </p:sp>
      <p:sp>
        <p:nvSpPr>
          <p:cNvPr id="31" name="Rounded Rectangle 30"/>
          <p:cNvSpPr/>
          <p:nvPr/>
        </p:nvSpPr>
        <p:spPr>
          <a:xfrm>
            <a:off x="5105400" y="4800600"/>
            <a:ext cx="3581400" cy="1447800"/>
          </a:xfrm>
          <a:prstGeom prst="roundRect">
            <a:avLst/>
          </a:prstGeom>
          <a:solidFill>
            <a:schemeClr val="accent5">
              <a:lumMod val="40000"/>
              <a:lumOff val="6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5257800" y="4876800"/>
            <a:ext cx="3429000" cy="1200329"/>
          </a:xfrm>
          <a:prstGeom prst="rect">
            <a:avLst/>
          </a:prstGeom>
          <a:noFill/>
        </p:spPr>
        <p:txBody>
          <a:bodyPr wrap="square" rtlCol="0">
            <a:spAutoFit/>
          </a:bodyPr>
          <a:lstStyle/>
          <a:p>
            <a:pPr algn="ctr"/>
            <a:r>
              <a:rPr lang="en-US" dirty="0"/>
              <a:t>To develop a website in order to provide 3D model, data analysis and much more specific information of the prototype.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2000" fill="hold"/>
                                        <p:tgtEl>
                                          <p:spTgt spid="25"/>
                                        </p:tgtEl>
                                        <p:attrNameLst>
                                          <p:attrName>ppt_x</p:attrName>
                                        </p:attrNameLst>
                                      </p:cBhvr>
                                      <p:tavLst>
                                        <p:tav tm="0">
                                          <p:val>
                                            <p:strVal val="0-#ppt_w/2"/>
                                          </p:val>
                                        </p:tav>
                                        <p:tav tm="100000">
                                          <p:val>
                                            <p:strVal val="#ppt_x"/>
                                          </p:val>
                                        </p:tav>
                                      </p:tavLst>
                                    </p:anim>
                                    <p:anim calcmode="lin" valueType="num">
                                      <p:cBhvr additive="base">
                                        <p:cTn id="8" dur="20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2000" fill="hold"/>
                                        <p:tgtEl>
                                          <p:spTgt spid="26"/>
                                        </p:tgtEl>
                                        <p:attrNameLst>
                                          <p:attrName>ppt_x</p:attrName>
                                        </p:attrNameLst>
                                      </p:cBhvr>
                                      <p:tavLst>
                                        <p:tav tm="0">
                                          <p:val>
                                            <p:strVal val="1+#ppt_w/2"/>
                                          </p:val>
                                        </p:tav>
                                        <p:tav tm="100000">
                                          <p:val>
                                            <p:strVal val="#ppt_x"/>
                                          </p:val>
                                        </p:tav>
                                      </p:tavLst>
                                    </p:anim>
                                    <p:anim calcmode="lin" valueType="num">
                                      <p:cBhvr additive="base">
                                        <p:cTn id="12" dur="2000" fill="hold"/>
                                        <p:tgtEl>
                                          <p:spTgt spid="2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2000" fill="hold"/>
                                        <p:tgtEl>
                                          <p:spTgt spid="28"/>
                                        </p:tgtEl>
                                        <p:attrNameLst>
                                          <p:attrName>ppt_x</p:attrName>
                                        </p:attrNameLst>
                                      </p:cBhvr>
                                      <p:tavLst>
                                        <p:tav tm="0">
                                          <p:val>
                                            <p:strVal val="0-#ppt_w/2"/>
                                          </p:val>
                                        </p:tav>
                                        <p:tav tm="100000">
                                          <p:val>
                                            <p:strVal val="#ppt_x"/>
                                          </p:val>
                                        </p:tav>
                                      </p:tavLst>
                                    </p:anim>
                                    <p:anim calcmode="lin" valueType="num">
                                      <p:cBhvr additive="base">
                                        <p:cTn id="16" dur="2000" fill="hold"/>
                                        <p:tgtEl>
                                          <p:spTgt spid="2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2000" fill="hold"/>
                                        <p:tgtEl>
                                          <p:spTgt spid="29"/>
                                        </p:tgtEl>
                                        <p:attrNameLst>
                                          <p:attrName>ppt_x</p:attrName>
                                        </p:attrNameLst>
                                      </p:cBhvr>
                                      <p:tavLst>
                                        <p:tav tm="0">
                                          <p:val>
                                            <p:strVal val="1+#ppt_w/2"/>
                                          </p:val>
                                        </p:tav>
                                        <p:tav tm="100000">
                                          <p:val>
                                            <p:strVal val="#ppt_x"/>
                                          </p:val>
                                        </p:tav>
                                      </p:tavLst>
                                    </p:anim>
                                    <p:anim calcmode="lin" valueType="num">
                                      <p:cBhvr additive="base">
                                        <p:cTn id="20" dur="20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blinds(horizontal)">
                                      <p:cBhvr>
                                        <p:cTn id="25" dur="500"/>
                                        <p:tgtEl>
                                          <p:spTgt spid="31"/>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blinds(horizontal)">
                                      <p:cBhvr>
                                        <p:cTn id="2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8" grpId="0" animBg="1"/>
      <p:bldP spid="26" grpId="0" animBg="1"/>
      <p:bldP spid="25" grpId="0" animBg="1"/>
      <p:bldP spid="31" grpId="0" animBg="1"/>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533400" y="457200"/>
            <a:ext cx="3352800" cy="461665"/>
          </a:xfrm>
          <a:prstGeom prst="rect">
            <a:avLst/>
          </a:prstGeom>
          <a:solidFill>
            <a:schemeClr val="accent2">
              <a:lumMod val="40000"/>
              <a:lumOff val="60000"/>
            </a:schemeClr>
          </a:solidFill>
        </p:spPr>
        <p:txBody>
          <a:bodyPr wrap="square" rtlCol="0">
            <a:spAutoFit/>
          </a:bodyPr>
          <a:lstStyle/>
          <a:p>
            <a:pPr algn="ctr"/>
            <a:r>
              <a:rPr lang="en-US" sz="2400" dirty="0">
                <a:solidFill>
                  <a:schemeClr val="accent2">
                    <a:lumMod val="50000"/>
                  </a:schemeClr>
                </a:solidFill>
              </a:rPr>
              <a:t>HISTORICAL OVERVIEW :</a:t>
            </a:r>
          </a:p>
        </p:txBody>
      </p:sp>
      <p:sp>
        <p:nvSpPr>
          <p:cNvPr id="3" name="TextBox 2"/>
          <p:cNvSpPr txBox="1"/>
          <p:nvPr/>
        </p:nvSpPr>
        <p:spPr>
          <a:xfrm>
            <a:off x="457200" y="1295400"/>
            <a:ext cx="7848600" cy="646331"/>
          </a:xfrm>
          <a:prstGeom prst="rect">
            <a:avLst/>
          </a:prstGeom>
          <a:solidFill>
            <a:schemeClr val="accent2">
              <a:lumMod val="40000"/>
              <a:lumOff val="60000"/>
              <a:alpha val="51000"/>
            </a:schemeClr>
          </a:solidFill>
        </p:spPr>
        <p:txBody>
          <a:bodyPr wrap="square" rtlCol="0">
            <a:spAutoFit/>
          </a:bodyPr>
          <a:lstStyle/>
          <a:p>
            <a:r>
              <a:rPr lang="en-US" dirty="0"/>
              <a:t>Between 2004 and 2007, the inventors of the technique conceived and tested the concept as a part of their Graduate Project.</a:t>
            </a:r>
          </a:p>
        </p:txBody>
      </p:sp>
      <p:sp>
        <p:nvSpPr>
          <p:cNvPr id="4" name="TextBox 3"/>
          <p:cNvSpPr txBox="1"/>
          <p:nvPr/>
        </p:nvSpPr>
        <p:spPr>
          <a:xfrm>
            <a:off x="457200" y="2286000"/>
            <a:ext cx="7848600" cy="369332"/>
          </a:xfrm>
          <a:prstGeom prst="rect">
            <a:avLst/>
          </a:prstGeom>
          <a:solidFill>
            <a:schemeClr val="accent2">
              <a:lumMod val="40000"/>
              <a:lumOff val="60000"/>
              <a:alpha val="51000"/>
            </a:schemeClr>
          </a:solidFill>
        </p:spPr>
        <p:txBody>
          <a:bodyPr wrap="square" rtlCol="0">
            <a:spAutoFit/>
          </a:bodyPr>
          <a:lstStyle/>
          <a:p>
            <a:r>
              <a:rPr lang="en-US" dirty="0"/>
              <a:t>In 2006, the invention won the Break Through Award from Popular Mechanics.</a:t>
            </a:r>
          </a:p>
        </p:txBody>
      </p:sp>
      <p:sp>
        <p:nvSpPr>
          <p:cNvPr id="5" name="TextBox 4"/>
          <p:cNvSpPr txBox="1"/>
          <p:nvPr/>
        </p:nvSpPr>
        <p:spPr>
          <a:xfrm>
            <a:off x="533400" y="3124200"/>
            <a:ext cx="7696200" cy="923330"/>
          </a:xfrm>
          <a:prstGeom prst="rect">
            <a:avLst/>
          </a:prstGeom>
          <a:solidFill>
            <a:schemeClr val="accent2">
              <a:lumMod val="40000"/>
              <a:lumOff val="60000"/>
              <a:alpha val="51000"/>
            </a:schemeClr>
          </a:solidFill>
        </p:spPr>
        <p:txBody>
          <a:bodyPr wrap="square" rtlCol="0">
            <a:spAutoFit/>
          </a:bodyPr>
          <a:lstStyle/>
          <a:p>
            <a:r>
              <a:rPr lang="en-US" dirty="0"/>
              <a:t>In 2010, a Darthmouth student, licensed the technology from its inventors and set up a company in USA called Gyrobike Inc. The company launched Gyrowheel that replaced front wheel of conventional bicycles.</a:t>
            </a:r>
          </a:p>
        </p:txBody>
      </p:sp>
      <p:sp>
        <p:nvSpPr>
          <p:cNvPr id="6" name="TextBox 5"/>
          <p:cNvSpPr txBox="1"/>
          <p:nvPr/>
        </p:nvSpPr>
        <p:spPr>
          <a:xfrm>
            <a:off x="533400" y="4419600"/>
            <a:ext cx="7772400" cy="1477328"/>
          </a:xfrm>
          <a:prstGeom prst="rect">
            <a:avLst/>
          </a:prstGeom>
          <a:solidFill>
            <a:schemeClr val="accent2">
              <a:lumMod val="40000"/>
              <a:lumOff val="60000"/>
              <a:alpha val="53000"/>
            </a:schemeClr>
          </a:solidFill>
        </p:spPr>
        <p:txBody>
          <a:bodyPr wrap="square" rtlCol="0">
            <a:spAutoFit/>
          </a:bodyPr>
          <a:lstStyle/>
          <a:p>
            <a:r>
              <a:rPr lang="en-US" dirty="0"/>
              <a:t>In October 2003, a British Enterpreneur Robert Bodill acquired the intellectual property rights and set up Jyrobike Limited in December 2003. The Gyrobike trademarks are owned by Jyrobike Limited, which holds global patents for a “system for gyroscopic stabilization to a two-wheeled vehicle", protecting the invention.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10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10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1000"/>
                                        <p:tgtEl>
                                          <p:spTgt spid="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accent6">
              <a:lumMod val="20000"/>
              <a:lumOff val="8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381000" y="228600"/>
            <a:ext cx="3124200" cy="685800"/>
          </a:xfrm>
          <a:prstGeom prst="rect">
            <a:avLst/>
          </a:prstGeom>
          <a:solidFill>
            <a:schemeClr val="accent6">
              <a:lumMod val="60000"/>
              <a:lumOff val="4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457200" y="381000"/>
            <a:ext cx="2971800" cy="400110"/>
          </a:xfrm>
          <a:prstGeom prst="rect">
            <a:avLst/>
          </a:prstGeom>
          <a:noFill/>
        </p:spPr>
        <p:txBody>
          <a:bodyPr wrap="square" rtlCol="0">
            <a:spAutoFit/>
          </a:bodyPr>
          <a:lstStyle/>
          <a:p>
            <a:r>
              <a:rPr lang="en-US" sz="2000" dirty="0">
                <a:latin typeface="Times New Roman" pitchFamily="18" charset="0"/>
                <a:cs typeface="Times New Roman" pitchFamily="18" charset="0"/>
              </a:rPr>
              <a:t>LITERATURE  REVIEW : </a:t>
            </a:r>
          </a:p>
        </p:txBody>
      </p:sp>
      <p:graphicFrame>
        <p:nvGraphicFramePr>
          <p:cNvPr id="5" name="Table 4"/>
          <p:cNvGraphicFramePr>
            <a:graphicFrameLocks noGrp="1"/>
          </p:cNvGraphicFramePr>
          <p:nvPr/>
        </p:nvGraphicFramePr>
        <p:xfrm>
          <a:off x="152400" y="1066800"/>
          <a:ext cx="8763000" cy="5303520"/>
        </p:xfrm>
        <a:graphic>
          <a:graphicData uri="http://schemas.openxmlformats.org/drawingml/2006/table">
            <a:tbl>
              <a:tblPr firstRow="1" bandRow="1">
                <a:tableStyleId>{16D9F66E-5EB9-4882-86FB-DCBF35E3C3E4}</a:tableStyleId>
              </a:tblPr>
              <a:tblGrid>
                <a:gridCol w="14478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381000">
                <a:tc>
                  <a:txBody>
                    <a:bodyPr/>
                    <a:lstStyle/>
                    <a:p>
                      <a:pPr algn="ctr"/>
                      <a:r>
                        <a:rPr lang="en-US" sz="1600" dirty="0"/>
                        <a:t>SR.NO.</a:t>
                      </a:r>
                      <a:endParaRPr lang="en-US" sz="1600" b="1" dirty="0">
                        <a:latin typeface="Times New Roman" pitchFamily="18" charset="0"/>
                        <a:ea typeface="Arial Unicode MS" pitchFamily="34" charset="-128"/>
                        <a:cs typeface="Times New Roman" pitchFamily="18" charset="0"/>
                      </a:endParaRPr>
                    </a:p>
                  </a:txBody>
                  <a:tcPr/>
                </a:tc>
                <a:tc>
                  <a:txBody>
                    <a:bodyPr/>
                    <a:lstStyle/>
                    <a:p>
                      <a:pPr algn="ctr"/>
                      <a:r>
                        <a:rPr lang="en-US" dirty="0"/>
                        <a:t>1</a:t>
                      </a:r>
                      <a:endParaRPr lang="en-US" b="0" dirty="0">
                        <a:latin typeface="Times New Roman" pitchFamily="18" charset="0"/>
                        <a:cs typeface="Times New Roman" pitchFamily="18" charset="0"/>
                      </a:endParaRPr>
                    </a:p>
                  </a:txBody>
                  <a:tcPr/>
                </a:tc>
                <a:tc>
                  <a:txBody>
                    <a:bodyPr/>
                    <a:lstStyle/>
                    <a:p>
                      <a:pPr algn="ctr"/>
                      <a:r>
                        <a:rPr lang="en-US" dirty="0"/>
                        <a:t>2</a:t>
                      </a:r>
                      <a:endParaRPr lang="en-US" b="0" dirty="0">
                        <a:latin typeface="Times New Roman" pitchFamily="18" charset="0"/>
                        <a:cs typeface="Times New Roman" pitchFamily="18" charset="0"/>
                      </a:endParaRPr>
                    </a:p>
                  </a:txBody>
                  <a:tcPr/>
                </a:tc>
                <a:tc>
                  <a:txBody>
                    <a:bodyPr/>
                    <a:lstStyle/>
                    <a:p>
                      <a:pPr algn="ctr"/>
                      <a:r>
                        <a:rPr lang="en-US" dirty="0"/>
                        <a:t>3</a:t>
                      </a:r>
                      <a:endParaRPr lang="en-US" b="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762000">
                <a:tc>
                  <a:txBody>
                    <a:bodyPr/>
                    <a:lstStyle/>
                    <a:p>
                      <a:pPr algn="ctr"/>
                      <a:r>
                        <a:rPr lang="en-US" sz="1600" dirty="0"/>
                        <a:t>AUTHORS</a:t>
                      </a:r>
                      <a:endParaRPr lang="en-US" sz="1600" b="1" dirty="0">
                        <a:latin typeface="Times New Roman" pitchFamily="18" charset="0"/>
                        <a:cs typeface="Times New Roman" pitchFamily="18" charset="0"/>
                      </a:endParaRPr>
                    </a:p>
                  </a:txBody>
                  <a:tcPr/>
                </a:tc>
                <a:tc>
                  <a:txBody>
                    <a:bodyPr/>
                    <a:lstStyle/>
                    <a:p>
                      <a:pPr algn="ctr"/>
                      <a:r>
                        <a:rPr lang="en-US" sz="1500" dirty="0"/>
                        <a:t>Daniel</a:t>
                      </a:r>
                      <a:r>
                        <a:rPr lang="en-US" sz="1500" baseline="0" dirty="0"/>
                        <a:t> Raviv(PhD)</a:t>
                      </a:r>
                    </a:p>
                    <a:p>
                      <a:pPr algn="ctr"/>
                      <a:r>
                        <a:rPr lang="en-US" sz="1500" baseline="0" dirty="0"/>
                        <a:t>Anthony Radzins</a:t>
                      </a:r>
                    </a:p>
                    <a:p>
                      <a:pPr algn="ctr"/>
                      <a:r>
                        <a:rPr lang="en-US" sz="1500" dirty="0"/>
                        <a:t>Morad</a:t>
                      </a:r>
                      <a:r>
                        <a:rPr lang="en-US" sz="1500" baseline="0" dirty="0"/>
                        <a:t> Rahmani</a:t>
                      </a:r>
                      <a:endParaRPr lang="en-US" sz="1500" baseline="0" dirty="0">
                        <a:latin typeface="Times New Roman" pitchFamily="18" charset="0"/>
                        <a:cs typeface="Times New Roman" pitchFamily="18" charset="0"/>
                      </a:endParaRPr>
                    </a:p>
                  </a:txBody>
                  <a:tcPr/>
                </a:tc>
                <a:tc>
                  <a:txBody>
                    <a:bodyPr/>
                    <a:lstStyle/>
                    <a:p>
                      <a:pPr algn="ctr"/>
                      <a:r>
                        <a:rPr lang="en-US" sz="1500" dirty="0"/>
                        <a:t>Pratik D. Tak</a:t>
                      </a:r>
                    </a:p>
                    <a:p>
                      <a:pPr algn="ctr"/>
                      <a:r>
                        <a:rPr lang="en-US" sz="1500" dirty="0"/>
                        <a:t>(Asst.Systems</a:t>
                      </a:r>
                      <a:r>
                        <a:rPr lang="en-US" sz="1500" baseline="0" dirty="0"/>
                        <a:t> Engineer,</a:t>
                      </a:r>
                    </a:p>
                    <a:p>
                      <a:pPr algn="ctr"/>
                      <a:r>
                        <a:rPr lang="en-US" sz="1500" baseline="0" dirty="0"/>
                        <a:t>TCS Pune.)</a:t>
                      </a:r>
                      <a:endParaRPr lang="en-US" sz="1500" dirty="0">
                        <a:latin typeface="Times New Roman" pitchFamily="18" charset="0"/>
                        <a:cs typeface="Times New Roman" pitchFamily="18" charset="0"/>
                      </a:endParaRPr>
                    </a:p>
                  </a:txBody>
                  <a:tcPr/>
                </a:tc>
                <a:tc>
                  <a:txBody>
                    <a:bodyPr/>
                    <a:lstStyle/>
                    <a:p>
                      <a:pPr algn="ctr"/>
                      <a:r>
                        <a:rPr lang="en-US" sz="1500" dirty="0"/>
                        <a:t>Pom</a:t>
                      </a:r>
                      <a:r>
                        <a:rPr lang="en-US" sz="1500" baseline="0" dirty="0"/>
                        <a:t> Yuan Lam</a:t>
                      </a:r>
                    </a:p>
                    <a:p>
                      <a:pPr algn="ctr"/>
                      <a:r>
                        <a:rPr lang="en-US" sz="1500" baseline="0" dirty="0"/>
                        <a:t>(B.E.(Hons.), NTU)</a:t>
                      </a:r>
                      <a:endParaRPr lang="en-US" sz="15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609600">
                <a:tc>
                  <a:txBody>
                    <a:bodyPr/>
                    <a:lstStyle/>
                    <a:p>
                      <a:pPr algn="ctr"/>
                      <a:r>
                        <a:rPr lang="en-US" sz="1600" dirty="0"/>
                        <a:t>PAPER</a:t>
                      </a:r>
                    </a:p>
                    <a:p>
                      <a:pPr algn="ctr"/>
                      <a:r>
                        <a:rPr lang="en-US" sz="1600" dirty="0"/>
                        <a:t>TITLE</a:t>
                      </a:r>
                      <a:endParaRPr lang="en-US" sz="1600" b="1" dirty="0">
                        <a:latin typeface="Times New Roman" pitchFamily="18" charset="0"/>
                        <a:cs typeface="Times New Roman" pitchFamily="18" charset="0"/>
                      </a:endParaRPr>
                    </a:p>
                  </a:txBody>
                  <a:tcPr/>
                </a:tc>
                <a:tc>
                  <a:txBody>
                    <a:bodyPr/>
                    <a:lstStyle/>
                    <a:p>
                      <a:pPr algn="ctr"/>
                      <a:r>
                        <a:rPr lang="en-US" sz="1400" dirty="0"/>
                        <a:t>FROM</a:t>
                      </a:r>
                      <a:r>
                        <a:rPr lang="en-US" sz="1400" baseline="0" dirty="0"/>
                        <a:t> OBSERVATION TO PROTYPE :A HANDS ON UG RESEARCH.</a:t>
                      </a:r>
                      <a:endParaRPr lang="en-US" sz="1400" dirty="0">
                        <a:latin typeface="Times New Roman" pitchFamily="18" charset="0"/>
                        <a:cs typeface="Times New Roman" pitchFamily="18" charset="0"/>
                      </a:endParaRPr>
                    </a:p>
                  </a:txBody>
                  <a:tcPr/>
                </a:tc>
                <a:tc>
                  <a:txBody>
                    <a:bodyPr/>
                    <a:lstStyle/>
                    <a:p>
                      <a:pPr algn="ctr"/>
                      <a:r>
                        <a:rPr lang="en-US" sz="1500" dirty="0"/>
                        <a:t>SELF-STABILIZING BIKE USING GYROSCOPE</a:t>
                      </a:r>
                      <a:endParaRPr lang="en-US" sz="1500" dirty="0">
                        <a:latin typeface="Times New Roman" pitchFamily="18" charset="0"/>
                        <a:cs typeface="Times New Roman" pitchFamily="18" charset="0"/>
                      </a:endParaRPr>
                    </a:p>
                  </a:txBody>
                  <a:tcPr/>
                </a:tc>
                <a:tc>
                  <a:txBody>
                    <a:bodyPr/>
                    <a:lstStyle/>
                    <a:p>
                      <a:pPr algn="ctr"/>
                      <a:r>
                        <a:rPr lang="en-US" sz="1400" dirty="0"/>
                        <a:t>DESIGN AND DEVELOPMENT OF A SELF BALANCING BIKE USING C.M.G.</a:t>
                      </a:r>
                      <a:endParaRPr lang="en-US" sz="14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35280">
                <a:tc>
                  <a:txBody>
                    <a:bodyPr/>
                    <a:lstStyle/>
                    <a:p>
                      <a:pPr algn="ctr"/>
                      <a:r>
                        <a:rPr lang="en-US" sz="1600" dirty="0"/>
                        <a:t>YEAR</a:t>
                      </a:r>
                      <a:endParaRPr lang="en-US" sz="1600" b="1" dirty="0">
                        <a:latin typeface="Times New Roman" pitchFamily="18" charset="0"/>
                        <a:cs typeface="Times New Roman" pitchFamily="18" charset="0"/>
                      </a:endParaRPr>
                    </a:p>
                  </a:txBody>
                  <a:tcPr/>
                </a:tc>
                <a:tc>
                  <a:txBody>
                    <a:bodyPr/>
                    <a:lstStyle/>
                    <a:p>
                      <a:pPr algn="ctr"/>
                      <a:r>
                        <a:rPr lang="en-US" sz="1500" dirty="0"/>
                        <a:t>2017</a:t>
                      </a:r>
                      <a:endParaRPr lang="en-US" sz="1500" dirty="0">
                        <a:latin typeface="Times New Roman" pitchFamily="18" charset="0"/>
                        <a:cs typeface="Times New Roman" pitchFamily="18" charset="0"/>
                      </a:endParaRPr>
                    </a:p>
                  </a:txBody>
                  <a:tcPr/>
                </a:tc>
                <a:tc>
                  <a:txBody>
                    <a:bodyPr/>
                    <a:lstStyle/>
                    <a:p>
                      <a:pPr algn="ctr"/>
                      <a:r>
                        <a:rPr lang="en-US" sz="1500" dirty="0"/>
                        <a:t>2017</a:t>
                      </a:r>
                      <a:endParaRPr lang="en-US" sz="1500" dirty="0">
                        <a:latin typeface="Times New Roman" pitchFamily="18" charset="0"/>
                        <a:cs typeface="Times New Roman" pitchFamily="18" charset="0"/>
                      </a:endParaRPr>
                    </a:p>
                  </a:txBody>
                  <a:tcPr/>
                </a:tc>
                <a:tc>
                  <a:txBody>
                    <a:bodyPr/>
                    <a:lstStyle/>
                    <a:p>
                      <a:pPr algn="ctr"/>
                      <a:r>
                        <a:rPr lang="en-US" sz="1500" dirty="0"/>
                        <a:t>2012</a:t>
                      </a:r>
                      <a:endParaRPr lang="en-US" sz="15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838200">
                <a:tc>
                  <a:txBody>
                    <a:bodyPr/>
                    <a:lstStyle/>
                    <a:p>
                      <a:pPr algn="ctr"/>
                      <a:r>
                        <a:rPr lang="en-US" sz="1600" dirty="0"/>
                        <a:t>JOURNAL</a:t>
                      </a:r>
                      <a:endParaRPr lang="en-US" sz="1600" b="1" dirty="0">
                        <a:latin typeface="Times New Roman" pitchFamily="18" charset="0"/>
                        <a:cs typeface="Times New Roman" pitchFamily="18" charset="0"/>
                      </a:endParaRPr>
                    </a:p>
                  </a:txBody>
                  <a:tcPr/>
                </a:tc>
                <a:tc>
                  <a:txBody>
                    <a:bodyPr/>
                    <a:lstStyle/>
                    <a:p>
                      <a:pPr algn="ctr"/>
                      <a:r>
                        <a:rPr lang="en-US" sz="1500" dirty="0"/>
                        <a:t>IEEE Conference</a:t>
                      </a:r>
                      <a:r>
                        <a:rPr lang="en-US" sz="1500" baseline="0" dirty="0"/>
                        <a:t> Paper.</a:t>
                      </a:r>
                      <a:endParaRPr lang="en-US" sz="1500" dirty="0">
                        <a:latin typeface="Times New Roman" pitchFamily="18" charset="0"/>
                        <a:cs typeface="Times New Roman" pitchFamily="18" charset="0"/>
                      </a:endParaRPr>
                    </a:p>
                  </a:txBody>
                  <a:tcPr/>
                </a:tc>
                <a:tc>
                  <a:txBody>
                    <a:bodyPr/>
                    <a:lstStyle/>
                    <a:p>
                      <a:pPr algn="ctr"/>
                      <a:r>
                        <a:rPr lang="en-US" sz="1500" dirty="0"/>
                        <a:t>IJRET : International Journal</a:t>
                      </a:r>
                      <a:r>
                        <a:rPr lang="en-US" sz="1500" baseline="0" dirty="0"/>
                        <a:t> of Research in Engineering and Technology </a:t>
                      </a:r>
                      <a:endParaRPr lang="en-US" sz="1500" dirty="0">
                        <a:latin typeface="Times New Roman" pitchFamily="18" charset="0"/>
                        <a:cs typeface="Times New Roman" pitchFamily="18" charset="0"/>
                      </a:endParaRPr>
                    </a:p>
                  </a:txBody>
                  <a:tcPr/>
                </a:tc>
                <a:tc>
                  <a:txBody>
                    <a:bodyPr/>
                    <a:lstStyle/>
                    <a:p>
                      <a:pPr algn="ctr"/>
                      <a:r>
                        <a:rPr lang="en-US" sz="1500" baseline="0" dirty="0">
                          <a:latin typeface="Times New Roman" pitchFamily="18" charset="0"/>
                          <a:cs typeface="Times New Roman" pitchFamily="18" charset="0"/>
                        </a:rPr>
                        <a:t>Research Paper published by University of Singapore.</a:t>
                      </a:r>
                      <a:endParaRPr lang="en-US" sz="150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1127760">
                <a:tc>
                  <a:txBody>
                    <a:bodyPr/>
                    <a:lstStyle/>
                    <a:p>
                      <a:pPr algn="ctr"/>
                      <a:r>
                        <a:rPr lang="en-US" sz="1400" dirty="0"/>
                        <a:t>DESCRIPTION</a:t>
                      </a:r>
                      <a:endParaRPr lang="en-US" sz="1400" b="1" dirty="0">
                        <a:latin typeface="Times New Roman" pitchFamily="18" charset="0"/>
                        <a:cs typeface="Times New Roman" pitchFamily="18" charset="0"/>
                      </a:endParaRPr>
                    </a:p>
                  </a:txBody>
                  <a:tcPr/>
                </a:tc>
                <a:tc>
                  <a:txBody>
                    <a:bodyPr/>
                    <a:lstStyle/>
                    <a:p>
                      <a:pPr algn="ctr"/>
                      <a:r>
                        <a:rPr lang="en-US" sz="1500" dirty="0"/>
                        <a:t>This</a:t>
                      </a:r>
                      <a:r>
                        <a:rPr lang="en-US" sz="1500" baseline="0" dirty="0"/>
                        <a:t> research is aimed at working out a safety complication that two wheeled vehicles experience</a:t>
                      </a:r>
                      <a:endParaRPr lang="en-US" sz="1500" dirty="0">
                        <a:latin typeface="Times New Roman" pitchFamily="18" charset="0"/>
                        <a:cs typeface="Times New Roman" pitchFamily="18" charset="0"/>
                      </a:endParaRPr>
                    </a:p>
                  </a:txBody>
                  <a:tcPr/>
                </a:tc>
                <a:tc>
                  <a:txBody>
                    <a:bodyPr/>
                    <a:lstStyle/>
                    <a:p>
                      <a:pPr algn="ctr"/>
                      <a:r>
                        <a:rPr lang="en-US" sz="1500" dirty="0"/>
                        <a:t>This research paper is about</a:t>
                      </a:r>
                    </a:p>
                    <a:p>
                      <a:pPr algn="ctr"/>
                      <a:r>
                        <a:rPr lang="en-US" sz="1500" dirty="0"/>
                        <a:t>the concept of  C.M.G. which</a:t>
                      </a:r>
                      <a:r>
                        <a:rPr lang="en-US" sz="1500" baseline="0" dirty="0"/>
                        <a:t> when applied to the bike, it can be balanced without any support.</a:t>
                      </a:r>
                      <a:r>
                        <a:rPr lang="en-US" sz="1500" dirty="0"/>
                        <a:t> </a:t>
                      </a:r>
                      <a:endParaRPr lang="en-US" sz="1500" dirty="0">
                        <a:latin typeface="Times New Roman" pitchFamily="18" charset="0"/>
                        <a:cs typeface="Times New Roman" pitchFamily="18" charset="0"/>
                      </a:endParaRPr>
                    </a:p>
                  </a:txBody>
                  <a:tcPr/>
                </a:tc>
                <a:tc>
                  <a:txBody>
                    <a:bodyPr/>
                    <a:lstStyle/>
                    <a:p>
                      <a:pPr algn="ctr"/>
                      <a:r>
                        <a:rPr lang="en-US" sz="1500" dirty="0"/>
                        <a:t>This</a:t>
                      </a:r>
                      <a:r>
                        <a:rPr lang="en-US" sz="1500" baseline="0" dirty="0"/>
                        <a:t> thesis presents the work on the use of C.M.G. as a momentum exchange actuator to balance a bike.</a:t>
                      </a:r>
                      <a:endParaRPr lang="en-US" sz="1500" dirty="0">
                        <a:latin typeface="Times New Roman" pitchFamily="18" charset="0"/>
                        <a:cs typeface="Times New Roman" pitchFamily="18" charset="0"/>
                      </a:endParaRPr>
                    </a:p>
                  </a:txBody>
                  <a:tcPr/>
                </a:tc>
                <a:extLst>
                  <a:ext uri="{0D108BD9-81ED-4DB2-BD59-A6C34878D82A}">
                    <a16:rowId xmlns:a16="http://schemas.microsoft.com/office/drawing/2014/main" val="10005"/>
                  </a:ext>
                </a:extLst>
              </a:tr>
              <a:tr h="704287">
                <a:tc>
                  <a:txBody>
                    <a:bodyPr/>
                    <a:lstStyle/>
                    <a:p>
                      <a:pPr algn="ctr"/>
                      <a:r>
                        <a:rPr lang="en-US" sz="1600" dirty="0">
                          <a:latin typeface="+mn-lt"/>
                        </a:rPr>
                        <a:t>FINDINGS</a:t>
                      </a:r>
                      <a:endParaRPr lang="en-US" sz="1600" b="1" dirty="0">
                        <a:latin typeface="+mn-lt"/>
                        <a:cs typeface="Times New Roman" pitchFamily="18" charset="0"/>
                      </a:endParaRPr>
                    </a:p>
                  </a:txBody>
                  <a:tcPr/>
                </a:tc>
                <a:tc>
                  <a:txBody>
                    <a:bodyPr/>
                    <a:lstStyle/>
                    <a:p>
                      <a:pPr algn="ctr"/>
                      <a:r>
                        <a:rPr lang="en-US" sz="1500" dirty="0">
                          <a:latin typeface="+mn-lt"/>
                          <a:cs typeface="Times New Roman" pitchFamily="18" charset="0"/>
                        </a:rPr>
                        <a:t>The Gyroscopic model has found to be convinient and reliable in case of balancing the bike. </a:t>
                      </a:r>
                    </a:p>
                  </a:txBody>
                  <a:tcPr/>
                </a:tc>
                <a:tc>
                  <a:txBody>
                    <a:bodyPr/>
                    <a:lstStyle/>
                    <a:p>
                      <a:pPr algn="ctr"/>
                      <a:r>
                        <a:rPr lang="en-US" sz="1500" dirty="0"/>
                        <a:t>A</a:t>
                      </a:r>
                      <a:r>
                        <a:rPr lang="en-US" sz="1500" baseline="0" dirty="0"/>
                        <a:t>  C.M.G. can be effectively used on bikes for self balancing purpose inspired from ships and airplane. </a:t>
                      </a:r>
                      <a:endParaRPr lang="en-US" sz="1500" dirty="0">
                        <a:latin typeface="Times New Roman" pitchFamily="18" charset="0"/>
                        <a:cs typeface="Times New Roman" pitchFamily="18" charset="0"/>
                      </a:endParaRPr>
                    </a:p>
                  </a:txBody>
                  <a:tcPr/>
                </a:tc>
                <a:tc>
                  <a:txBody>
                    <a:bodyPr/>
                    <a:lstStyle/>
                    <a:p>
                      <a:pPr algn="ctr"/>
                      <a:r>
                        <a:rPr lang="en-US" sz="1500" dirty="0"/>
                        <a:t>The C.M.G.</a:t>
                      </a:r>
                      <a:r>
                        <a:rPr lang="en-US" sz="1500" baseline="0" dirty="0"/>
                        <a:t> is an effective torque amplification device and has short response time.</a:t>
                      </a:r>
                      <a:endParaRPr lang="en-US" sz="1500" dirty="0">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304800" y="609600"/>
            <a:ext cx="4343400" cy="400110"/>
          </a:xfrm>
          <a:prstGeom prst="rect">
            <a:avLst/>
          </a:prstGeom>
          <a:solidFill>
            <a:schemeClr val="accent6">
              <a:lumMod val="60000"/>
              <a:lumOff val="40000"/>
            </a:schemeClr>
          </a:solidFill>
        </p:spPr>
        <p:txBody>
          <a:bodyPr wrap="square" rtlCol="0">
            <a:spAutoFit/>
          </a:bodyPr>
          <a:lstStyle/>
          <a:p>
            <a:pPr algn="ctr"/>
            <a:r>
              <a:rPr lang="en-US" sz="2000" dirty="0">
                <a:solidFill>
                  <a:schemeClr val="accent6">
                    <a:lumMod val="50000"/>
                  </a:schemeClr>
                </a:solidFill>
                <a:latin typeface="Times New Roman" pitchFamily="18" charset="0"/>
                <a:cs typeface="Times New Roman" pitchFamily="18" charset="0"/>
              </a:rPr>
              <a:t>TOOLS AND COMPONENTS USED :</a:t>
            </a:r>
          </a:p>
        </p:txBody>
      </p:sp>
      <p:sp>
        <p:nvSpPr>
          <p:cNvPr id="4" name="Rectangle 3"/>
          <p:cNvSpPr/>
          <p:nvPr/>
        </p:nvSpPr>
        <p:spPr>
          <a:xfrm>
            <a:off x="304800" y="1524000"/>
            <a:ext cx="2438400" cy="1828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685800" y="1676400"/>
            <a:ext cx="1981200" cy="1477328"/>
          </a:xfrm>
          <a:prstGeom prst="rect">
            <a:avLst/>
          </a:prstGeom>
          <a:noFill/>
        </p:spPr>
        <p:txBody>
          <a:bodyPr wrap="square" rtlCol="0">
            <a:spAutoFit/>
          </a:bodyPr>
          <a:lstStyle/>
          <a:p>
            <a:r>
              <a:rPr lang="en-US" b="1" u="sng" dirty="0"/>
              <a:t>TOOLS :</a:t>
            </a:r>
          </a:p>
          <a:p>
            <a:endParaRPr lang="en-US" dirty="0"/>
          </a:p>
          <a:p>
            <a:pPr marL="342900" indent="-342900">
              <a:buAutoNum type="arabicParenR"/>
            </a:pPr>
            <a:r>
              <a:rPr lang="en-US" dirty="0"/>
              <a:t>HTML-5</a:t>
            </a:r>
          </a:p>
          <a:p>
            <a:pPr marL="342900" indent="-342900">
              <a:buAutoNum type="arabicParenR"/>
            </a:pPr>
            <a:r>
              <a:rPr lang="en-US" dirty="0"/>
              <a:t>CSS-3</a:t>
            </a:r>
          </a:p>
          <a:p>
            <a:pPr marL="342900" indent="-342900">
              <a:buAutoNum type="arabicParenR"/>
            </a:pPr>
            <a:r>
              <a:rPr lang="en-US" dirty="0"/>
              <a:t>JAVASCRIPT</a:t>
            </a:r>
          </a:p>
        </p:txBody>
      </p:sp>
      <p:sp>
        <p:nvSpPr>
          <p:cNvPr id="6" name="Rectangle 5"/>
          <p:cNvSpPr/>
          <p:nvPr/>
        </p:nvSpPr>
        <p:spPr>
          <a:xfrm>
            <a:off x="3962400" y="1219200"/>
            <a:ext cx="4419600" cy="2438400"/>
          </a:xfrm>
          <a:prstGeom prst="rect">
            <a:avLst/>
          </a:prstGeom>
          <a:noFill/>
          <a:ln>
            <a:solidFill>
              <a:schemeClr val="accent6">
                <a:lumMod val="7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4267200" y="1447800"/>
            <a:ext cx="4876800" cy="1754326"/>
          </a:xfrm>
          <a:prstGeom prst="rect">
            <a:avLst/>
          </a:prstGeom>
          <a:noFill/>
        </p:spPr>
        <p:txBody>
          <a:bodyPr wrap="square" rtlCol="0">
            <a:spAutoFit/>
          </a:bodyPr>
          <a:lstStyle/>
          <a:p>
            <a:r>
              <a:rPr lang="en-US" b="1" u="sng" dirty="0"/>
              <a:t>COMPONENTS :</a:t>
            </a:r>
          </a:p>
          <a:p>
            <a:endParaRPr lang="en-US" dirty="0"/>
          </a:p>
          <a:p>
            <a:pPr marL="342900" indent="-342900">
              <a:buAutoNum type="arabicParenR"/>
            </a:pPr>
            <a:r>
              <a:rPr lang="en-US" dirty="0"/>
              <a:t>HIGH RPM DC MOTOR.</a:t>
            </a:r>
          </a:p>
          <a:p>
            <a:pPr marL="342900" indent="-342900">
              <a:buAutoNum type="arabicParenR"/>
            </a:pPr>
            <a:r>
              <a:rPr lang="en-US" dirty="0"/>
              <a:t>FLYWHEEL / DISC.</a:t>
            </a:r>
          </a:p>
          <a:p>
            <a:r>
              <a:rPr lang="en-US" dirty="0"/>
              <a:t>3) 12 VOLT DC BATTERY.</a:t>
            </a:r>
          </a:p>
          <a:p>
            <a:r>
              <a:rPr lang="en-US" dirty="0"/>
              <a:t>4) SWITCH.</a:t>
            </a:r>
          </a:p>
        </p:txBody>
      </p:sp>
      <p:grpSp>
        <p:nvGrpSpPr>
          <p:cNvPr id="14" name="Group 13"/>
          <p:cNvGrpSpPr/>
          <p:nvPr/>
        </p:nvGrpSpPr>
        <p:grpSpPr>
          <a:xfrm>
            <a:off x="463116" y="3558251"/>
            <a:ext cx="8505537" cy="3166260"/>
            <a:chOff x="514848" y="3558251"/>
            <a:chExt cx="8505537" cy="3166260"/>
          </a:xfrm>
        </p:grpSpPr>
        <p:pic>
          <p:nvPicPr>
            <p:cNvPr id="8" name="Picture 7" descr="WhatsApp Image 2021-03-19 at 12.43.29 AM.jpeg"/>
            <p:cNvPicPr>
              <a:picLocks noChangeAspect="1"/>
            </p:cNvPicPr>
            <p:nvPr/>
          </p:nvPicPr>
          <p:blipFill>
            <a:blip r:embed="rId2"/>
            <a:stretch>
              <a:fillRect/>
            </a:stretch>
          </p:blipFill>
          <p:spPr>
            <a:xfrm>
              <a:off x="514848" y="3558251"/>
              <a:ext cx="1929468" cy="1752600"/>
            </a:xfrm>
            <a:prstGeom prst="rect">
              <a:avLst/>
            </a:prstGeom>
            <a:ln>
              <a:solidFill>
                <a:schemeClr val="accent1">
                  <a:alpha val="73000"/>
                </a:schemeClr>
              </a:solidFill>
            </a:ln>
          </p:spPr>
        </p:pic>
        <p:pic>
          <p:nvPicPr>
            <p:cNvPr id="9" name="Picture 8" descr="WhatsApp Image 2021-03-19 at 12.43.29 AM (5).jpeg"/>
            <p:cNvPicPr>
              <a:picLocks noChangeAspect="1"/>
            </p:cNvPicPr>
            <p:nvPr/>
          </p:nvPicPr>
          <p:blipFill>
            <a:blip r:embed="rId3" cstate="print"/>
            <a:stretch>
              <a:fillRect/>
            </a:stretch>
          </p:blipFill>
          <p:spPr>
            <a:xfrm>
              <a:off x="2458784" y="3863051"/>
              <a:ext cx="1258311" cy="1447800"/>
            </a:xfrm>
            <a:prstGeom prst="rect">
              <a:avLst/>
            </a:prstGeom>
            <a:ln>
              <a:solidFill>
                <a:schemeClr val="accent1">
                  <a:alpha val="73000"/>
                </a:schemeClr>
              </a:solidFill>
            </a:ln>
          </p:spPr>
        </p:pic>
        <p:pic>
          <p:nvPicPr>
            <p:cNvPr id="10" name="Picture 9" descr="WhatsApp Image 2021-03-19 at 12.43.29 AM (4).jpeg"/>
            <p:cNvPicPr>
              <a:picLocks noChangeAspect="1"/>
            </p:cNvPicPr>
            <p:nvPr/>
          </p:nvPicPr>
          <p:blipFill>
            <a:blip r:embed="rId4"/>
            <a:stretch>
              <a:fillRect/>
            </a:stretch>
          </p:blipFill>
          <p:spPr>
            <a:xfrm>
              <a:off x="3761064" y="4343400"/>
              <a:ext cx="2462868" cy="2362200"/>
            </a:xfrm>
            <a:prstGeom prst="rect">
              <a:avLst/>
            </a:prstGeom>
            <a:ln>
              <a:solidFill>
                <a:schemeClr val="accent1">
                  <a:alpha val="73000"/>
                </a:schemeClr>
              </a:solidFill>
            </a:ln>
          </p:spPr>
        </p:pic>
        <p:pic>
          <p:nvPicPr>
            <p:cNvPr id="12" name="Picture 11" descr="WhatsApp Image 2021-03-19 at 12.43.29 AM (2).jpeg"/>
            <p:cNvPicPr>
              <a:picLocks noChangeAspect="1"/>
            </p:cNvPicPr>
            <p:nvPr/>
          </p:nvPicPr>
          <p:blipFill>
            <a:blip r:embed="rId5"/>
            <a:stretch>
              <a:fillRect/>
            </a:stretch>
          </p:blipFill>
          <p:spPr>
            <a:xfrm>
              <a:off x="737532" y="5336894"/>
              <a:ext cx="2984326" cy="1387617"/>
            </a:xfrm>
            <a:prstGeom prst="rect">
              <a:avLst/>
            </a:prstGeom>
            <a:ln>
              <a:solidFill>
                <a:schemeClr val="accent1">
                  <a:alpha val="73000"/>
                </a:schemeClr>
              </a:solidFill>
            </a:ln>
          </p:spPr>
        </p:pic>
        <p:pic>
          <p:nvPicPr>
            <p:cNvPr id="13" name="Picture 12" descr="WhatsApp Image 2021-03-19 at 12.43.29 AM (1).jpeg"/>
            <p:cNvPicPr>
              <a:picLocks noChangeAspect="1"/>
            </p:cNvPicPr>
            <p:nvPr/>
          </p:nvPicPr>
          <p:blipFill>
            <a:blip r:embed="rId6"/>
            <a:stretch>
              <a:fillRect/>
            </a:stretch>
          </p:blipFill>
          <p:spPr>
            <a:xfrm>
              <a:off x="6223932" y="5226934"/>
              <a:ext cx="2796453" cy="1371600"/>
            </a:xfrm>
            <a:prstGeom prst="rect">
              <a:avLst/>
            </a:prstGeom>
            <a:ln>
              <a:solidFill>
                <a:schemeClr val="accent1">
                  <a:alpha val="73000"/>
                </a:schemeClr>
              </a:solidFill>
            </a:ln>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00">
            <a:alpha val="20000"/>
          </a:srgbClr>
        </a:solidFill>
        <a:effectLst/>
      </p:bgPr>
    </p:bg>
    <p:spTree>
      <p:nvGrpSpPr>
        <p:cNvPr id="1" name=""/>
        <p:cNvGrpSpPr/>
        <p:nvPr/>
      </p:nvGrpSpPr>
      <p:grpSpPr>
        <a:xfrm>
          <a:off x="0" y="0"/>
          <a:ext cx="0" cy="0"/>
          <a:chOff x="0" y="0"/>
          <a:chExt cx="0" cy="0"/>
        </a:xfrm>
      </p:grpSpPr>
      <p:grpSp>
        <p:nvGrpSpPr>
          <p:cNvPr id="15" name="Group 14"/>
          <p:cNvGrpSpPr/>
          <p:nvPr/>
        </p:nvGrpSpPr>
        <p:grpSpPr>
          <a:xfrm>
            <a:off x="377093" y="1507474"/>
            <a:ext cx="8538307" cy="4739358"/>
            <a:chOff x="0" y="990600"/>
            <a:chExt cx="8763000" cy="4800600"/>
          </a:xfrm>
        </p:grpSpPr>
        <p:grpSp>
          <p:nvGrpSpPr>
            <p:cNvPr id="12" name="Group 11"/>
            <p:cNvGrpSpPr/>
            <p:nvPr/>
          </p:nvGrpSpPr>
          <p:grpSpPr>
            <a:xfrm>
              <a:off x="1752600" y="990600"/>
              <a:ext cx="7010400" cy="3886200"/>
              <a:chOff x="152400" y="1295400"/>
              <a:chExt cx="7010400" cy="3886200"/>
            </a:xfrm>
          </p:grpSpPr>
          <p:sp>
            <p:nvSpPr>
              <p:cNvPr id="4" name="Parallelogram 3"/>
              <p:cNvSpPr/>
              <p:nvPr/>
            </p:nvSpPr>
            <p:spPr>
              <a:xfrm rot="5400000">
                <a:off x="1028700" y="3924300"/>
                <a:ext cx="2057400" cy="457200"/>
              </a:xfrm>
              <a:prstGeom prst="parallelogram">
                <a:avLst>
                  <a:gd name="adj" fmla="val 229775"/>
                </a:avLst>
              </a:prstGeom>
              <a:solidFill>
                <a:srgbClr val="2BF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arallelogram 5"/>
              <p:cNvSpPr/>
              <p:nvPr/>
            </p:nvSpPr>
            <p:spPr>
              <a:xfrm flipH="1">
                <a:off x="1828800" y="3124200"/>
                <a:ext cx="2133600" cy="1143000"/>
              </a:xfrm>
              <a:prstGeom prst="parallelogram">
                <a:avLst>
                  <a:gd name="adj" fmla="val 42911"/>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arallelogram 6"/>
              <p:cNvSpPr/>
              <p:nvPr/>
            </p:nvSpPr>
            <p:spPr>
              <a:xfrm flipH="1">
                <a:off x="152400" y="4038600"/>
                <a:ext cx="2133600" cy="1143000"/>
              </a:xfrm>
              <a:prstGeom prst="parallelogram">
                <a:avLst>
                  <a:gd name="adj" fmla="val 4052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arallelogram 7"/>
              <p:cNvSpPr/>
              <p:nvPr/>
            </p:nvSpPr>
            <p:spPr>
              <a:xfrm rot="5400000">
                <a:off x="2743200" y="3048000"/>
                <a:ext cx="1981200" cy="457200"/>
              </a:xfrm>
              <a:prstGeom prst="parallelogram">
                <a:avLst>
                  <a:gd name="adj" fmla="val 22977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arallelogram 8"/>
              <p:cNvSpPr/>
              <p:nvPr/>
            </p:nvSpPr>
            <p:spPr>
              <a:xfrm flipH="1">
                <a:off x="3505200" y="2286000"/>
                <a:ext cx="2133600" cy="1066800"/>
              </a:xfrm>
              <a:prstGeom prst="parallelogram">
                <a:avLst>
                  <a:gd name="adj" fmla="val 42911"/>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arallelogram 9"/>
              <p:cNvSpPr/>
              <p:nvPr/>
            </p:nvSpPr>
            <p:spPr>
              <a:xfrm rot="5400000">
                <a:off x="4381500" y="2095500"/>
                <a:ext cx="2057400" cy="457200"/>
              </a:xfrm>
              <a:prstGeom prst="parallelogram">
                <a:avLst>
                  <a:gd name="adj" fmla="val 229775"/>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arallelogram 10"/>
              <p:cNvSpPr/>
              <p:nvPr/>
            </p:nvSpPr>
            <p:spPr>
              <a:xfrm flipH="1">
                <a:off x="5181600" y="1295400"/>
                <a:ext cx="1981200" cy="1066800"/>
              </a:xfrm>
              <a:prstGeom prst="parallelogram">
                <a:avLst>
                  <a:gd name="adj" fmla="val 42911"/>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Parallelogram 12"/>
            <p:cNvSpPr/>
            <p:nvPr/>
          </p:nvSpPr>
          <p:spPr>
            <a:xfrm rot="5400000">
              <a:off x="952500" y="4533900"/>
              <a:ext cx="2057400" cy="457200"/>
            </a:xfrm>
            <a:prstGeom prst="parallelogram">
              <a:avLst>
                <a:gd name="adj" fmla="val 22977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Parallelogram 13"/>
            <p:cNvSpPr/>
            <p:nvPr/>
          </p:nvSpPr>
          <p:spPr>
            <a:xfrm flipH="1">
              <a:off x="0" y="4648200"/>
              <a:ext cx="2209800" cy="1143000"/>
            </a:xfrm>
            <a:prstGeom prst="parallelogram">
              <a:avLst>
                <a:gd name="adj" fmla="val 4052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TextBox 18"/>
          <p:cNvSpPr txBox="1"/>
          <p:nvPr/>
        </p:nvSpPr>
        <p:spPr>
          <a:xfrm>
            <a:off x="4495800" y="4876800"/>
            <a:ext cx="3935046" cy="892552"/>
          </a:xfrm>
          <a:prstGeom prst="rect">
            <a:avLst/>
          </a:prstGeom>
          <a:solidFill>
            <a:srgbClr val="FFFF00"/>
          </a:solidFill>
          <a:ln>
            <a:solidFill>
              <a:srgbClr val="FF9900"/>
            </a:solidFill>
          </a:ln>
        </p:spPr>
        <p:txBody>
          <a:bodyPr wrap="square" rtlCol="0">
            <a:spAutoFit/>
          </a:bodyPr>
          <a:lstStyle/>
          <a:p>
            <a:pPr algn="ctr"/>
            <a:r>
              <a:rPr lang="en-US" sz="2600" dirty="0">
                <a:solidFill>
                  <a:schemeClr val="accent6">
                    <a:lumMod val="75000"/>
                  </a:schemeClr>
                </a:solidFill>
                <a:latin typeface="Arial Unicode MS" pitchFamily="34" charset="-128"/>
                <a:ea typeface="Arial Unicode MS" pitchFamily="34" charset="-128"/>
                <a:cs typeface="Arial Unicode MS" pitchFamily="34" charset="-128"/>
              </a:rPr>
              <a:t>METHODOLOGY</a:t>
            </a:r>
          </a:p>
          <a:p>
            <a:pPr algn="ctr"/>
            <a:r>
              <a:rPr lang="en-US" sz="2600" dirty="0">
                <a:solidFill>
                  <a:schemeClr val="accent6">
                    <a:lumMod val="75000"/>
                  </a:schemeClr>
                </a:solidFill>
                <a:latin typeface="Arial Unicode MS" pitchFamily="34" charset="-128"/>
                <a:ea typeface="Arial Unicode MS" pitchFamily="34" charset="-128"/>
                <a:cs typeface="Arial Unicode MS" pitchFamily="34" charset="-128"/>
              </a:rPr>
              <a:t>IMPLEMENTED</a:t>
            </a:r>
          </a:p>
        </p:txBody>
      </p:sp>
      <p:sp>
        <p:nvSpPr>
          <p:cNvPr id="20" name="TextBox 19"/>
          <p:cNvSpPr txBox="1"/>
          <p:nvPr/>
        </p:nvSpPr>
        <p:spPr>
          <a:xfrm>
            <a:off x="228600" y="3962400"/>
            <a:ext cx="1676400" cy="1015663"/>
          </a:xfrm>
          <a:prstGeom prst="rect">
            <a:avLst/>
          </a:prstGeom>
          <a:solidFill>
            <a:schemeClr val="bg1">
              <a:lumMod val="75000"/>
              <a:alpha val="50000"/>
            </a:schemeClr>
          </a:solidFill>
        </p:spPr>
        <p:txBody>
          <a:bodyPr wrap="square" rtlCol="0">
            <a:spAutoFit/>
          </a:bodyPr>
          <a:lstStyle/>
          <a:p>
            <a:pPr algn="ctr"/>
            <a:r>
              <a:rPr lang="en-US" sz="1500" dirty="0">
                <a:solidFill>
                  <a:schemeClr val="tx1">
                    <a:lumMod val="50000"/>
                    <a:lumOff val="50000"/>
                  </a:schemeClr>
                </a:solidFill>
                <a:latin typeface="Arial Unicode MS" pitchFamily="34" charset="-128"/>
                <a:ea typeface="Arial Unicode MS" pitchFamily="34" charset="-128"/>
                <a:cs typeface="Arial Unicode MS" pitchFamily="34" charset="-128"/>
              </a:rPr>
              <a:t>Understanding  Principle and  Physics behind the Prototype</a:t>
            </a:r>
            <a:r>
              <a:rPr lang="en-US" sz="1400" dirty="0">
                <a:solidFill>
                  <a:schemeClr val="tx1">
                    <a:lumMod val="50000"/>
                    <a:lumOff val="50000"/>
                  </a:schemeClr>
                </a:solidFill>
                <a:latin typeface="Arial Unicode MS" pitchFamily="34" charset="-128"/>
                <a:ea typeface="Arial Unicode MS" pitchFamily="34" charset="-128"/>
                <a:cs typeface="Arial Unicode MS" pitchFamily="34" charset="-128"/>
              </a:rPr>
              <a:t>.</a:t>
            </a:r>
          </a:p>
        </p:txBody>
      </p:sp>
      <p:sp>
        <p:nvSpPr>
          <p:cNvPr id="21" name="TextBox 20"/>
          <p:cNvSpPr txBox="1"/>
          <p:nvPr/>
        </p:nvSpPr>
        <p:spPr>
          <a:xfrm>
            <a:off x="2057400" y="3200400"/>
            <a:ext cx="1484923" cy="830997"/>
          </a:xfrm>
          <a:prstGeom prst="rect">
            <a:avLst/>
          </a:prstGeom>
          <a:solidFill>
            <a:srgbClr val="0070C0">
              <a:alpha val="50000"/>
            </a:srgbClr>
          </a:solidFill>
        </p:spPr>
        <p:txBody>
          <a:bodyPr wrap="square" rtlCol="0">
            <a:spAutoFit/>
          </a:bodyPr>
          <a:lstStyle/>
          <a:p>
            <a:pPr algn="ctr"/>
            <a:r>
              <a:rPr lang="en-US" sz="1500" dirty="0">
                <a:solidFill>
                  <a:schemeClr val="accent1">
                    <a:lumMod val="75000"/>
                  </a:schemeClr>
                </a:solidFill>
                <a:latin typeface="Arial Unicode MS" pitchFamily="34" charset="-128"/>
                <a:ea typeface="Arial Unicode MS" pitchFamily="34" charset="-128"/>
                <a:cs typeface="Arial Unicode MS" pitchFamily="34" charset="-128"/>
              </a:rPr>
              <a:t>Review the past study on the Prototype</a:t>
            </a:r>
            <a:r>
              <a:rPr lang="en-US" sz="1600" dirty="0">
                <a:solidFill>
                  <a:schemeClr val="accent1">
                    <a:lumMod val="75000"/>
                  </a:schemeClr>
                </a:solidFill>
                <a:latin typeface="Arial Unicode MS" pitchFamily="34" charset="-128"/>
                <a:ea typeface="Arial Unicode MS" pitchFamily="34" charset="-128"/>
                <a:cs typeface="Arial Unicode MS" pitchFamily="34" charset="-128"/>
              </a:rPr>
              <a:t>.</a:t>
            </a:r>
          </a:p>
        </p:txBody>
      </p:sp>
      <p:sp>
        <p:nvSpPr>
          <p:cNvPr id="22" name="TextBox 21"/>
          <p:cNvSpPr txBox="1"/>
          <p:nvPr/>
        </p:nvSpPr>
        <p:spPr>
          <a:xfrm>
            <a:off x="3733800" y="2362200"/>
            <a:ext cx="1484923" cy="830997"/>
          </a:xfrm>
          <a:prstGeom prst="rect">
            <a:avLst/>
          </a:prstGeom>
          <a:solidFill>
            <a:srgbClr val="00B050">
              <a:alpha val="50000"/>
            </a:srgbClr>
          </a:solidFill>
        </p:spPr>
        <p:txBody>
          <a:bodyPr wrap="square" rtlCol="0">
            <a:spAutoFit/>
          </a:bodyPr>
          <a:lstStyle/>
          <a:p>
            <a:pPr algn="ctr"/>
            <a:r>
              <a:rPr lang="en-US" sz="1500" dirty="0">
                <a:solidFill>
                  <a:schemeClr val="accent3">
                    <a:lumMod val="50000"/>
                  </a:schemeClr>
                </a:solidFill>
                <a:latin typeface="Arial Unicode MS" pitchFamily="34" charset="-128"/>
                <a:ea typeface="Arial Unicode MS" pitchFamily="34" charset="-128"/>
                <a:cs typeface="Arial Unicode MS" pitchFamily="34" charset="-128"/>
              </a:rPr>
              <a:t>Making a 3D Model of the Prototype</a:t>
            </a:r>
            <a:r>
              <a:rPr lang="en-US" sz="1600" dirty="0">
                <a:solidFill>
                  <a:schemeClr val="accent3">
                    <a:lumMod val="50000"/>
                  </a:schemeClr>
                </a:solidFill>
                <a:latin typeface="Arial Unicode MS" pitchFamily="34" charset="-128"/>
                <a:ea typeface="Arial Unicode MS" pitchFamily="34" charset="-128"/>
                <a:cs typeface="Arial Unicode MS" pitchFamily="34" charset="-128"/>
              </a:rPr>
              <a:t>.</a:t>
            </a:r>
          </a:p>
        </p:txBody>
      </p:sp>
      <p:cxnSp>
        <p:nvCxnSpPr>
          <p:cNvPr id="24" name="Straight Connector 23"/>
          <p:cNvCxnSpPr/>
          <p:nvPr/>
        </p:nvCxnSpPr>
        <p:spPr>
          <a:xfrm rot="5400000">
            <a:off x="6957719" y="4396081"/>
            <a:ext cx="3762963" cy="1"/>
          </a:xfrm>
          <a:prstGeom prst="line">
            <a:avLst/>
          </a:prstGeom>
          <a:ln w="635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96816" y="6246832"/>
            <a:ext cx="8018584" cy="1568"/>
          </a:xfrm>
          <a:prstGeom prst="line">
            <a:avLst/>
          </a:prstGeom>
          <a:ln w="63500" cmpd="sng">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334000" y="1295400"/>
            <a:ext cx="1559169" cy="1015663"/>
          </a:xfrm>
          <a:prstGeom prst="rect">
            <a:avLst/>
          </a:prstGeom>
          <a:solidFill>
            <a:srgbClr val="FF9900">
              <a:alpha val="50000"/>
            </a:srgbClr>
          </a:solidFill>
        </p:spPr>
        <p:txBody>
          <a:bodyPr wrap="square" rtlCol="0">
            <a:spAutoFit/>
          </a:bodyPr>
          <a:lstStyle/>
          <a:p>
            <a:pPr algn="ctr"/>
            <a:r>
              <a:rPr lang="en-US" sz="1500" dirty="0">
                <a:solidFill>
                  <a:srgbClr val="FF0000"/>
                </a:solidFill>
                <a:latin typeface="Arial Unicode MS" pitchFamily="34" charset="-128"/>
                <a:ea typeface="Arial Unicode MS" pitchFamily="34" charset="-128"/>
                <a:cs typeface="Arial Unicode MS" pitchFamily="34" charset="-128"/>
              </a:rPr>
              <a:t>Assembling the parts and Testing the Prototype</a:t>
            </a:r>
            <a:endParaRPr lang="en-US" sz="1400" dirty="0">
              <a:solidFill>
                <a:srgbClr val="FF0000"/>
              </a:solidFill>
            </a:endParaRPr>
          </a:p>
        </p:txBody>
      </p:sp>
      <p:sp>
        <p:nvSpPr>
          <p:cNvPr id="41" name="TextBox 40"/>
          <p:cNvSpPr txBox="1"/>
          <p:nvPr/>
        </p:nvSpPr>
        <p:spPr>
          <a:xfrm>
            <a:off x="7010400" y="533400"/>
            <a:ext cx="1484923" cy="784830"/>
          </a:xfrm>
          <a:prstGeom prst="rect">
            <a:avLst/>
          </a:prstGeom>
          <a:solidFill>
            <a:srgbClr val="FF0066">
              <a:alpha val="50000"/>
            </a:srgbClr>
          </a:solidFill>
        </p:spPr>
        <p:txBody>
          <a:bodyPr wrap="square" rtlCol="0">
            <a:spAutoFit/>
          </a:bodyPr>
          <a:lstStyle/>
          <a:p>
            <a:pPr algn="ctr"/>
            <a:r>
              <a:rPr lang="en-US" sz="1500" dirty="0">
                <a:solidFill>
                  <a:schemeClr val="accent2">
                    <a:lumMod val="75000"/>
                  </a:schemeClr>
                </a:solidFill>
                <a:latin typeface="Arial Unicode MS" pitchFamily="34" charset="-128"/>
                <a:ea typeface="Arial Unicode MS" pitchFamily="34" charset="-128"/>
                <a:cs typeface="Arial Unicode MS" pitchFamily="34" charset="-128"/>
              </a:rPr>
              <a:t>Ready to present the prototype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0-#ppt_w/2"/>
                                          </p:val>
                                        </p:tav>
                                        <p:tav tm="100000">
                                          <p:val>
                                            <p:strVal val="#ppt_x"/>
                                          </p:val>
                                        </p:tav>
                                      </p:tavLst>
                                    </p:anim>
                                    <p:anim calcmode="lin" valueType="num">
                                      <p:cBhvr additive="base">
                                        <p:cTn id="8" dur="10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1000" fill="hold"/>
                                        <p:tgtEl>
                                          <p:spTgt spid="21"/>
                                        </p:tgtEl>
                                        <p:attrNameLst>
                                          <p:attrName>ppt_x</p:attrName>
                                        </p:attrNameLst>
                                      </p:cBhvr>
                                      <p:tavLst>
                                        <p:tav tm="0">
                                          <p:val>
                                            <p:strVal val="0-#ppt_w/2"/>
                                          </p:val>
                                        </p:tav>
                                        <p:tav tm="100000">
                                          <p:val>
                                            <p:strVal val="#ppt_x"/>
                                          </p:val>
                                        </p:tav>
                                      </p:tavLst>
                                    </p:anim>
                                    <p:anim calcmode="lin" valueType="num">
                                      <p:cBhvr additive="base">
                                        <p:cTn id="13" dur="1000" fill="hold"/>
                                        <p:tgtEl>
                                          <p:spTgt spid="21"/>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2000" fill="hold"/>
                                        <p:tgtEl>
                                          <p:spTgt spid="22"/>
                                        </p:tgtEl>
                                        <p:attrNameLst>
                                          <p:attrName>ppt_x</p:attrName>
                                        </p:attrNameLst>
                                      </p:cBhvr>
                                      <p:tavLst>
                                        <p:tav tm="0">
                                          <p:val>
                                            <p:strVal val="0-#ppt_w/2"/>
                                          </p:val>
                                        </p:tav>
                                        <p:tav tm="100000">
                                          <p:val>
                                            <p:strVal val="#ppt_x"/>
                                          </p:val>
                                        </p:tav>
                                      </p:tavLst>
                                    </p:anim>
                                    <p:anim calcmode="lin" valueType="num">
                                      <p:cBhvr additive="base">
                                        <p:cTn id="18" dur="2000" fill="hold"/>
                                        <p:tgtEl>
                                          <p:spTgt spid="22"/>
                                        </p:tgtEl>
                                        <p:attrNameLst>
                                          <p:attrName>ppt_y</p:attrName>
                                        </p:attrNameLst>
                                      </p:cBhvr>
                                      <p:tavLst>
                                        <p:tav tm="0">
                                          <p:val>
                                            <p:strVal val="#ppt_y"/>
                                          </p:val>
                                        </p:tav>
                                        <p:tav tm="100000">
                                          <p:val>
                                            <p:strVal val="#ppt_y"/>
                                          </p:val>
                                        </p:tav>
                                      </p:tavLst>
                                    </p:anim>
                                  </p:childTnLst>
                                </p:cTn>
                              </p:par>
                            </p:childTnLst>
                          </p:cTn>
                        </p:par>
                        <p:par>
                          <p:cTn id="19" fill="hold">
                            <p:stCondLst>
                              <p:cond delay="4000"/>
                            </p:stCondLst>
                            <p:childTnLst>
                              <p:par>
                                <p:cTn id="20" presetID="2" presetClass="entr" presetSubtype="8" fill="hold" grpId="0" nodeType="after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additive="base">
                                        <p:cTn id="22" dur="2000" fill="hold"/>
                                        <p:tgtEl>
                                          <p:spTgt spid="40"/>
                                        </p:tgtEl>
                                        <p:attrNameLst>
                                          <p:attrName>ppt_x</p:attrName>
                                        </p:attrNameLst>
                                      </p:cBhvr>
                                      <p:tavLst>
                                        <p:tav tm="0">
                                          <p:val>
                                            <p:strVal val="0-#ppt_w/2"/>
                                          </p:val>
                                        </p:tav>
                                        <p:tav tm="100000">
                                          <p:val>
                                            <p:strVal val="#ppt_x"/>
                                          </p:val>
                                        </p:tav>
                                      </p:tavLst>
                                    </p:anim>
                                    <p:anim calcmode="lin" valueType="num">
                                      <p:cBhvr additive="base">
                                        <p:cTn id="23" dur="2000" fill="hold"/>
                                        <p:tgtEl>
                                          <p:spTgt spid="40"/>
                                        </p:tgtEl>
                                        <p:attrNameLst>
                                          <p:attrName>ppt_y</p:attrName>
                                        </p:attrNameLst>
                                      </p:cBhvr>
                                      <p:tavLst>
                                        <p:tav tm="0">
                                          <p:val>
                                            <p:strVal val="#ppt_y"/>
                                          </p:val>
                                        </p:tav>
                                        <p:tav tm="100000">
                                          <p:val>
                                            <p:strVal val="#ppt_y"/>
                                          </p:val>
                                        </p:tav>
                                      </p:tavLst>
                                    </p:anim>
                                  </p:childTnLst>
                                </p:cTn>
                              </p:par>
                            </p:childTnLst>
                          </p:cTn>
                        </p:par>
                        <p:par>
                          <p:cTn id="24" fill="hold">
                            <p:stCondLst>
                              <p:cond delay="6000"/>
                            </p:stCondLst>
                            <p:childTnLst>
                              <p:par>
                                <p:cTn id="25" presetID="2" presetClass="entr" presetSubtype="8" fill="hold" grpId="0" nodeType="after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additive="base">
                                        <p:cTn id="27" dur="2000" fill="hold"/>
                                        <p:tgtEl>
                                          <p:spTgt spid="41"/>
                                        </p:tgtEl>
                                        <p:attrNameLst>
                                          <p:attrName>ppt_x</p:attrName>
                                        </p:attrNameLst>
                                      </p:cBhvr>
                                      <p:tavLst>
                                        <p:tav tm="0">
                                          <p:val>
                                            <p:strVal val="0-#ppt_w/2"/>
                                          </p:val>
                                        </p:tav>
                                        <p:tav tm="100000">
                                          <p:val>
                                            <p:strVal val="#ppt_x"/>
                                          </p:val>
                                        </p:tav>
                                      </p:tavLst>
                                    </p:anim>
                                    <p:anim calcmode="lin" valueType="num">
                                      <p:cBhvr additive="base">
                                        <p:cTn id="28" dur="20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40" grpId="0" animBg="1"/>
      <p:bldP spid="4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gradFill>
            <a:gsLst>
              <a:gs pos="0">
                <a:srgbClr val="8488C4">
                  <a:alpha val="41000"/>
                </a:srgbClr>
              </a:gs>
              <a:gs pos="53000">
                <a:srgbClr val="D4DEFF"/>
              </a:gs>
              <a:gs pos="83000">
                <a:srgbClr val="D4DEFF"/>
              </a:gs>
              <a:gs pos="100000">
                <a:srgbClr val="96AB9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533400" y="609600"/>
            <a:ext cx="3505200" cy="400110"/>
          </a:xfrm>
          <a:prstGeom prst="rect">
            <a:avLst/>
          </a:prstGeom>
          <a:solidFill>
            <a:schemeClr val="tx1">
              <a:lumMod val="65000"/>
              <a:lumOff val="35000"/>
              <a:alpha val="23000"/>
            </a:schemeClr>
          </a:solidFill>
        </p:spPr>
        <p:txBody>
          <a:bodyPr wrap="square" rtlCol="0">
            <a:spAutoFit/>
          </a:bodyPr>
          <a:lstStyle/>
          <a:p>
            <a:pPr algn="ctr"/>
            <a:r>
              <a:rPr lang="en-US" sz="2000" dirty="0">
                <a:latin typeface="Times New Roman" pitchFamily="18" charset="0"/>
                <a:cs typeface="Times New Roman" pitchFamily="18" charset="0"/>
              </a:rPr>
              <a:t>PROGRESS MADE SO FAR :</a:t>
            </a:r>
          </a:p>
        </p:txBody>
      </p:sp>
      <p:pic>
        <p:nvPicPr>
          <p:cNvPr id="6" name="Picture 5" descr="WhatsApp Image 2021-03-18 at 11.57.40 PM.jpeg"/>
          <p:cNvPicPr>
            <a:picLocks noChangeAspect="1"/>
          </p:cNvPicPr>
          <p:nvPr/>
        </p:nvPicPr>
        <p:blipFill>
          <a:blip r:embed="rId2">
            <a:lum contrast="-32000"/>
          </a:blip>
          <a:stretch>
            <a:fillRect/>
          </a:stretch>
        </p:blipFill>
        <p:spPr>
          <a:xfrm>
            <a:off x="2362200" y="3581400"/>
            <a:ext cx="1905000" cy="2438400"/>
          </a:xfrm>
          <a:prstGeom prst="rect">
            <a:avLst/>
          </a:prstGeom>
        </p:spPr>
      </p:pic>
      <p:pic>
        <p:nvPicPr>
          <p:cNvPr id="7" name="Picture 6" descr="WhatsApp Image 2021-03-18 at 11.57.40 PM (1).jpeg"/>
          <p:cNvPicPr>
            <a:picLocks noChangeAspect="1"/>
          </p:cNvPicPr>
          <p:nvPr/>
        </p:nvPicPr>
        <p:blipFill>
          <a:blip r:embed="rId3">
            <a:lum bright="-33000" contrast="-17000"/>
          </a:blip>
          <a:stretch>
            <a:fillRect/>
          </a:stretch>
        </p:blipFill>
        <p:spPr>
          <a:xfrm>
            <a:off x="228600" y="1371600"/>
            <a:ext cx="2144663" cy="3795713"/>
          </a:xfrm>
          <a:prstGeom prst="rect">
            <a:avLst/>
          </a:prstGeom>
        </p:spPr>
      </p:pic>
      <p:pic>
        <p:nvPicPr>
          <p:cNvPr id="4" name="Picture 3" descr="WhatsApp Image 2021-03-18 at 11.57.40 PM.jpeg"/>
          <p:cNvPicPr>
            <a:picLocks noChangeAspect="1"/>
          </p:cNvPicPr>
          <p:nvPr/>
        </p:nvPicPr>
        <p:blipFill>
          <a:blip r:embed="rId2">
            <a:lum bright="-28000"/>
          </a:blip>
          <a:stretch>
            <a:fillRect/>
          </a:stretch>
        </p:blipFill>
        <p:spPr>
          <a:xfrm>
            <a:off x="533400" y="4038600"/>
            <a:ext cx="1905000" cy="2172890"/>
          </a:xfrm>
          <a:prstGeom prst="rect">
            <a:avLst/>
          </a:prstGeom>
        </p:spPr>
      </p:pic>
      <p:pic>
        <p:nvPicPr>
          <p:cNvPr id="5" name="Picture 4" descr="WhatsApp Image 2021-03-18 at 11.57.40 PM (4).jpeg"/>
          <p:cNvPicPr>
            <a:picLocks noChangeAspect="1"/>
          </p:cNvPicPr>
          <p:nvPr/>
        </p:nvPicPr>
        <p:blipFill>
          <a:blip r:embed="rId4">
            <a:duotone>
              <a:prstClr val="black"/>
              <a:srgbClr val="D9C3A5">
                <a:tint val="50000"/>
                <a:satMod val="180000"/>
              </a:srgbClr>
            </a:duotone>
            <a:lum contrast="-32000"/>
          </a:blip>
          <a:stretch>
            <a:fillRect/>
          </a:stretch>
        </p:blipFill>
        <p:spPr>
          <a:xfrm>
            <a:off x="1219200" y="2057400"/>
            <a:ext cx="2830236" cy="2809875"/>
          </a:xfrm>
          <a:prstGeom prst="rect">
            <a:avLst/>
          </a:prstGeom>
          <a:solidFill>
            <a:schemeClr val="tx1">
              <a:lumMod val="50000"/>
              <a:lumOff val="50000"/>
              <a:alpha val="64000"/>
            </a:schemeClr>
          </a:solidFill>
        </p:spPr>
      </p:pic>
      <p:sp>
        <p:nvSpPr>
          <p:cNvPr id="9" name="TextBox 8"/>
          <p:cNvSpPr txBox="1"/>
          <p:nvPr/>
        </p:nvSpPr>
        <p:spPr>
          <a:xfrm>
            <a:off x="4343400" y="3733800"/>
            <a:ext cx="4648200" cy="1138773"/>
          </a:xfrm>
          <a:prstGeom prst="rect">
            <a:avLst/>
          </a:prstGeom>
          <a:solidFill>
            <a:schemeClr val="tx1">
              <a:lumMod val="50000"/>
              <a:lumOff val="50000"/>
              <a:alpha val="18000"/>
            </a:schemeClr>
          </a:solidFill>
        </p:spPr>
        <p:txBody>
          <a:bodyPr wrap="square" rtlCol="0">
            <a:spAutoFit/>
          </a:bodyPr>
          <a:lstStyle/>
          <a:p>
            <a:r>
              <a:rPr lang="en-US" sz="1700" dirty="0"/>
              <a:t>In order to elaborate the prototype and to provide more specific data about the : SELF BALANCING CONTROL MOTOR GYRO BIKE, we have developed an optimized and convenient website. </a:t>
            </a:r>
          </a:p>
        </p:txBody>
      </p:sp>
      <p:sp>
        <p:nvSpPr>
          <p:cNvPr id="10" name="TextBox 9"/>
          <p:cNvSpPr txBox="1"/>
          <p:nvPr/>
        </p:nvSpPr>
        <p:spPr>
          <a:xfrm>
            <a:off x="4724400" y="2590800"/>
            <a:ext cx="3886200" cy="923330"/>
          </a:xfrm>
          <a:prstGeom prst="rect">
            <a:avLst/>
          </a:prstGeom>
          <a:solidFill>
            <a:schemeClr val="tx1">
              <a:lumMod val="50000"/>
              <a:lumOff val="50000"/>
              <a:alpha val="25000"/>
            </a:schemeClr>
          </a:solidFill>
        </p:spPr>
        <p:txBody>
          <a:bodyPr wrap="square" rtlCol="0">
            <a:spAutoFit/>
          </a:bodyPr>
          <a:lstStyle/>
          <a:p>
            <a:pPr algn="ctr"/>
            <a:r>
              <a:rPr lang="en-US" dirty="0"/>
              <a:t>Along with this, we are developing a 3D model of the prototype project which is presently almost completed.</a:t>
            </a:r>
          </a:p>
        </p:txBody>
      </p:sp>
      <p:sp>
        <p:nvSpPr>
          <p:cNvPr id="11" name="TextBox 10"/>
          <p:cNvSpPr txBox="1"/>
          <p:nvPr/>
        </p:nvSpPr>
        <p:spPr>
          <a:xfrm>
            <a:off x="4648200" y="1219200"/>
            <a:ext cx="4114800" cy="1200329"/>
          </a:xfrm>
          <a:prstGeom prst="rect">
            <a:avLst/>
          </a:prstGeom>
          <a:solidFill>
            <a:schemeClr val="bg1">
              <a:lumMod val="65000"/>
              <a:alpha val="66000"/>
            </a:schemeClr>
          </a:solidFill>
        </p:spPr>
        <p:txBody>
          <a:bodyPr wrap="square" rtlCol="0">
            <a:spAutoFit/>
          </a:bodyPr>
          <a:lstStyle/>
          <a:p>
            <a:pPr algn="ctr"/>
            <a:r>
              <a:rPr lang="en-US" dirty="0"/>
              <a:t>Based on the previous studies on the prototype data was collected, analyzed and efforts were taken to set the data in a proper structure.</a:t>
            </a:r>
          </a:p>
        </p:txBody>
      </p:sp>
      <p:sp>
        <p:nvSpPr>
          <p:cNvPr id="12" name="TextBox 11"/>
          <p:cNvSpPr txBox="1"/>
          <p:nvPr/>
        </p:nvSpPr>
        <p:spPr>
          <a:xfrm>
            <a:off x="4724400" y="5029200"/>
            <a:ext cx="3810000" cy="1477328"/>
          </a:xfrm>
          <a:prstGeom prst="rect">
            <a:avLst/>
          </a:prstGeom>
          <a:solidFill>
            <a:schemeClr val="bg1">
              <a:lumMod val="65000"/>
              <a:alpha val="58000"/>
            </a:schemeClr>
          </a:solidFill>
        </p:spPr>
        <p:txBody>
          <a:bodyPr wrap="square" rtlCol="0">
            <a:spAutoFit/>
          </a:bodyPr>
          <a:lstStyle/>
          <a:p>
            <a:pPr algn="ctr"/>
            <a:r>
              <a:rPr lang="en-US" dirty="0"/>
              <a:t>The components required for the assembly have been collected and a layout has been set to assemble them together followed by testing of the prototype.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alpha val="3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grpSp>
        <p:nvGrpSpPr>
          <p:cNvPr id="7" name="Group 6"/>
          <p:cNvGrpSpPr/>
          <p:nvPr/>
        </p:nvGrpSpPr>
        <p:grpSpPr>
          <a:xfrm>
            <a:off x="1219199" y="457200"/>
            <a:ext cx="6477001" cy="4810154"/>
            <a:chOff x="380999" y="304800"/>
            <a:chExt cx="6477001" cy="4810154"/>
          </a:xfrm>
        </p:grpSpPr>
        <p:pic>
          <p:nvPicPr>
            <p:cNvPr id="2" name="Picture 1" descr="WhatsApp Image 2021-03-19 at 9.33.45 AM.jpeg"/>
            <p:cNvPicPr>
              <a:picLocks noChangeAspect="1"/>
            </p:cNvPicPr>
            <p:nvPr/>
          </p:nvPicPr>
          <p:blipFill>
            <a:blip r:embed="rId2"/>
            <a:stretch>
              <a:fillRect/>
            </a:stretch>
          </p:blipFill>
          <p:spPr>
            <a:xfrm>
              <a:off x="380999" y="2447955"/>
              <a:ext cx="3360325" cy="2666999"/>
            </a:xfrm>
            <a:prstGeom prst="rect">
              <a:avLst/>
            </a:prstGeom>
            <a:ln>
              <a:solidFill>
                <a:schemeClr val="accent1"/>
              </a:solidFill>
            </a:ln>
          </p:spPr>
        </p:pic>
        <p:grpSp>
          <p:nvGrpSpPr>
            <p:cNvPr id="6" name="Group 5"/>
            <p:cNvGrpSpPr/>
            <p:nvPr/>
          </p:nvGrpSpPr>
          <p:grpSpPr>
            <a:xfrm>
              <a:off x="381000" y="304800"/>
              <a:ext cx="6477000" cy="3676710"/>
              <a:chOff x="381000" y="304800"/>
              <a:chExt cx="6477000" cy="3676710"/>
            </a:xfrm>
          </p:grpSpPr>
          <p:pic>
            <p:nvPicPr>
              <p:cNvPr id="4" name="Picture 3" descr="WhatsApp Image 2021-03-19 at 9.34.55 AM.jpeg"/>
              <p:cNvPicPr>
                <a:picLocks noChangeAspect="1"/>
              </p:cNvPicPr>
              <p:nvPr/>
            </p:nvPicPr>
            <p:blipFill>
              <a:blip r:embed="rId3"/>
              <a:stretch>
                <a:fillRect/>
              </a:stretch>
            </p:blipFill>
            <p:spPr>
              <a:xfrm>
                <a:off x="381000" y="304800"/>
                <a:ext cx="3429000" cy="2143155"/>
              </a:xfrm>
              <a:prstGeom prst="rect">
                <a:avLst/>
              </a:prstGeom>
              <a:ln>
                <a:solidFill>
                  <a:schemeClr val="accent1"/>
                </a:solidFill>
              </a:ln>
            </p:spPr>
          </p:pic>
          <p:pic>
            <p:nvPicPr>
              <p:cNvPr id="3" name="Picture 2" descr="WhatsApp Image 2021-03-19 at 9.34.08 AM.jpeg"/>
              <p:cNvPicPr>
                <a:picLocks noChangeAspect="1"/>
              </p:cNvPicPr>
              <p:nvPr/>
            </p:nvPicPr>
            <p:blipFill>
              <a:blip r:embed="rId4"/>
              <a:stretch>
                <a:fillRect/>
              </a:stretch>
            </p:blipFill>
            <p:spPr>
              <a:xfrm>
                <a:off x="3791379" y="785570"/>
                <a:ext cx="3066621" cy="2592335"/>
              </a:xfrm>
              <a:prstGeom prst="rect">
                <a:avLst/>
              </a:prstGeom>
              <a:ln>
                <a:solidFill>
                  <a:schemeClr val="accent1"/>
                </a:solidFill>
              </a:ln>
            </p:spPr>
          </p:pic>
          <p:sp>
            <p:nvSpPr>
              <p:cNvPr id="5" name="TextBox 4"/>
              <p:cNvSpPr txBox="1"/>
              <p:nvPr/>
            </p:nvSpPr>
            <p:spPr>
              <a:xfrm>
                <a:off x="4038600" y="3581400"/>
                <a:ext cx="2819400" cy="400110"/>
              </a:xfrm>
              <a:prstGeom prst="rect">
                <a:avLst/>
              </a:prstGeom>
              <a:solidFill>
                <a:schemeClr val="accent4">
                  <a:lumMod val="60000"/>
                  <a:lumOff val="40000"/>
                  <a:alpha val="38000"/>
                </a:schemeClr>
              </a:solidFill>
            </p:spPr>
            <p:txBody>
              <a:bodyPr wrap="square" rtlCol="0">
                <a:spAutoFit/>
              </a:bodyPr>
              <a:lstStyle/>
              <a:p>
                <a:r>
                  <a:rPr lang="en-US" sz="2000" dirty="0"/>
                  <a:t>3D MODEL at a glance..</a:t>
                </a:r>
              </a:p>
            </p:txBody>
          </p:sp>
        </p:grpSp>
      </p:grpSp>
      <p:sp>
        <p:nvSpPr>
          <p:cNvPr id="9" name="TextBox 8"/>
          <p:cNvSpPr txBox="1"/>
          <p:nvPr/>
        </p:nvSpPr>
        <p:spPr>
          <a:xfrm>
            <a:off x="304800" y="5638800"/>
            <a:ext cx="8610600" cy="369332"/>
          </a:xfrm>
          <a:prstGeom prst="rect">
            <a:avLst/>
          </a:prstGeom>
          <a:solidFill>
            <a:schemeClr val="accent4">
              <a:lumMod val="60000"/>
              <a:lumOff val="40000"/>
              <a:alpha val="46000"/>
            </a:schemeClr>
          </a:solidFill>
        </p:spPr>
        <p:txBody>
          <a:bodyPr wrap="square" rtlCol="0">
            <a:spAutoFit/>
          </a:bodyPr>
          <a:lstStyle/>
          <a:p>
            <a:r>
              <a:rPr lang="en-US" dirty="0"/>
              <a:t>To view the source code of the website browse:  http://github.com/AryanShinde/Gyrobike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1274666" y="5297334"/>
            <a:ext cx="5300757" cy="1524000"/>
            <a:chOff x="838200" y="838200"/>
            <a:chExt cx="7094859" cy="1524000"/>
          </a:xfrm>
        </p:grpSpPr>
        <p:grpSp>
          <p:nvGrpSpPr>
            <p:cNvPr id="31" name="Group 3"/>
            <p:cNvGrpSpPr/>
            <p:nvPr/>
          </p:nvGrpSpPr>
          <p:grpSpPr>
            <a:xfrm>
              <a:off x="838200" y="838200"/>
              <a:ext cx="381000" cy="1524000"/>
              <a:chOff x="838200" y="838200"/>
              <a:chExt cx="381000" cy="1524000"/>
            </a:xfrm>
          </p:grpSpPr>
          <p:sp>
            <p:nvSpPr>
              <p:cNvPr id="37" name="Rectangle 1"/>
              <p:cNvSpPr/>
              <p:nvPr/>
            </p:nvSpPr>
            <p:spPr>
              <a:xfrm>
                <a:off x="838200" y="838200"/>
                <a:ext cx="381000" cy="1524000"/>
              </a:xfrm>
              <a:prstGeom prst="rect">
                <a:avLst/>
              </a:prstGeom>
              <a:gradFill>
                <a:gsLst>
                  <a:gs pos="0">
                    <a:srgbClr val="5E9EFF"/>
                  </a:gs>
                  <a:gs pos="39999">
                    <a:srgbClr val="85C2FF"/>
                  </a:gs>
                  <a:gs pos="70000">
                    <a:srgbClr val="C4D6EB"/>
                  </a:gs>
                  <a:gs pos="100000">
                    <a:srgbClr val="FFEBFA"/>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2"/>
              <p:cNvSpPr/>
              <p:nvPr/>
            </p:nvSpPr>
            <p:spPr>
              <a:xfrm>
                <a:off x="1143000" y="838200"/>
                <a:ext cx="76200" cy="1524000"/>
              </a:xfrm>
              <a:prstGeom prst="ellipse">
                <a:avLst/>
              </a:prstGeom>
              <a:gradFill>
                <a:gsLst>
                  <a:gs pos="0">
                    <a:srgbClr val="5E9EFF"/>
                  </a:gs>
                  <a:gs pos="39999">
                    <a:srgbClr val="85C2FF"/>
                  </a:gs>
                  <a:gs pos="70000">
                    <a:srgbClr val="C4D6EB"/>
                  </a:gs>
                  <a:gs pos="100000">
                    <a:srgbClr val="FFEBFA"/>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2" name="Rectangle 31"/>
            <p:cNvSpPr/>
            <p:nvPr/>
          </p:nvSpPr>
          <p:spPr>
            <a:xfrm>
              <a:off x="1246163" y="1261533"/>
              <a:ext cx="4724400" cy="762000"/>
            </a:xfrm>
            <a:prstGeom prst="rect">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lumMod val="20000"/>
                      <a:lumOff val="80000"/>
                    </a:schemeClr>
                  </a:solidFill>
                </a:rPr>
                <a:t>MAKING OF THE MODEL</a:t>
              </a:r>
            </a:p>
            <a:p>
              <a:pPr algn="ctr"/>
              <a:r>
                <a:rPr lang="en-US" sz="1400" dirty="0">
                  <a:solidFill>
                    <a:schemeClr val="accent2">
                      <a:lumMod val="20000"/>
                      <a:lumOff val="80000"/>
                    </a:schemeClr>
                  </a:solidFill>
                </a:rPr>
                <a:t>Collecting  and Assembling the parts and Testing the model. </a:t>
              </a:r>
            </a:p>
          </p:txBody>
        </p:sp>
        <p:grpSp>
          <p:nvGrpSpPr>
            <p:cNvPr id="33" name="Group 7"/>
            <p:cNvGrpSpPr/>
            <p:nvPr/>
          </p:nvGrpSpPr>
          <p:grpSpPr>
            <a:xfrm>
              <a:off x="5835748" y="914399"/>
              <a:ext cx="2097311" cy="1109135"/>
              <a:chOff x="5835748" y="914399"/>
              <a:chExt cx="2097311" cy="1109135"/>
            </a:xfrm>
          </p:grpSpPr>
          <p:sp>
            <p:nvSpPr>
              <p:cNvPr id="35" name="Parallelogram 5"/>
              <p:cNvSpPr/>
              <p:nvPr/>
            </p:nvSpPr>
            <p:spPr>
              <a:xfrm>
                <a:off x="5835748" y="1684867"/>
                <a:ext cx="1631852" cy="338667"/>
              </a:xfrm>
              <a:prstGeom prst="parallelogram">
                <a:avLst>
                  <a:gd name="adj" fmla="val 172693"/>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rot="10800000" flipH="1" flipV="1">
                <a:off x="6651674" y="914399"/>
                <a:ext cx="1281385" cy="776006"/>
              </a:xfrm>
              <a:prstGeom prst="rect">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100</a:t>
                </a:r>
                <a:r>
                  <a:rPr lang="en-US"/>
                  <a:t>%</a:t>
                </a:r>
                <a:endParaRPr lang="en-US" dirty="0"/>
              </a:p>
            </p:txBody>
          </p:sp>
        </p:grpSp>
        <p:sp>
          <p:nvSpPr>
            <p:cNvPr id="34" name="Parallelogram 33"/>
            <p:cNvSpPr/>
            <p:nvPr/>
          </p:nvSpPr>
          <p:spPr>
            <a:xfrm rot="5400000" flipH="1">
              <a:off x="5731933" y="1126066"/>
              <a:ext cx="1109133" cy="685800"/>
            </a:xfrm>
            <a:prstGeom prst="parallelogram">
              <a:avLst>
                <a:gd name="adj" fmla="val 5782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 name="TextBox 38"/>
          <p:cNvSpPr txBox="1"/>
          <p:nvPr/>
        </p:nvSpPr>
        <p:spPr>
          <a:xfrm>
            <a:off x="228600" y="533400"/>
            <a:ext cx="3276600" cy="954107"/>
          </a:xfrm>
          <a:prstGeom prst="rect">
            <a:avLst/>
          </a:prstGeom>
          <a:solidFill>
            <a:srgbClr val="FFC000"/>
          </a:solidFill>
        </p:spPr>
        <p:txBody>
          <a:bodyPr wrap="square" rtlCol="0">
            <a:spAutoFit/>
          </a:bodyPr>
          <a:lstStyle/>
          <a:p>
            <a:pPr algn="ctr"/>
            <a:r>
              <a:rPr lang="en-US" sz="2800" dirty="0">
                <a:latin typeface="Times New Roman" pitchFamily="18" charset="0"/>
                <a:cs typeface="Times New Roman" pitchFamily="18" charset="0"/>
              </a:rPr>
              <a:t>PRESENT STATUS OF PROJECT :</a:t>
            </a:r>
          </a:p>
        </p:txBody>
      </p:sp>
      <p:grpSp>
        <p:nvGrpSpPr>
          <p:cNvPr id="44" name="Group 43"/>
          <p:cNvGrpSpPr/>
          <p:nvPr/>
        </p:nvGrpSpPr>
        <p:grpSpPr>
          <a:xfrm>
            <a:off x="4032469" y="530609"/>
            <a:ext cx="5254913" cy="1371600"/>
            <a:chOff x="4114800" y="381000"/>
            <a:chExt cx="5254913" cy="1371600"/>
          </a:xfrm>
        </p:grpSpPr>
        <p:grpSp>
          <p:nvGrpSpPr>
            <p:cNvPr id="11" name="Group 10"/>
            <p:cNvGrpSpPr/>
            <p:nvPr/>
          </p:nvGrpSpPr>
          <p:grpSpPr>
            <a:xfrm>
              <a:off x="4114800" y="381000"/>
              <a:ext cx="4800600" cy="1371600"/>
              <a:chOff x="838200" y="838200"/>
              <a:chExt cx="6629402" cy="1524000"/>
            </a:xfrm>
          </p:grpSpPr>
          <p:grpSp>
            <p:nvGrpSpPr>
              <p:cNvPr id="4" name="Group 3"/>
              <p:cNvGrpSpPr/>
              <p:nvPr/>
            </p:nvGrpSpPr>
            <p:grpSpPr>
              <a:xfrm>
                <a:off x="838200" y="838200"/>
                <a:ext cx="381000" cy="1524000"/>
                <a:chOff x="838200" y="838200"/>
                <a:chExt cx="381000" cy="1524000"/>
              </a:xfrm>
            </p:grpSpPr>
            <p:sp>
              <p:nvSpPr>
                <p:cNvPr id="2" name="Rectangle 1"/>
                <p:cNvSpPr/>
                <p:nvPr/>
              </p:nvSpPr>
              <p:spPr>
                <a:xfrm>
                  <a:off x="838200" y="838200"/>
                  <a:ext cx="381000" cy="1524000"/>
                </a:xfrm>
                <a:prstGeom prst="rect">
                  <a:avLst/>
                </a:prstGeom>
                <a:gradFill>
                  <a:gsLst>
                    <a:gs pos="0">
                      <a:srgbClr val="5E9EFF"/>
                    </a:gs>
                    <a:gs pos="39999">
                      <a:srgbClr val="85C2FF"/>
                    </a:gs>
                    <a:gs pos="70000">
                      <a:srgbClr val="C4D6EB"/>
                    </a:gs>
                    <a:gs pos="100000">
                      <a:srgbClr val="FFEBFA"/>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p:cNvSpPr/>
                <p:nvPr/>
              </p:nvSpPr>
              <p:spPr>
                <a:xfrm>
                  <a:off x="1143000" y="838200"/>
                  <a:ext cx="76200" cy="1524000"/>
                </a:xfrm>
                <a:prstGeom prst="ellipse">
                  <a:avLst/>
                </a:prstGeom>
                <a:gradFill>
                  <a:gsLst>
                    <a:gs pos="0">
                      <a:srgbClr val="5E9EFF"/>
                    </a:gs>
                    <a:gs pos="39999">
                      <a:srgbClr val="85C2FF"/>
                    </a:gs>
                    <a:gs pos="70000">
                      <a:srgbClr val="C4D6EB"/>
                    </a:gs>
                    <a:gs pos="100000">
                      <a:srgbClr val="FFEBFA"/>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Rectangle 4"/>
              <p:cNvSpPr/>
              <p:nvPr/>
            </p:nvSpPr>
            <p:spPr>
              <a:xfrm>
                <a:off x="1219200" y="1295400"/>
                <a:ext cx="4724400" cy="762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50000"/>
                      </a:schemeClr>
                    </a:solidFill>
                  </a:rPr>
                  <a:t>CREATING A 3D MODEL OF THE PROTOTYPE </a:t>
                </a:r>
              </a:p>
            </p:txBody>
          </p:sp>
          <p:grpSp>
            <p:nvGrpSpPr>
              <p:cNvPr id="8" name="Group 7"/>
              <p:cNvGrpSpPr/>
              <p:nvPr/>
            </p:nvGrpSpPr>
            <p:grpSpPr>
              <a:xfrm>
                <a:off x="5871635" y="918411"/>
                <a:ext cx="1595967" cy="1138989"/>
                <a:chOff x="5871635" y="918411"/>
                <a:chExt cx="1595967" cy="1138989"/>
              </a:xfrm>
            </p:grpSpPr>
            <p:sp>
              <p:nvSpPr>
                <p:cNvPr id="6" name="Parallelogram 5"/>
                <p:cNvSpPr/>
                <p:nvPr/>
              </p:nvSpPr>
              <p:spPr>
                <a:xfrm>
                  <a:off x="5871635" y="1695450"/>
                  <a:ext cx="1595967" cy="361950"/>
                </a:xfrm>
                <a:prstGeom prst="parallelogram">
                  <a:avLst>
                    <a:gd name="adj" fmla="val 172693"/>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6625773" y="918411"/>
                  <a:ext cx="838200" cy="762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Parallelogram 9"/>
              <p:cNvSpPr/>
              <p:nvPr/>
            </p:nvSpPr>
            <p:spPr>
              <a:xfrm rot="5400000" flipH="1">
                <a:off x="5715000" y="1143000"/>
                <a:ext cx="1143000" cy="685800"/>
              </a:xfrm>
              <a:prstGeom prst="parallelogram">
                <a:avLst>
                  <a:gd name="adj" fmla="val 5782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extBox 39"/>
            <p:cNvSpPr txBox="1"/>
            <p:nvPr/>
          </p:nvSpPr>
          <p:spPr>
            <a:xfrm rot="10800000" flipH="1" flipV="1">
              <a:off x="8275398" y="591760"/>
              <a:ext cx="1094315" cy="369332"/>
            </a:xfrm>
            <a:prstGeom prst="rect">
              <a:avLst/>
            </a:prstGeom>
            <a:noFill/>
          </p:spPr>
          <p:txBody>
            <a:bodyPr wrap="square" rtlCol="0">
              <a:spAutoFit/>
            </a:bodyPr>
            <a:lstStyle/>
            <a:p>
              <a:r>
                <a:rPr lang="en-IN">
                  <a:solidFill>
                    <a:schemeClr val="tx2">
                      <a:lumMod val="50000"/>
                    </a:schemeClr>
                  </a:solidFill>
                </a:rPr>
                <a:t>100</a:t>
              </a:r>
              <a:r>
                <a:rPr lang="en-US">
                  <a:solidFill>
                    <a:schemeClr val="tx2">
                      <a:lumMod val="50000"/>
                    </a:schemeClr>
                  </a:solidFill>
                </a:rPr>
                <a:t>%</a:t>
              </a:r>
              <a:endParaRPr lang="en-US" dirty="0">
                <a:solidFill>
                  <a:schemeClr val="tx2">
                    <a:lumMod val="50000"/>
                  </a:schemeClr>
                </a:solidFill>
              </a:endParaRPr>
            </a:p>
          </p:txBody>
        </p:sp>
      </p:grpSp>
      <p:grpSp>
        <p:nvGrpSpPr>
          <p:cNvPr id="45" name="Group 44"/>
          <p:cNvGrpSpPr/>
          <p:nvPr/>
        </p:nvGrpSpPr>
        <p:grpSpPr>
          <a:xfrm>
            <a:off x="3200400" y="1981200"/>
            <a:ext cx="5518116" cy="1371600"/>
            <a:chOff x="3200400" y="1981200"/>
            <a:chExt cx="5518116" cy="1371600"/>
          </a:xfrm>
        </p:grpSpPr>
        <p:grpSp>
          <p:nvGrpSpPr>
            <p:cNvPr id="12" name="Group 11"/>
            <p:cNvGrpSpPr/>
            <p:nvPr/>
          </p:nvGrpSpPr>
          <p:grpSpPr>
            <a:xfrm>
              <a:off x="3200400" y="1981200"/>
              <a:ext cx="5029200" cy="1371600"/>
              <a:chOff x="838200" y="838200"/>
              <a:chExt cx="6629400" cy="1524000"/>
            </a:xfrm>
          </p:grpSpPr>
          <p:grpSp>
            <p:nvGrpSpPr>
              <p:cNvPr id="13" name="Group 3"/>
              <p:cNvGrpSpPr/>
              <p:nvPr/>
            </p:nvGrpSpPr>
            <p:grpSpPr>
              <a:xfrm>
                <a:off x="838200" y="838200"/>
                <a:ext cx="381000" cy="1524000"/>
                <a:chOff x="838200" y="838200"/>
                <a:chExt cx="381000" cy="1524000"/>
              </a:xfrm>
            </p:grpSpPr>
            <p:sp>
              <p:nvSpPr>
                <p:cNvPr id="19" name="Rectangle 1"/>
                <p:cNvSpPr/>
                <p:nvPr/>
              </p:nvSpPr>
              <p:spPr>
                <a:xfrm>
                  <a:off x="838200" y="838200"/>
                  <a:ext cx="381000" cy="1524000"/>
                </a:xfrm>
                <a:prstGeom prst="rect">
                  <a:avLst/>
                </a:prstGeom>
                <a:gradFill>
                  <a:gsLst>
                    <a:gs pos="0">
                      <a:srgbClr val="5E9EFF"/>
                    </a:gs>
                    <a:gs pos="39999">
                      <a:srgbClr val="85C2FF"/>
                    </a:gs>
                    <a:gs pos="70000">
                      <a:srgbClr val="C4D6EB"/>
                    </a:gs>
                    <a:gs pos="100000">
                      <a:srgbClr val="FFEBFA"/>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2"/>
                <p:cNvSpPr/>
                <p:nvPr/>
              </p:nvSpPr>
              <p:spPr>
                <a:xfrm>
                  <a:off x="1143000" y="838200"/>
                  <a:ext cx="76200" cy="1524000"/>
                </a:xfrm>
                <a:prstGeom prst="ellipse">
                  <a:avLst/>
                </a:prstGeom>
                <a:gradFill>
                  <a:gsLst>
                    <a:gs pos="0">
                      <a:srgbClr val="5E9EFF"/>
                    </a:gs>
                    <a:gs pos="39999">
                      <a:srgbClr val="85C2FF"/>
                    </a:gs>
                    <a:gs pos="70000">
                      <a:srgbClr val="C4D6EB"/>
                    </a:gs>
                    <a:gs pos="100000">
                      <a:srgbClr val="FFEBFA"/>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Rectangle 13"/>
              <p:cNvSpPr/>
              <p:nvPr/>
            </p:nvSpPr>
            <p:spPr>
              <a:xfrm>
                <a:off x="1219200" y="1295400"/>
                <a:ext cx="4724401" cy="762000"/>
              </a:xfrm>
              <a:prstGeom prst="rect">
                <a:avLst/>
              </a:prstGeom>
              <a:solidFill>
                <a:srgbClr val="00D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accent3">
                        <a:lumMod val="50000"/>
                      </a:schemeClr>
                    </a:solidFill>
                  </a:rPr>
                  <a:t>LITERATURE REVIEW</a:t>
                </a:r>
              </a:p>
              <a:p>
                <a:pPr algn="ctr"/>
                <a:r>
                  <a:rPr lang="en-US" sz="1500" dirty="0">
                    <a:solidFill>
                      <a:schemeClr val="accent3">
                        <a:lumMod val="50000"/>
                      </a:schemeClr>
                    </a:solidFill>
                  </a:rPr>
                  <a:t>Analysis of past research on the prototype </a:t>
                </a:r>
              </a:p>
            </p:txBody>
          </p:sp>
          <p:grpSp>
            <p:nvGrpSpPr>
              <p:cNvPr id="15" name="Group 7"/>
              <p:cNvGrpSpPr/>
              <p:nvPr/>
            </p:nvGrpSpPr>
            <p:grpSpPr>
              <a:xfrm>
                <a:off x="5839327" y="914400"/>
                <a:ext cx="1628273" cy="1143000"/>
                <a:chOff x="5839327" y="914400"/>
                <a:chExt cx="1628273" cy="1143000"/>
              </a:xfrm>
            </p:grpSpPr>
            <p:sp>
              <p:nvSpPr>
                <p:cNvPr id="17" name="Parallelogram 5"/>
                <p:cNvSpPr/>
                <p:nvPr/>
              </p:nvSpPr>
              <p:spPr>
                <a:xfrm>
                  <a:off x="5839327" y="1645024"/>
                  <a:ext cx="1628273" cy="412376"/>
                </a:xfrm>
                <a:prstGeom prst="parallelogram">
                  <a:avLst>
                    <a:gd name="adj" fmla="val 172693"/>
                  </a:avLst>
                </a:prstGeom>
                <a:solidFill>
                  <a:srgbClr val="3B9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6629400" y="914400"/>
                  <a:ext cx="838200" cy="762000"/>
                </a:xfrm>
                <a:prstGeom prst="rect">
                  <a:avLst/>
                </a:prstGeom>
                <a:solidFill>
                  <a:srgbClr val="00D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Parallelogram 15"/>
              <p:cNvSpPr/>
              <p:nvPr/>
            </p:nvSpPr>
            <p:spPr>
              <a:xfrm rot="5400000" flipH="1">
                <a:off x="5715000" y="1143000"/>
                <a:ext cx="1143000" cy="685800"/>
              </a:xfrm>
              <a:prstGeom prst="parallelogram">
                <a:avLst>
                  <a:gd name="adj" fmla="val 57820"/>
                </a:avLst>
              </a:prstGeom>
              <a:solidFill>
                <a:srgbClr val="36B1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1" name="TextBox 40"/>
            <p:cNvSpPr txBox="1"/>
            <p:nvPr/>
          </p:nvSpPr>
          <p:spPr>
            <a:xfrm>
              <a:off x="7562816" y="2179776"/>
              <a:ext cx="1155700" cy="369332"/>
            </a:xfrm>
            <a:prstGeom prst="rect">
              <a:avLst/>
            </a:prstGeom>
            <a:noFill/>
          </p:spPr>
          <p:txBody>
            <a:bodyPr wrap="square" rtlCol="0">
              <a:spAutoFit/>
            </a:bodyPr>
            <a:lstStyle/>
            <a:p>
              <a:r>
                <a:rPr lang="en-IN">
                  <a:solidFill>
                    <a:schemeClr val="accent3">
                      <a:lumMod val="50000"/>
                    </a:schemeClr>
                  </a:solidFill>
                </a:rPr>
                <a:t>100</a:t>
              </a:r>
              <a:r>
                <a:rPr lang="en-US">
                  <a:solidFill>
                    <a:schemeClr val="accent3">
                      <a:lumMod val="50000"/>
                    </a:schemeClr>
                  </a:solidFill>
                </a:rPr>
                <a:t>%</a:t>
              </a:r>
              <a:endParaRPr lang="en-US" dirty="0">
                <a:solidFill>
                  <a:schemeClr val="accent3">
                    <a:lumMod val="50000"/>
                  </a:schemeClr>
                </a:solidFill>
              </a:endParaRPr>
            </a:p>
          </p:txBody>
        </p:sp>
      </p:grpSp>
      <p:grpSp>
        <p:nvGrpSpPr>
          <p:cNvPr id="43" name="Group 42"/>
          <p:cNvGrpSpPr/>
          <p:nvPr/>
        </p:nvGrpSpPr>
        <p:grpSpPr>
          <a:xfrm>
            <a:off x="2362200" y="3733800"/>
            <a:ext cx="5129337" cy="1371600"/>
            <a:chOff x="2362200" y="3733800"/>
            <a:chExt cx="5129337" cy="1371600"/>
          </a:xfrm>
        </p:grpSpPr>
        <p:grpSp>
          <p:nvGrpSpPr>
            <p:cNvPr id="21" name="Group 20"/>
            <p:cNvGrpSpPr/>
            <p:nvPr/>
          </p:nvGrpSpPr>
          <p:grpSpPr>
            <a:xfrm>
              <a:off x="2362200" y="3733800"/>
              <a:ext cx="4969642" cy="1371600"/>
              <a:chOff x="838200" y="838200"/>
              <a:chExt cx="6651675" cy="1524000"/>
            </a:xfrm>
          </p:grpSpPr>
          <p:grpSp>
            <p:nvGrpSpPr>
              <p:cNvPr id="22" name="Group 3"/>
              <p:cNvGrpSpPr/>
              <p:nvPr/>
            </p:nvGrpSpPr>
            <p:grpSpPr>
              <a:xfrm>
                <a:off x="838200" y="838200"/>
                <a:ext cx="381000" cy="1524000"/>
                <a:chOff x="838200" y="838200"/>
                <a:chExt cx="381000" cy="1524000"/>
              </a:xfrm>
            </p:grpSpPr>
            <p:sp>
              <p:nvSpPr>
                <p:cNvPr id="28" name="Rectangle 1"/>
                <p:cNvSpPr/>
                <p:nvPr/>
              </p:nvSpPr>
              <p:spPr>
                <a:xfrm>
                  <a:off x="838200" y="838200"/>
                  <a:ext cx="381000" cy="1524000"/>
                </a:xfrm>
                <a:prstGeom prst="rect">
                  <a:avLst/>
                </a:prstGeom>
                <a:gradFill>
                  <a:gsLst>
                    <a:gs pos="0">
                      <a:srgbClr val="5E9EFF"/>
                    </a:gs>
                    <a:gs pos="39999">
                      <a:srgbClr val="85C2FF"/>
                    </a:gs>
                    <a:gs pos="70000">
                      <a:srgbClr val="C4D6EB"/>
                    </a:gs>
                    <a:gs pos="100000">
                      <a:srgbClr val="FFEBFA"/>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
                <p:cNvSpPr/>
                <p:nvPr/>
              </p:nvSpPr>
              <p:spPr>
                <a:xfrm>
                  <a:off x="1143000" y="838200"/>
                  <a:ext cx="76200" cy="1524000"/>
                </a:xfrm>
                <a:prstGeom prst="ellipse">
                  <a:avLst/>
                </a:prstGeom>
                <a:gradFill>
                  <a:gsLst>
                    <a:gs pos="0">
                      <a:srgbClr val="5E9EFF"/>
                    </a:gs>
                    <a:gs pos="39999">
                      <a:srgbClr val="85C2FF"/>
                    </a:gs>
                    <a:gs pos="70000">
                      <a:srgbClr val="C4D6EB"/>
                    </a:gs>
                    <a:gs pos="100000">
                      <a:srgbClr val="FFEBFA"/>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Rectangle 22"/>
              <p:cNvSpPr/>
              <p:nvPr/>
            </p:nvSpPr>
            <p:spPr>
              <a:xfrm>
                <a:off x="1219200" y="1295400"/>
                <a:ext cx="4724400" cy="762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WEBSITE DEVELOPMENT</a:t>
                </a:r>
              </a:p>
              <a:p>
                <a:pPr algn="ctr"/>
                <a:r>
                  <a:rPr lang="en-US" sz="1500" dirty="0">
                    <a:solidFill>
                      <a:schemeClr val="accent6">
                        <a:lumMod val="75000"/>
                      </a:schemeClr>
                    </a:solidFill>
                  </a:rPr>
                  <a:t>(Using  HTML, CSS and JAVASCRIPT)  </a:t>
                </a:r>
              </a:p>
            </p:txBody>
          </p:sp>
          <p:grpSp>
            <p:nvGrpSpPr>
              <p:cNvPr id="24" name="Group 7"/>
              <p:cNvGrpSpPr/>
              <p:nvPr/>
            </p:nvGrpSpPr>
            <p:grpSpPr>
              <a:xfrm>
                <a:off x="5835748" y="922867"/>
                <a:ext cx="1654127" cy="1109132"/>
                <a:chOff x="5835748" y="922867"/>
                <a:chExt cx="1654127" cy="1109132"/>
              </a:xfrm>
            </p:grpSpPr>
            <p:sp>
              <p:nvSpPr>
                <p:cNvPr id="26" name="Parallelogram 5"/>
                <p:cNvSpPr/>
                <p:nvPr/>
              </p:nvSpPr>
              <p:spPr>
                <a:xfrm>
                  <a:off x="5835748" y="1684866"/>
                  <a:ext cx="1625991" cy="347133"/>
                </a:xfrm>
                <a:prstGeom prst="parallelogram">
                  <a:avLst>
                    <a:gd name="adj" fmla="val 172693"/>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6549683" y="922867"/>
                  <a:ext cx="940192" cy="762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Parallelogram 24"/>
              <p:cNvSpPr/>
              <p:nvPr/>
            </p:nvSpPr>
            <p:spPr>
              <a:xfrm rot="5400000" flipH="1">
                <a:off x="5715000" y="1143000"/>
                <a:ext cx="1143000" cy="685800"/>
              </a:xfrm>
              <a:prstGeom prst="parallelogram">
                <a:avLst>
                  <a:gd name="adj" fmla="val 57820"/>
                </a:avLst>
              </a:prstGeom>
              <a:solidFill>
                <a:srgbClr val="E9E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2" name="TextBox 41"/>
            <p:cNvSpPr txBox="1"/>
            <p:nvPr/>
          </p:nvSpPr>
          <p:spPr>
            <a:xfrm rot="10800000" flipH="1" flipV="1">
              <a:off x="6673316" y="3983653"/>
              <a:ext cx="818221" cy="369332"/>
            </a:xfrm>
            <a:prstGeom prst="rect">
              <a:avLst/>
            </a:prstGeom>
            <a:noFill/>
          </p:spPr>
          <p:txBody>
            <a:bodyPr wrap="square" rtlCol="0">
              <a:spAutoFit/>
            </a:bodyPr>
            <a:lstStyle/>
            <a:p>
              <a:r>
                <a:rPr lang="en-IN">
                  <a:solidFill>
                    <a:schemeClr val="accent6">
                      <a:lumMod val="75000"/>
                    </a:schemeClr>
                  </a:solidFill>
                </a:rPr>
                <a:t>100%</a:t>
              </a:r>
              <a:endParaRPr lang="en-US" dirty="0">
                <a:solidFill>
                  <a:schemeClr val="accent6">
                    <a:lumMod val="75000"/>
                  </a:schemeClr>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2000" fill="hold"/>
                                        <p:tgtEl>
                                          <p:spTgt spid="44"/>
                                        </p:tgtEl>
                                        <p:attrNameLst>
                                          <p:attrName>ppt_x</p:attrName>
                                        </p:attrNameLst>
                                      </p:cBhvr>
                                      <p:tavLst>
                                        <p:tav tm="0">
                                          <p:val>
                                            <p:strVal val="1+#ppt_w/2"/>
                                          </p:val>
                                        </p:tav>
                                        <p:tav tm="100000">
                                          <p:val>
                                            <p:strVal val="#ppt_x"/>
                                          </p:val>
                                        </p:tav>
                                      </p:tavLst>
                                    </p:anim>
                                    <p:anim calcmode="lin" valueType="num">
                                      <p:cBhvr additive="base">
                                        <p:cTn id="8" dur="2000" fill="hold"/>
                                        <p:tgtEl>
                                          <p:spTgt spid="44"/>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2" presetClass="entr" presetSubtype="2" fill="hold" nodeType="after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additive="base">
                                        <p:cTn id="12" dur="2000" fill="hold"/>
                                        <p:tgtEl>
                                          <p:spTgt spid="45"/>
                                        </p:tgtEl>
                                        <p:attrNameLst>
                                          <p:attrName>ppt_x</p:attrName>
                                        </p:attrNameLst>
                                      </p:cBhvr>
                                      <p:tavLst>
                                        <p:tav tm="0">
                                          <p:val>
                                            <p:strVal val="1+#ppt_w/2"/>
                                          </p:val>
                                        </p:tav>
                                        <p:tav tm="100000">
                                          <p:val>
                                            <p:strVal val="#ppt_x"/>
                                          </p:val>
                                        </p:tav>
                                      </p:tavLst>
                                    </p:anim>
                                    <p:anim calcmode="lin" valueType="num">
                                      <p:cBhvr additive="base">
                                        <p:cTn id="13" dur="2000" fill="hold"/>
                                        <p:tgtEl>
                                          <p:spTgt spid="45"/>
                                        </p:tgtEl>
                                        <p:attrNameLst>
                                          <p:attrName>ppt_y</p:attrName>
                                        </p:attrNameLst>
                                      </p:cBhvr>
                                      <p:tavLst>
                                        <p:tav tm="0">
                                          <p:val>
                                            <p:strVal val="#ppt_y"/>
                                          </p:val>
                                        </p:tav>
                                        <p:tav tm="100000">
                                          <p:val>
                                            <p:strVal val="#ppt_y"/>
                                          </p:val>
                                        </p:tav>
                                      </p:tavLst>
                                    </p:anim>
                                  </p:childTnLst>
                                </p:cTn>
                              </p:par>
                            </p:childTnLst>
                          </p:cTn>
                        </p:par>
                        <p:par>
                          <p:cTn id="14" fill="hold">
                            <p:stCondLst>
                              <p:cond delay="4000"/>
                            </p:stCondLst>
                            <p:childTnLst>
                              <p:par>
                                <p:cTn id="15" presetID="2" presetClass="entr" presetSubtype="2"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cBhvr additive="base">
                                        <p:cTn id="17" dur="2000" fill="hold"/>
                                        <p:tgtEl>
                                          <p:spTgt spid="43"/>
                                        </p:tgtEl>
                                        <p:attrNameLst>
                                          <p:attrName>ppt_x</p:attrName>
                                        </p:attrNameLst>
                                      </p:cBhvr>
                                      <p:tavLst>
                                        <p:tav tm="0">
                                          <p:val>
                                            <p:strVal val="1+#ppt_w/2"/>
                                          </p:val>
                                        </p:tav>
                                        <p:tav tm="100000">
                                          <p:val>
                                            <p:strVal val="#ppt_x"/>
                                          </p:val>
                                        </p:tav>
                                      </p:tavLst>
                                    </p:anim>
                                    <p:anim calcmode="lin" valueType="num">
                                      <p:cBhvr additive="base">
                                        <p:cTn id="18" dur="2000" fill="hold"/>
                                        <p:tgtEl>
                                          <p:spTgt spid="43"/>
                                        </p:tgtEl>
                                        <p:attrNameLst>
                                          <p:attrName>ppt_y</p:attrName>
                                        </p:attrNameLst>
                                      </p:cBhvr>
                                      <p:tavLst>
                                        <p:tav tm="0">
                                          <p:val>
                                            <p:strVal val="#ppt_y"/>
                                          </p:val>
                                        </p:tav>
                                        <p:tav tm="100000">
                                          <p:val>
                                            <p:strVal val="#ppt_y"/>
                                          </p:val>
                                        </p:tav>
                                      </p:tavLst>
                                    </p:anim>
                                  </p:childTnLst>
                                </p:cTn>
                              </p:par>
                            </p:childTnLst>
                          </p:cTn>
                        </p:par>
                        <p:par>
                          <p:cTn id="19" fill="hold">
                            <p:stCondLst>
                              <p:cond delay="6000"/>
                            </p:stCondLst>
                            <p:childTnLst>
                              <p:par>
                                <p:cTn id="20" presetID="2" presetClass="entr" presetSubtype="2" fill="hold" nodeType="after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2000" fill="hold"/>
                                        <p:tgtEl>
                                          <p:spTgt spid="30"/>
                                        </p:tgtEl>
                                        <p:attrNameLst>
                                          <p:attrName>ppt_x</p:attrName>
                                        </p:attrNameLst>
                                      </p:cBhvr>
                                      <p:tavLst>
                                        <p:tav tm="0">
                                          <p:val>
                                            <p:strVal val="1+#ppt_w/2"/>
                                          </p:val>
                                        </p:tav>
                                        <p:tav tm="100000">
                                          <p:val>
                                            <p:strVal val="#ppt_x"/>
                                          </p:val>
                                        </p:tav>
                                      </p:tavLst>
                                    </p:anim>
                                    <p:anim calcmode="lin" valueType="num">
                                      <p:cBhvr additive="base">
                                        <p:cTn id="23" dur="20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1981200" cy="738664"/>
          </a:xfrm>
          <a:prstGeom prst="rect">
            <a:avLst/>
          </a:prstGeom>
          <a:noFill/>
        </p:spPr>
        <p:txBody>
          <a:bodyPr wrap="square" rtlCol="0">
            <a:spAutoFit/>
          </a:bodyPr>
          <a:lstStyle/>
          <a:p>
            <a:r>
              <a:rPr lang="en-US" sz="2400" b="1" u="sng" dirty="0">
                <a:effectLst>
                  <a:outerShdw blurRad="38100" dist="38100" dir="2700000" algn="tl">
                    <a:srgbClr val="000000">
                      <a:alpha val="43137"/>
                    </a:srgbClr>
                  </a:outerShdw>
                </a:effectLst>
              </a:rPr>
              <a:t>REFERENCES :</a:t>
            </a:r>
          </a:p>
          <a:p>
            <a:endParaRPr lang="en-US" dirty="0"/>
          </a:p>
        </p:txBody>
      </p:sp>
      <p:sp>
        <p:nvSpPr>
          <p:cNvPr id="3" name="Rectangle 2"/>
          <p:cNvSpPr/>
          <p:nvPr/>
        </p:nvSpPr>
        <p:spPr>
          <a:xfrm>
            <a:off x="457200" y="5791200"/>
            <a:ext cx="8153400" cy="923330"/>
          </a:xfrm>
          <a:prstGeom prst="rect">
            <a:avLst/>
          </a:prstGeom>
          <a:solidFill>
            <a:srgbClr val="E9E41C">
              <a:alpha val="55000"/>
            </a:srgbClr>
          </a:solidFill>
        </p:spPr>
        <p:txBody>
          <a:bodyPr wrap="square" lIns="91440" tIns="45720" rIns="91440" bIns="45720">
            <a:spAutoFit/>
            <a:scene3d>
              <a:camera prst="perspectiveBelow"/>
              <a:lightRig rig="threePt" dir="t"/>
            </a:scene3d>
          </a:bodyPr>
          <a:lstStyle/>
          <a:p>
            <a:pPr algn="ctr"/>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THANK YOU..</a:t>
            </a:r>
          </a:p>
        </p:txBody>
      </p:sp>
      <p:sp>
        <p:nvSpPr>
          <p:cNvPr id="4" name="Rectangle 3"/>
          <p:cNvSpPr/>
          <p:nvPr/>
        </p:nvSpPr>
        <p:spPr>
          <a:xfrm>
            <a:off x="1371600" y="1143000"/>
            <a:ext cx="6934200" cy="3733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a:solidFill>
                  <a:schemeClr val="accent5">
                    <a:lumMod val="50000"/>
                  </a:schemeClr>
                </a:solidFill>
              </a:rPr>
              <a:t>Research Papers:</a:t>
            </a:r>
          </a:p>
          <a:p>
            <a:pPr marL="457200" indent="-457200" algn="just">
              <a:buAutoNum type="arabicParenR"/>
            </a:pPr>
            <a:endParaRPr lang="en-US" sz="2000" dirty="0">
              <a:solidFill>
                <a:schemeClr val="tx2">
                  <a:lumMod val="50000"/>
                </a:schemeClr>
              </a:solidFill>
            </a:endParaRPr>
          </a:p>
          <a:p>
            <a:pPr marL="457200" indent="-457200" algn="just">
              <a:buAutoNum type="arabicParenR"/>
            </a:pPr>
            <a:endParaRPr lang="en-US" sz="2000" dirty="0">
              <a:solidFill>
                <a:schemeClr val="tx2">
                  <a:lumMod val="50000"/>
                </a:schemeClr>
              </a:solidFill>
            </a:endParaRPr>
          </a:p>
          <a:p>
            <a:pPr marL="457200" indent="-457200" algn="just">
              <a:buAutoNum type="arabicParenR"/>
            </a:pPr>
            <a:r>
              <a:rPr lang="en-US" sz="2000" dirty="0">
                <a:solidFill>
                  <a:schemeClr val="tx2">
                    <a:lumMod val="50000"/>
                  </a:schemeClr>
                </a:solidFill>
              </a:rPr>
              <a:t>IEEE Conference Papers.</a:t>
            </a:r>
          </a:p>
          <a:p>
            <a:pPr marL="457200" indent="-457200" algn="just">
              <a:buFontTx/>
              <a:buAutoNum type="arabicParenR"/>
            </a:pPr>
            <a:r>
              <a:rPr lang="en-US" sz="2000" dirty="0">
                <a:solidFill>
                  <a:schemeClr val="tx2">
                    <a:lumMod val="50000"/>
                  </a:schemeClr>
                </a:solidFill>
              </a:rPr>
              <a:t>[1 Pratik D. </a:t>
            </a:r>
            <a:r>
              <a:rPr lang="en-US" sz="2000" dirty="0" err="1">
                <a:solidFill>
                  <a:schemeClr val="tx2">
                    <a:lumMod val="50000"/>
                  </a:schemeClr>
                </a:solidFill>
              </a:rPr>
              <a:t>Tak</a:t>
            </a:r>
            <a:r>
              <a:rPr lang="en-US" sz="2000" dirty="0">
                <a:solidFill>
                  <a:schemeClr val="tx2">
                    <a:lumMod val="50000"/>
                  </a:schemeClr>
                </a:solidFill>
              </a:rPr>
              <a:t>, “Self Stabilizing Bike Using   Gyroscope.”, IJRET  Nov.2017.</a:t>
            </a:r>
          </a:p>
          <a:p>
            <a:pPr marL="457200" indent="-457200" algn="just">
              <a:buFontTx/>
              <a:buAutoNum type="arabicParenR"/>
            </a:pPr>
            <a:r>
              <a:rPr lang="en-US" sz="2000" dirty="0">
                <a:solidFill>
                  <a:schemeClr val="tx2">
                    <a:lumMod val="50000"/>
                  </a:schemeClr>
                </a:solidFill>
              </a:rPr>
              <a:t>Other Sources:</a:t>
            </a:r>
          </a:p>
          <a:p>
            <a:pPr marL="457200" indent="-457200" algn="just"/>
            <a:r>
              <a:rPr lang="en-US" sz="2000" dirty="0">
                <a:solidFill>
                  <a:schemeClr val="tx2">
                    <a:lumMod val="50000"/>
                  </a:schemeClr>
                </a:solidFill>
              </a:rPr>
              <a:t>        Google, Wikipedia ,YouTube , etc.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91402372"/>
              </p:ext>
            </p:extLst>
          </p:nvPr>
        </p:nvGraphicFramePr>
        <p:xfrm>
          <a:off x="609600" y="2133600"/>
          <a:ext cx="8153400" cy="3086100"/>
        </p:xfrm>
        <a:graphic>
          <a:graphicData uri="http://schemas.openxmlformats.org/drawingml/2006/table">
            <a:tbl>
              <a:tblPr firstRow="1" bandRow="1">
                <a:tableStyleId>{35758FB7-9AC5-4552-8A53-C91805E547FA}</a:tableStyleId>
              </a:tblPr>
              <a:tblGrid>
                <a:gridCol w="1523164">
                  <a:extLst>
                    <a:ext uri="{9D8B030D-6E8A-4147-A177-3AD203B41FA5}">
                      <a16:colId xmlns:a16="http://schemas.microsoft.com/office/drawing/2014/main" val="20000"/>
                    </a:ext>
                  </a:extLst>
                </a:gridCol>
                <a:gridCol w="1677236">
                  <a:extLst>
                    <a:ext uri="{9D8B030D-6E8A-4147-A177-3AD203B41FA5}">
                      <a16:colId xmlns:a16="http://schemas.microsoft.com/office/drawing/2014/main" val="20001"/>
                    </a:ext>
                  </a:extLst>
                </a:gridCol>
                <a:gridCol w="4953000">
                  <a:extLst>
                    <a:ext uri="{9D8B030D-6E8A-4147-A177-3AD203B41FA5}">
                      <a16:colId xmlns:a16="http://schemas.microsoft.com/office/drawing/2014/main" val="20002"/>
                    </a:ext>
                  </a:extLst>
                </a:gridCol>
              </a:tblGrid>
              <a:tr h="495300">
                <a:tc gridSpan="3">
                  <a:txBody>
                    <a:bodyPr/>
                    <a:lstStyle/>
                    <a:p>
                      <a:pPr algn="l"/>
                      <a:r>
                        <a:rPr lang="en-US" sz="2000" dirty="0"/>
                        <a:t>                                       PROJECT BY: GROUP Q12</a:t>
                      </a:r>
                    </a:p>
                  </a:txBody>
                  <a:tcPr/>
                </a:tc>
                <a:tc hMerge="1">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95300">
                <a:tc>
                  <a:txBody>
                    <a:bodyPr/>
                    <a:lstStyle/>
                    <a:p>
                      <a:pPr algn="ctr"/>
                      <a:r>
                        <a:rPr lang="en-US" sz="2000" dirty="0"/>
                        <a:t>ROLL NO.</a:t>
                      </a:r>
                    </a:p>
                  </a:txBody>
                  <a:tcPr/>
                </a:tc>
                <a:tc>
                  <a:txBody>
                    <a:bodyPr/>
                    <a:lstStyle/>
                    <a:p>
                      <a:pPr algn="ctr"/>
                      <a:r>
                        <a:rPr lang="en-US" sz="2000" dirty="0"/>
                        <a:t>GR</a:t>
                      </a:r>
                      <a:r>
                        <a:rPr lang="en-US" sz="2000" baseline="0" dirty="0"/>
                        <a:t> </a:t>
                      </a:r>
                      <a:r>
                        <a:rPr lang="en-US" sz="2000" dirty="0"/>
                        <a:t> NO.</a:t>
                      </a:r>
                    </a:p>
                  </a:txBody>
                  <a:tcPr/>
                </a:tc>
                <a:tc>
                  <a:txBody>
                    <a:bodyPr/>
                    <a:lstStyle/>
                    <a:p>
                      <a:pPr algn="ctr"/>
                      <a:r>
                        <a:rPr lang="en-US" sz="2000" dirty="0"/>
                        <a:t>NAME OF THE STUDENT</a:t>
                      </a:r>
                    </a:p>
                  </a:txBody>
                  <a:tcPr/>
                </a:tc>
                <a:extLst>
                  <a:ext uri="{0D108BD9-81ED-4DB2-BD59-A6C34878D82A}">
                    <a16:rowId xmlns:a16="http://schemas.microsoft.com/office/drawing/2014/main" val="10001"/>
                  </a:ext>
                </a:extLst>
              </a:tr>
              <a:tr h="419100">
                <a:tc>
                  <a:txBody>
                    <a:bodyPr/>
                    <a:lstStyle/>
                    <a:p>
                      <a:pPr algn="ctr"/>
                      <a:r>
                        <a:rPr lang="en-US" dirty="0"/>
                        <a:t>61</a:t>
                      </a:r>
                    </a:p>
                  </a:txBody>
                  <a:tcPr/>
                </a:tc>
                <a:tc>
                  <a:txBody>
                    <a:bodyPr/>
                    <a:lstStyle/>
                    <a:p>
                      <a:pPr algn="ctr"/>
                      <a:r>
                        <a:rPr lang="en-US" dirty="0"/>
                        <a:t>12010442</a:t>
                      </a:r>
                    </a:p>
                  </a:txBody>
                  <a:tcPr/>
                </a:tc>
                <a:tc>
                  <a:txBody>
                    <a:bodyPr/>
                    <a:lstStyle/>
                    <a:p>
                      <a:pPr algn="ctr"/>
                      <a:r>
                        <a:rPr lang="en-US" dirty="0">
                          <a:latin typeface="+mn-lt"/>
                        </a:rPr>
                        <a:t>SHIKALGAR MOHIDDIN</a:t>
                      </a:r>
                      <a:r>
                        <a:rPr lang="en-US" baseline="0" dirty="0">
                          <a:latin typeface="+mn-lt"/>
                        </a:rPr>
                        <a:t> KAMALUDDIN</a:t>
                      </a:r>
                      <a:endParaRPr lang="en-US" dirty="0">
                        <a:latin typeface="+mn-lt"/>
                      </a:endParaRPr>
                    </a:p>
                  </a:txBody>
                  <a:tcPr/>
                </a:tc>
                <a:extLst>
                  <a:ext uri="{0D108BD9-81ED-4DB2-BD59-A6C34878D82A}">
                    <a16:rowId xmlns:a16="http://schemas.microsoft.com/office/drawing/2014/main" val="10002"/>
                  </a:ext>
                </a:extLst>
              </a:tr>
              <a:tr h="419100">
                <a:tc>
                  <a:txBody>
                    <a:bodyPr/>
                    <a:lstStyle/>
                    <a:p>
                      <a:pPr algn="ctr"/>
                      <a:r>
                        <a:rPr lang="en-US" dirty="0"/>
                        <a:t>62</a:t>
                      </a:r>
                    </a:p>
                  </a:txBody>
                  <a:tcPr/>
                </a:tc>
                <a:tc>
                  <a:txBody>
                    <a:bodyPr/>
                    <a:lstStyle/>
                    <a:p>
                      <a:pPr algn="ctr"/>
                      <a:r>
                        <a:rPr lang="en-US" dirty="0"/>
                        <a:t>12011236</a:t>
                      </a:r>
                    </a:p>
                  </a:txBody>
                  <a:tcPr/>
                </a:tc>
                <a:tc>
                  <a:txBody>
                    <a:bodyPr/>
                    <a:lstStyle/>
                    <a:p>
                      <a:pPr algn="ctr"/>
                      <a:r>
                        <a:rPr lang="en-US" dirty="0">
                          <a:latin typeface="+mn-lt"/>
                        </a:rPr>
                        <a:t>SHIMPLE SANSKRUTI</a:t>
                      </a:r>
                      <a:r>
                        <a:rPr lang="en-US" baseline="0" dirty="0">
                          <a:latin typeface="+mn-lt"/>
                        </a:rPr>
                        <a:t>  SANJAY</a:t>
                      </a:r>
                      <a:endParaRPr lang="en-US" dirty="0">
                        <a:latin typeface="+mn-lt"/>
                      </a:endParaRPr>
                    </a:p>
                  </a:txBody>
                  <a:tcPr/>
                </a:tc>
                <a:extLst>
                  <a:ext uri="{0D108BD9-81ED-4DB2-BD59-A6C34878D82A}">
                    <a16:rowId xmlns:a16="http://schemas.microsoft.com/office/drawing/2014/main" val="10003"/>
                  </a:ext>
                </a:extLst>
              </a:tr>
              <a:tr h="419100">
                <a:tc>
                  <a:txBody>
                    <a:bodyPr/>
                    <a:lstStyle/>
                    <a:p>
                      <a:pPr algn="ctr"/>
                      <a:r>
                        <a:rPr lang="en-US" dirty="0"/>
                        <a:t>63</a:t>
                      </a:r>
                    </a:p>
                  </a:txBody>
                  <a:tcPr/>
                </a:tc>
                <a:tc>
                  <a:txBody>
                    <a:bodyPr/>
                    <a:lstStyle/>
                    <a:p>
                      <a:pPr algn="ctr"/>
                      <a:r>
                        <a:rPr lang="en-US" dirty="0"/>
                        <a:t>12010823</a:t>
                      </a:r>
                    </a:p>
                  </a:txBody>
                  <a:tcPr/>
                </a:tc>
                <a:tc>
                  <a:txBody>
                    <a:bodyPr/>
                    <a:lstStyle/>
                    <a:p>
                      <a:pPr algn="ctr"/>
                      <a:r>
                        <a:rPr lang="en-US" dirty="0">
                          <a:latin typeface="+mn-lt"/>
                        </a:rPr>
                        <a:t>SHIINDE ARYAN</a:t>
                      </a:r>
                      <a:r>
                        <a:rPr lang="en-US" baseline="0" dirty="0">
                          <a:latin typeface="+mn-lt"/>
                        </a:rPr>
                        <a:t> GOPALAN</a:t>
                      </a:r>
                      <a:endParaRPr lang="en-US" dirty="0">
                        <a:latin typeface="+mn-lt"/>
                      </a:endParaRPr>
                    </a:p>
                  </a:txBody>
                  <a:tcPr/>
                </a:tc>
                <a:extLst>
                  <a:ext uri="{0D108BD9-81ED-4DB2-BD59-A6C34878D82A}">
                    <a16:rowId xmlns:a16="http://schemas.microsoft.com/office/drawing/2014/main" val="10004"/>
                  </a:ext>
                </a:extLst>
              </a:tr>
              <a:tr h="419100">
                <a:tc>
                  <a:txBody>
                    <a:bodyPr/>
                    <a:lstStyle/>
                    <a:p>
                      <a:pPr algn="ctr"/>
                      <a:r>
                        <a:rPr lang="en-US" dirty="0"/>
                        <a:t>64</a:t>
                      </a:r>
                    </a:p>
                  </a:txBody>
                  <a:tcPr/>
                </a:tc>
                <a:tc>
                  <a:txBody>
                    <a:bodyPr/>
                    <a:lstStyle/>
                    <a:p>
                      <a:pPr algn="ctr"/>
                      <a:r>
                        <a:rPr lang="en-US" dirty="0"/>
                        <a:t>12011223</a:t>
                      </a:r>
                    </a:p>
                  </a:txBody>
                  <a:tcPr/>
                </a:tc>
                <a:tc>
                  <a:txBody>
                    <a:bodyPr/>
                    <a:lstStyle/>
                    <a:p>
                      <a:pPr algn="ctr"/>
                      <a:r>
                        <a:rPr lang="en-US" dirty="0">
                          <a:latin typeface="+mn-lt"/>
                        </a:rPr>
                        <a:t>SHINDE CHETAN SHANTARAM</a:t>
                      </a:r>
                    </a:p>
                  </a:txBody>
                  <a:tcPr/>
                </a:tc>
                <a:extLst>
                  <a:ext uri="{0D108BD9-81ED-4DB2-BD59-A6C34878D82A}">
                    <a16:rowId xmlns:a16="http://schemas.microsoft.com/office/drawing/2014/main" val="10005"/>
                  </a:ext>
                </a:extLst>
              </a:tr>
              <a:tr h="419100">
                <a:tc>
                  <a:txBody>
                    <a:bodyPr/>
                    <a:lstStyle/>
                    <a:p>
                      <a:pPr algn="ctr"/>
                      <a:r>
                        <a:rPr lang="en-US" dirty="0"/>
                        <a:t>65</a:t>
                      </a:r>
                    </a:p>
                  </a:txBody>
                  <a:tcPr/>
                </a:tc>
                <a:tc>
                  <a:txBody>
                    <a:bodyPr/>
                    <a:lstStyle/>
                    <a:p>
                      <a:pPr algn="ctr"/>
                      <a:r>
                        <a:rPr lang="en-US" dirty="0"/>
                        <a:t>12010267</a:t>
                      </a:r>
                    </a:p>
                  </a:txBody>
                  <a:tcPr/>
                </a:tc>
                <a:tc>
                  <a:txBody>
                    <a:bodyPr/>
                    <a:lstStyle/>
                    <a:p>
                      <a:pPr algn="ctr"/>
                      <a:r>
                        <a:rPr lang="en-US" dirty="0">
                          <a:latin typeface="+mn-lt"/>
                        </a:rPr>
                        <a:t>SHINDE</a:t>
                      </a:r>
                      <a:r>
                        <a:rPr lang="en-US" baseline="0" dirty="0">
                          <a:latin typeface="+mn-lt"/>
                        </a:rPr>
                        <a:t> GAYATRI VISHVANATH</a:t>
                      </a:r>
                      <a:endParaRPr lang="en-US" dirty="0">
                        <a:latin typeface="+mn-lt"/>
                      </a:endParaRPr>
                    </a:p>
                  </a:txBody>
                  <a:tcPr/>
                </a:tc>
                <a:extLst>
                  <a:ext uri="{0D108BD9-81ED-4DB2-BD59-A6C34878D82A}">
                    <a16:rowId xmlns:a16="http://schemas.microsoft.com/office/drawing/2014/main" val="10006"/>
                  </a:ext>
                </a:extLst>
              </a:tr>
            </a:tbl>
          </a:graphicData>
        </a:graphic>
      </p:graphicFrame>
      <p:sp>
        <p:nvSpPr>
          <p:cNvPr id="5" name="Rounded Rectangle 4"/>
          <p:cNvSpPr/>
          <p:nvPr/>
        </p:nvSpPr>
        <p:spPr>
          <a:xfrm>
            <a:off x="1219200" y="381000"/>
            <a:ext cx="6629400" cy="1371600"/>
          </a:xfrm>
          <a:prstGeom prst="roundRect">
            <a:avLst/>
          </a:prstGeom>
          <a:gradFill flip="none" rotWithShape="1">
            <a:gsLst>
              <a:gs pos="0">
                <a:srgbClr val="5E9EFF"/>
              </a:gs>
              <a:gs pos="42000">
                <a:srgbClr val="85C2FF"/>
              </a:gs>
              <a:gs pos="42000">
                <a:srgbClr val="85C2FF"/>
              </a:gs>
              <a:gs pos="42000">
                <a:srgbClr val="85C2FF"/>
              </a:gs>
              <a:gs pos="42000">
                <a:srgbClr val="85C2FF"/>
              </a:gs>
              <a:gs pos="70000">
                <a:srgbClr val="C4D6EB"/>
              </a:gs>
              <a:gs pos="100000">
                <a:srgbClr val="FFEBFA"/>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6" name="TextBox 5"/>
          <p:cNvSpPr txBox="1"/>
          <p:nvPr/>
        </p:nvSpPr>
        <p:spPr>
          <a:xfrm>
            <a:off x="1447800" y="609600"/>
            <a:ext cx="6172200" cy="923330"/>
          </a:xfrm>
          <a:prstGeom prst="rect">
            <a:avLst/>
          </a:prstGeom>
          <a:noFill/>
        </p:spPr>
        <p:txBody>
          <a:bodyPr wrap="square" rtlCol="0">
            <a:spAutoFit/>
          </a:bodyPr>
          <a:lstStyle/>
          <a:p>
            <a:r>
              <a:rPr lang="en-US" sz="2400" dirty="0"/>
              <a:t>NAME OF THE PROJECT :</a:t>
            </a:r>
          </a:p>
          <a:p>
            <a:r>
              <a:rPr lang="en-US" sz="3000" u="sng" dirty="0">
                <a:latin typeface="Times New Roman" pitchFamily="18" charset="0"/>
                <a:cs typeface="Times New Roman" pitchFamily="18" charset="0"/>
              </a:rPr>
              <a:t>SELF BALANCING GYROBIKE</a:t>
            </a:r>
            <a:r>
              <a:rPr lang="en-US" sz="3000" dirty="0">
                <a:effectLst>
                  <a:outerShdw blurRad="38100" dist="38100" dir="2700000" algn="tl">
                    <a:srgbClr val="000000">
                      <a:alpha val="43137"/>
                    </a:srgbClr>
                  </a:outerShdw>
                </a:effectLst>
                <a:latin typeface="Times New Roman" pitchFamily="18" charset="0"/>
                <a:cs typeface="Times New Roman" pitchFamily="18" charset="0"/>
              </a:rPr>
              <a:t>.</a:t>
            </a:r>
          </a:p>
        </p:txBody>
      </p:sp>
      <p:sp>
        <p:nvSpPr>
          <p:cNvPr id="7" name="Flowchart: Alternate Process 6"/>
          <p:cNvSpPr/>
          <p:nvPr/>
        </p:nvSpPr>
        <p:spPr>
          <a:xfrm>
            <a:off x="304800" y="5791200"/>
            <a:ext cx="8534400" cy="838200"/>
          </a:xfrm>
          <a:prstGeom prst="flowChartAlternateProcess">
            <a:avLst/>
          </a:prstGeom>
          <a:gradFill>
            <a:gsLst>
              <a:gs pos="0">
                <a:srgbClr val="5E9EFF"/>
              </a:gs>
              <a:gs pos="39999">
                <a:srgbClr val="85C2FF"/>
              </a:gs>
              <a:gs pos="70000">
                <a:srgbClr val="C4D6EB"/>
              </a:gs>
              <a:gs pos="100000">
                <a:srgbClr val="FFEBFA"/>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609600" y="5943600"/>
            <a:ext cx="8001000" cy="400110"/>
          </a:xfrm>
          <a:prstGeom prst="rect">
            <a:avLst/>
          </a:prstGeom>
          <a:noFill/>
        </p:spPr>
        <p:txBody>
          <a:bodyPr wrap="square" rtlCol="0">
            <a:spAutoFit/>
          </a:bodyPr>
          <a:lstStyle/>
          <a:p>
            <a:r>
              <a:rPr lang="en-US" dirty="0"/>
              <a:t>UNDER THE GUIDANCE OF : </a:t>
            </a:r>
            <a:r>
              <a:rPr lang="en-US" sz="2000" u="sng" dirty="0"/>
              <a:t> PROF. RANJEETSINGH SURYAWANSHI </a:t>
            </a:r>
          </a:p>
        </p:txBody>
      </p:sp>
      <p:sp>
        <p:nvSpPr>
          <p:cNvPr id="8" name="Frame 7"/>
          <p:cNvSpPr/>
          <p:nvPr/>
        </p:nvSpPr>
        <p:spPr>
          <a:xfrm>
            <a:off x="533400" y="2133600"/>
            <a:ext cx="8305800" cy="3200400"/>
          </a:xfrm>
          <a:prstGeom prst="frame">
            <a:avLst>
              <a:gd name="adj1" fmla="val 15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1" name="Straight Connector 10"/>
          <p:cNvCxnSpPr/>
          <p:nvPr/>
        </p:nvCxnSpPr>
        <p:spPr>
          <a:xfrm>
            <a:off x="609600" y="2667000"/>
            <a:ext cx="8229600" cy="15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09600" y="3200400"/>
            <a:ext cx="8229600" cy="1588"/>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24400" y="0"/>
            <a:ext cx="4419600" cy="6858000"/>
          </a:xfrm>
          <a:prstGeom prst="rect">
            <a:avLst/>
          </a:prstGeom>
          <a:gradFill flip="none" rotWithShape="1">
            <a:gsLst>
              <a:gs pos="0">
                <a:srgbClr val="5E9EFF"/>
              </a:gs>
              <a:gs pos="39999">
                <a:srgbClr val="85C2FF"/>
              </a:gs>
              <a:gs pos="70000">
                <a:srgbClr val="C4D6EB"/>
              </a:gs>
              <a:gs pos="100000">
                <a:srgbClr val="FFEBFA"/>
              </a:gs>
            </a:gsLst>
            <a:lin ang="10800000" scaled="1"/>
            <a:tileRect/>
          </a:gradFill>
          <a:effectLst>
            <a:outerShdw blurRad="279400" dist="76200" dir="5400000" sx="6000" sy="6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p:nvGrpSpPr>
        <p:grpSpPr>
          <a:xfrm>
            <a:off x="3276600" y="1066800"/>
            <a:ext cx="1676400" cy="762000"/>
            <a:chOff x="1219200" y="1905000"/>
            <a:chExt cx="4267200" cy="1219200"/>
          </a:xfrm>
          <a:gradFill>
            <a:gsLst>
              <a:gs pos="0">
                <a:srgbClr val="CCCCFF"/>
              </a:gs>
              <a:gs pos="17999">
                <a:srgbClr val="99CCFF"/>
              </a:gs>
              <a:gs pos="36000">
                <a:srgbClr val="9966FF"/>
              </a:gs>
              <a:gs pos="61000">
                <a:srgbClr val="CC99FF"/>
              </a:gs>
              <a:gs pos="82001">
                <a:srgbClr val="99CCFF"/>
              </a:gs>
              <a:gs pos="100000">
                <a:srgbClr val="CCCCFF"/>
              </a:gs>
            </a:gsLst>
            <a:lin ang="5400000" scaled="0"/>
          </a:gradFill>
        </p:grpSpPr>
        <p:grpSp>
          <p:nvGrpSpPr>
            <p:cNvPr id="5" name="Group 4"/>
            <p:cNvGrpSpPr/>
            <p:nvPr/>
          </p:nvGrpSpPr>
          <p:grpSpPr>
            <a:xfrm>
              <a:off x="1219200" y="2286000"/>
              <a:ext cx="4267200" cy="838200"/>
              <a:chOff x="1219200" y="2286000"/>
              <a:chExt cx="4267200" cy="838200"/>
            </a:xfrm>
            <a:grpFill/>
          </p:grpSpPr>
          <p:sp>
            <p:nvSpPr>
              <p:cNvPr id="3" name="Rectangle 2"/>
              <p:cNvSpPr/>
              <p:nvPr/>
            </p:nvSpPr>
            <p:spPr>
              <a:xfrm>
                <a:off x="1981200" y="2286000"/>
                <a:ext cx="3505200" cy="838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16200000">
                <a:off x="1181100" y="2324100"/>
                <a:ext cx="838200" cy="7620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Isosceles Triangle 5"/>
            <p:cNvSpPr/>
            <p:nvPr/>
          </p:nvSpPr>
          <p:spPr>
            <a:xfrm>
              <a:off x="4953000" y="1905000"/>
              <a:ext cx="533400" cy="381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p:cNvGrpSpPr/>
          <p:nvPr/>
        </p:nvGrpSpPr>
        <p:grpSpPr>
          <a:xfrm>
            <a:off x="3276600" y="1905000"/>
            <a:ext cx="1676400" cy="762000"/>
            <a:chOff x="1219200" y="1905000"/>
            <a:chExt cx="4267200" cy="1219200"/>
          </a:xfrm>
          <a:gradFill>
            <a:gsLst>
              <a:gs pos="0">
                <a:srgbClr val="CCCCFF"/>
              </a:gs>
              <a:gs pos="17999">
                <a:srgbClr val="99CCFF"/>
              </a:gs>
              <a:gs pos="36000">
                <a:srgbClr val="9966FF"/>
              </a:gs>
              <a:gs pos="61000">
                <a:srgbClr val="CC99FF"/>
              </a:gs>
              <a:gs pos="82001">
                <a:srgbClr val="99CCFF"/>
              </a:gs>
              <a:gs pos="100000">
                <a:srgbClr val="CCCCFF"/>
              </a:gs>
            </a:gsLst>
            <a:lin ang="5400000" scaled="0"/>
          </a:gradFill>
        </p:grpSpPr>
        <p:grpSp>
          <p:nvGrpSpPr>
            <p:cNvPr id="23" name="Group 4"/>
            <p:cNvGrpSpPr/>
            <p:nvPr/>
          </p:nvGrpSpPr>
          <p:grpSpPr>
            <a:xfrm>
              <a:off x="1219200" y="2286000"/>
              <a:ext cx="4267200" cy="838200"/>
              <a:chOff x="1219200" y="2286000"/>
              <a:chExt cx="4267200" cy="838200"/>
            </a:xfrm>
            <a:grpFill/>
          </p:grpSpPr>
          <p:sp>
            <p:nvSpPr>
              <p:cNvPr id="25" name="Rectangle 2"/>
              <p:cNvSpPr/>
              <p:nvPr/>
            </p:nvSpPr>
            <p:spPr>
              <a:xfrm>
                <a:off x="1981200" y="2286000"/>
                <a:ext cx="3505200" cy="838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Isosceles Triangle 25"/>
              <p:cNvSpPr/>
              <p:nvPr/>
            </p:nvSpPr>
            <p:spPr>
              <a:xfrm rot="16200000">
                <a:off x="1181100" y="2324100"/>
                <a:ext cx="838200" cy="7620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Isosceles Triangle 23"/>
            <p:cNvSpPr/>
            <p:nvPr/>
          </p:nvSpPr>
          <p:spPr>
            <a:xfrm>
              <a:off x="4953000" y="1905000"/>
              <a:ext cx="533400" cy="381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1" name="TextBox 40"/>
          <p:cNvSpPr txBox="1"/>
          <p:nvPr/>
        </p:nvSpPr>
        <p:spPr>
          <a:xfrm>
            <a:off x="304800" y="2667000"/>
            <a:ext cx="2514600" cy="58477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t="100000" r="100000"/>
            </a:path>
            <a:tileRect l="-100000" b="-100000"/>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3200" b="1" dirty="0">
                <a:latin typeface="Times New Roman" pitchFamily="18" charset="0"/>
                <a:cs typeface="Times New Roman" pitchFamily="18" charset="0"/>
              </a:rPr>
              <a:t>CONTENTS</a:t>
            </a:r>
          </a:p>
        </p:txBody>
      </p:sp>
      <p:grpSp>
        <p:nvGrpSpPr>
          <p:cNvPr id="42" name="Group 41"/>
          <p:cNvGrpSpPr/>
          <p:nvPr/>
        </p:nvGrpSpPr>
        <p:grpSpPr>
          <a:xfrm>
            <a:off x="3276600" y="228600"/>
            <a:ext cx="1676400" cy="762000"/>
            <a:chOff x="1219200" y="1905000"/>
            <a:chExt cx="4267200" cy="1219200"/>
          </a:xfrm>
          <a:gradFill>
            <a:gsLst>
              <a:gs pos="0">
                <a:srgbClr val="CCCCFF"/>
              </a:gs>
              <a:gs pos="17999">
                <a:srgbClr val="99CCFF"/>
              </a:gs>
              <a:gs pos="36000">
                <a:srgbClr val="9966FF"/>
              </a:gs>
              <a:gs pos="61000">
                <a:srgbClr val="CC99FF"/>
              </a:gs>
              <a:gs pos="82001">
                <a:srgbClr val="99CCFF"/>
              </a:gs>
              <a:gs pos="100000">
                <a:srgbClr val="CCCCFF"/>
              </a:gs>
            </a:gsLst>
            <a:lin ang="5400000" scaled="0"/>
          </a:gradFill>
        </p:grpSpPr>
        <p:grpSp>
          <p:nvGrpSpPr>
            <p:cNvPr id="43" name="Group 4"/>
            <p:cNvGrpSpPr/>
            <p:nvPr/>
          </p:nvGrpSpPr>
          <p:grpSpPr>
            <a:xfrm>
              <a:off x="1219200" y="2286000"/>
              <a:ext cx="4267200" cy="838200"/>
              <a:chOff x="1219200" y="2286000"/>
              <a:chExt cx="4267200" cy="838200"/>
            </a:xfrm>
            <a:grpFill/>
          </p:grpSpPr>
          <p:sp>
            <p:nvSpPr>
              <p:cNvPr id="45" name="Rectangle 2"/>
              <p:cNvSpPr/>
              <p:nvPr/>
            </p:nvSpPr>
            <p:spPr>
              <a:xfrm>
                <a:off x="1981200" y="2286000"/>
                <a:ext cx="3505200" cy="838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Isosceles Triangle 45"/>
              <p:cNvSpPr/>
              <p:nvPr/>
            </p:nvSpPr>
            <p:spPr>
              <a:xfrm rot="16200000">
                <a:off x="1181100" y="2324100"/>
                <a:ext cx="838200" cy="7620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Isosceles Triangle 43"/>
            <p:cNvSpPr/>
            <p:nvPr/>
          </p:nvSpPr>
          <p:spPr>
            <a:xfrm>
              <a:off x="4953000" y="1905000"/>
              <a:ext cx="533400" cy="381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Group 46"/>
          <p:cNvGrpSpPr/>
          <p:nvPr/>
        </p:nvGrpSpPr>
        <p:grpSpPr>
          <a:xfrm>
            <a:off x="3276600" y="2819400"/>
            <a:ext cx="1676400" cy="762000"/>
            <a:chOff x="1219200" y="1905000"/>
            <a:chExt cx="4267200" cy="1219200"/>
          </a:xfrm>
          <a:gradFill>
            <a:gsLst>
              <a:gs pos="0">
                <a:srgbClr val="CCCCFF"/>
              </a:gs>
              <a:gs pos="17999">
                <a:srgbClr val="99CCFF"/>
              </a:gs>
              <a:gs pos="36000">
                <a:srgbClr val="9966FF"/>
              </a:gs>
              <a:gs pos="61000">
                <a:srgbClr val="CC99FF"/>
              </a:gs>
              <a:gs pos="82001">
                <a:srgbClr val="99CCFF"/>
              </a:gs>
              <a:gs pos="100000">
                <a:srgbClr val="CCCCFF"/>
              </a:gs>
            </a:gsLst>
            <a:lin ang="5400000" scaled="0"/>
          </a:gradFill>
        </p:grpSpPr>
        <p:grpSp>
          <p:nvGrpSpPr>
            <p:cNvPr id="48" name="Group 4"/>
            <p:cNvGrpSpPr/>
            <p:nvPr/>
          </p:nvGrpSpPr>
          <p:grpSpPr>
            <a:xfrm>
              <a:off x="1219200" y="2286000"/>
              <a:ext cx="4267200" cy="838200"/>
              <a:chOff x="1219200" y="2286000"/>
              <a:chExt cx="4267200" cy="838200"/>
            </a:xfrm>
            <a:grpFill/>
          </p:grpSpPr>
          <p:sp>
            <p:nvSpPr>
              <p:cNvPr id="50" name="Rectangle 2"/>
              <p:cNvSpPr/>
              <p:nvPr/>
            </p:nvSpPr>
            <p:spPr>
              <a:xfrm>
                <a:off x="1981200" y="2286000"/>
                <a:ext cx="3505200" cy="838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Isosceles Triangle 50"/>
              <p:cNvSpPr/>
              <p:nvPr/>
            </p:nvSpPr>
            <p:spPr>
              <a:xfrm rot="16200000">
                <a:off x="1181100" y="2324100"/>
                <a:ext cx="838200" cy="7620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9" name="Isosceles Triangle 48"/>
            <p:cNvSpPr/>
            <p:nvPr/>
          </p:nvSpPr>
          <p:spPr>
            <a:xfrm>
              <a:off x="4953000" y="1905000"/>
              <a:ext cx="533400" cy="381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2" name="Group 51"/>
          <p:cNvGrpSpPr/>
          <p:nvPr/>
        </p:nvGrpSpPr>
        <p:grpSpPr>
          <a:xfrm>
            <a:off x="3276600" y="3733800"/>
            <a:ext cx="1676400" cy="762000"/>
            <a:chOff x="1219200" y="1905000"/>
            <a:chExt cx="4267200" cy="1219200"/>
          </a:xfrm>
          <a:gradFill>
            <a:gsLst>
              <a:gs pos="0">
                <a:srgbClr val="CCCCFF"/>
              </a:gs>
              <a:gs pos="17999">
                <a:srgbClr val="99CCFF"/>
              </a:gs>
              <a:gs pos="36000">
                <a:srgbClr val="9966FF"/>
              </a:gs>
              <a:gs pos="61000">
                <a:srgbClr val="CC99FF"/>
              </a:gs>
              <a:gs pos="82001">
                <a:srgbClr val="99CCFF"/>
              </a:gs>
              <a:gs pos="100000">
                <a:srgbClr val="CCCCFF"/>
              </a:gs>
            </a:gsLst>
            <a:lin ang="5400000" scaled="0"/>
          </a:gradFill>
        </p:grpSpPr>
        <p:grpSp>
          <p:nvGrpSpPr>
            <p:cNvPr id="53" name="Group 4"/>
            <p:cNvGrpSpPr/>
            <p:nvPr/>
          </p:nvGrpSpPr>
          <p:grpSpPr>
            <a:xfrm>
              <a:off x="1219200" y="2286000"/>
              <a:ext cx="4267200" cy="838200"/>
              <a:chOff x="1219200" y="2286000"/>
              <a:chExt cx="4267200" cy="838200"/>
            </a:xfrm>
            <a:grpFill/>
          </p:grpSpPr>
          <p:sp>
            <p:nvSpPr>
              <p:cNvPr id="55" name="Rectangle 2"/>
              <p:cNvSpPr/>
              <p:nvPr/>
            </p:nvSpPr>
            <p:spPr>
              <a:xfrm>
                <a:off x="1981200" y="2286000"/>
                <a:ext cx="3505200" cy="838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Isosceles Triangle 55"/>
              <p:cNvSpPr/>
              <p:nvPr/>
            </p:nvSpPr>
            <p:spPr>
              <a:xfrm rot="16200000">
                <a:off x="1181100" y="2324100"/>
                <a:ext cx="838200" cy="7620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4" name="Isosceles Triangle 53"/>
            <p:cNvSpPr/>
            <p:nvPr/>
          </p:nvSpPr>
          <p:spPr>
            <a:xfrm>
              <a:off x="4953000" y="1905000"/>
              <a:ext cx="533400" cy="381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p:cNvGrpSpPr/>
          <p:nvPr/>
        </p:nvGrpSpPr>
        <p:grpSpPr>
          <a:xfrm>
            <a:off x="3276600" y="4572000"/>
            <a:ext cx="1676400" cy="762000"/>
            <a:chOff x="1219200" y="1905000"/>
            <a:chExt cx="4267200" cy="1219200"/>
          </a:xfrm>
          <a:gradFill>
            <a:gsLst>
              <a:gs pos="0">
                <a:srgbClr val="CCCCFF"/>
              </a:gs>
              <a:gs pos="17999">
                <a:srgbClr val="99CCFF"/>
              </a:gs>
              <a:gs pos="36000">
                <a:srgbClr val="9966FF"/>
              </a:gs>
              <a:gs pos="61000">
                <a:srgbClr val="CC99FF"/>
              </a:gs>
              <a:gs pos="82001">
                <a:srgbClr val="99CCFF"/>
              </a:gs>
              <a:gs pos="100000">
                <a:srgbClr val="CCCCFF"/>
              </a:gs>
            </a:gsLst>
            <a:lin ang="5400000" scaled="0"/>
          </a:gradFill>
        </p:grpSpPr>
        <p:grpSp>
          <p:nvGrpSpPr>
            <p:cNvPr id="58" name="Group 4"/>
            <p:cNvGrpSpPr/>
            <p:nvPr/>
          </p:nvGrpSpPr>
          <p:grpSpPr>
            <a:xfrm>
              <a:off x="1219200" y="2286000"/>
              <a:ext cx="4267200" cy="838200"/>
              <a:chOff x="1219200" y="2286000"/>
              <a:chExt cx="4267200" cy="838200"/>
            </a:xfrm>
            <a:grpFill/>
          </p:grpSpPr>
          <p:sp>
            <p:nvSpPr>
              <p:cNvPr id="60" name="Rectangle 2"/>
              <p:cNvSpPr/>
              <p:nvPr/>
            </p:nvSpPr>
            <p:spPr>
              <a:xfrm>
                <a:off x="1981200" y="2286000"/>
                <a:ext cx="3505200" cy="838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Isosceles Triangle 60"/>
              <p:cNvSpPr/>
              <p:nvPr/>
            </p:nvSpPr>
            <p:spPr>
              <a:xfrm rot="16200000">
                <a:off x="1181100" y="2324100"/>
                <a:ext cx="838200" cy="7620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9" name="Isosceles Triangle 58"/>
            <p:cNvSpPr/>
            <p:nvPr/>
          </p:nvSpPr>
          <p:spPr>
            <a:xfrm>
              <a:off x="4953000" y="1905000"/>
              <a:ext cx="533400" cy="381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2" name="Group 61"/>
          <p:cNvGrpSpPr/>
          <p:nvPr/>
        </p:nvGrpSpPr>
        <p:grpSpPr>
          <a:xfrm>
            <a:off x="3276600" y="5486400"/>
            <a:ext cx="1676400" cy="762000"/>
            <a:chOff x="1219200" y="1905000"/>
            <a:chExt cx="4267200" cy="1219200"/>
          </a:xfrm>
          <a:gradFill>
            <a:gsLst>
              <a:gs pos="0">
                <a:srgbClr val="CCCCFF"/>
              </a:gs>
              <a:gs pos="17999">
                <a:srgbClr val="99CCFF"/>
              </a:gs>
              <a:gs pos="36000">
                <a:srgbClr val="9966FF"/>
              </a:gs>
              <a:gs pos="61000">
                <a:srgbClr val="CC99FF"/>
              </a:gs>
              <a:gs pos="82001">
                <a:srgbClr val="99CCFF"/>
              </a:gs>
              <a:gs pos="100000">
                <a:srgbClr val="CCCCFF"/>
              </a:gs>
            </a:gsLst>
            <a:lin ang="5400000" scaled="0"/>
          </a:gradFill>
        </p:grpSpPr>
        <p:grpSp>
          <p:nvGrpSpPr>
            <p:cNvPr id="63" name="Group 4"/>
            <p:cNvGrpSpPr/>
            <p:nvPr/>
          </p:nvGrpSpPr>
          <p:grpSpPr>
            <a:xfrm>
              <a:off x="1219200" y="2286000"/>
              <a:ext cx="4267200" cy="838200"/>
              <a:chOff x="1219200" y="2286000"/>
              <a:chExt cx="4267200" cy="838200"/>
            </a:xfrm>
            <a:grpFill/>
          </p:grpSpPr>
          <p:sp>
            <p:nvSpPr>
              <p:cNvPr id="65" name="Rectangle 2"/>
              <p:cNvSpPr/>
              <p:nvPr/>
            </p:nvSpPr>
            <p:spPr>
              <a:xfrm>
                <a:off x="1981200" y="2286000"/>
                <a:ext cx="3505200" cy="838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Isosceles Triangle 65"/>
              <p:cNvSpPr/>
              <p:nvPr/>
            </p:nvSpPr>
            <p:spPr>
              <a:xfrm rot="16200000">
                <a:off x="1181100" y="2324100"/>
                <a:ext cx="838200" cy="7620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Isosceles Triangle 63"/>
            <p:cNvSpPr/>
            <p:nvPr/>
          </p:nvSpPr>
          <p:spPr>
            <a:xfrm>
              <a:off x="4953000" y="1905000"/>
              <a:ext cx="533400" cy="381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Box 66"/>
          <p:cNvSpPr txBox="1"/>
          <p:nvPr/>
        </p:nvSpPr>
        <p:spPr>
          <a:xfrm>
            <a:off x="5181600" y="533400"/>
            <a:ext cx="3429000" cy="40011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effectLst>
            <a:glow rad="101600">
              <a:schemeClr val="accent1">
                <a:satMod val="175000"/>
                <a:alpha val="40000"/>
              </a:schemeClr>
            </a:glow>
          </a:effectLst>
        </p:spPr>
        <p:txBody>
          <a:bodyPr wrap="square" rtlCol="0">
            <a:spAutoFit/>
          </a:bodyPr>
          <a:lstStyle/>
          <a:p>
            <a:pPr algn="ctr"/>
            <a:r>
              <a:rPr lang="en-US" sz="2000" dirty="0">
                <a:solidFill>
                  <a:srgbClr val="7030A0"/>
                </a:solidFill>
                <a:latin typeface="Times New Roman" pitchFamily="18" charset="0"/>
                <a:cs typeface="Times New Roman" pitchFamily="18" charset="0"/>
              </a:rPr>
              <a:t>INTRODUCTION IN BRIEF</a:t>
            </a:r>
          </a:p>
        </p:txBody>
      </p:sp>
      <p:sp>
        <p:nvSpPr>
          <p:cNvPr id="68" name="TextBox 67"/>
          <p:cNvSpPr txBox="1"/>
          <p:nvPr/>
        </p:nvSpPr>
        <p:spPr>
          <a:xfrm>
            <a:off x="5181600" y="1371600"/>
            <a:ext cx="2209800" cy="40011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effectLst>
            <a:glow rad="101600">
              <a:schemeClr val="accent1">
                <a:satMod val="175000"/>
                <a:alpha val="40000"/>
              </a:schemeClr>
            </a:glow>
          </a:effectLst>
        </p:spPr>
        <p:txBody>
          <a:bodyPr wrap="square" rtlCol="0">
            <a:spAutoFit/>
          </a:bodyPr>
          <a:lstStyle/>
          <a:p>
            <a:pPr algn="ctr"/>
            <a:r>
              <a:rPr lang="en-US" sz="2000" dirty="0">
                <a:solidFill>
                  <a:srgbClr val="7030A0"/>
                </a:solidFill>
                <a:latin typeface="Times New Roman" pitchFamily="18" charset="0"/>
                <a:cs typeface="Times New Roman" pitchFamily="18" charset="0"/>
              </a:rPr>
              <a:t>OBJECTIVE</a:t>
            </a:r>
          </a:p>
        </p:txBody>
      </p:sp>
      <p:sp>
        <p:nvSpPr>
          <p:cNvPr id="69" name="TextBox 68"/>
          <p:cNvSpPr txBox="1"/>
          <p:nvPr/>
        </p:nvSpPr>
        <p:spPr>
          <a:xfrm>
            <a:off x="5181600" y="2209800"/>
            <a:ext cx="3048000" cy="40011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effectLst>
            <a:glow rad="101600">
              <a:schemeClr val="accent1">
                <a:satMod val="175000"/>
                <a:alpha val="40000"/>
              </a:schemeClr>
            </a:glow>
          </a:effectLst>
        </p:spPr>
        <p:txBody>
          <a:bodyPr wrap="square" rtlCol="0">
            <a:spAutoFit/>
          </a:bodyPr>
          <a:lstStyle/>
          <a:p>
            <a:pPr algn="ctr"/>
            <a:r>
              <a:rPr lang="en-US" sz="2000" dirty="0">
                <a:solidFill>
                  <a:srgbClr val="7030A0"/>
                </a:solidFill>
                <a:latin typeface="Times New Roman" pitchFamily="18" charset="0"/>
                <a:cs typeface="Times New Roman" pitchFamily="18" charset="0"/>
              </a:rPr>
              <a:t>LITERATURE  REVIEW</a:t>
            </a:r>
          </a:p>
        </p:txBody>
      </p:sp>
      <p:sp>
        <p:nvSpPr>
          <p:cNvPr id="71" name="TextBox 70"/>
          <p:cNvSpPr txBox="1"/>
          <p:nvPr/>
        </p:nvSpPr>
        <p:spPr>
          <a:xfrm>
            <a:off x="5105400" y="3124200"/>
            <a:ext cx="3886200" cy="36933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effectLst>
            <a:glow rad="101600">
              <a:schemeClr val="accent1">
                <a:satMod val="175000"/>
                <a:alpha val="40000"/>
              </a:schemeClr>
            </a:glow>
          </a:effectLst>
        </p:spPr>
        <p:txBody>
          <a:bodyPr wrap="square" rtlCol="0">
            <a:spAutoFit/>
          </a:bodyPr>
          <a:lstStyle/>
          <a:p>
            <a:pPr algn="ctr"/>
            <a:r>
              <a:rPr lang="en-US" dirty="0">
                <a:solidFill>
                  <a:srgbClr val="7030A0"/>
                </a:solidFill>
                <a:latin typeface="Times New Roman" pitchFamily="18" charset="0"/>
                <a:cs typeface="Times New Roman" pitchFamily="18" charset="0"/>
              </a:rPr>
              <a:t>TOOLS AND COMPONENTS USED</a:t>
            </a:r>
          </a:p>
        </p:txBody>
      </p:sp>
      <p:sp>
        <p:nvSpPr>
          <p:cNvPr id="72" name="TextBox 71"/>
          <p:cNvSpPr txBox="1"/>
          <p:nvPr/>
        </p:nvSpPr>
        <p:spPr>
          <a:xfrm>
            <a:off x="5105400" y="4038600"/>
            <a:ext cx="3886200" cy="36933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effectLst>
            <a:glow rad="101600">
              <a:schemeClr val="accent1">
                <a:satMod val="175000"/>
                <a:alpha val="40000"/>
              </a:schemeClr>
            </a:glow>
          </a:effectLst>
        </p:spPr>
        <p:txBody>
          <a:bodyPr wrap="square" rtlCol="0">
            <a:spAutoFit/>
          </a:bodyPr>
          <a:lstStyle/>
          <a:p>
            <a:pPr algn="ctr"/>
            <a:r>
              <a:rPr lang="en-US" dirty="0">
                <a:solidFill>
                  <a:srgbClr val="7030A0"/>
                </a:solidFill>
                <a:latin typeface="Times New Roman" pitchFamily="18" charset="0"/>
                <a:cs typeface="Times New Roman" pitchFamily="18" charset="0"/>
              </a:rPr>
              <a:t>METHODOLOGY IMPLEMENTED</a:t>
            </a:r>
          </a:p>
        </p:txBody>
      </p:sp>
      <p:sp>
        <p:nvSpPr>
          <p:cNvPr id="73" name="TextBox 72"/>
          <p:cNvSpPr txBox="1"/>
          <p:nvPr/>
        </p:nvSpPr>
        <p:spPr>
          <a:xfrm>
            <a:off x="5181600" y="4876800"/>
            <a:ext cx="3505200" cy="40011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effectLst>
            <a:glow rad="101600">
              <a:schemeClr val="accent1">
                <a:satMod val="175000"/>
                <a:alpha val="40000"/>
              </a:schemeClr>
            </a:glow>
          </a:effectLst>
        </p:spPr>
        <p:txBody>
          <a:bodyPr wrap="square" rtlCol="0">
            <a:spAutoFit/>
          </a:bodyPr>
          <a:lstStyle/>
          <a:p>
            <a:pPr algn="ctr"/>
            <a:r>
              <a:rPr lang="en-US" sz="2000" dirty="0">
                <a:solidFill>
                  <a:srgbClr val="7030A0"/>
                </a:solidFill>
                <a:latin typeface="Times New Roman" pitchFamily="18" charset="0"/>
                <a:cs typeface="Times New Roman" pitchFamily="18" charset="0"/>
              </a:rPr>
              <a:t>PROGRESS MADE SO FAR</a:t>
            </a:r>
          </a:p>
        </p:txBody>
      </p:sp>
      <p:sp>
        <p:nvSpPr>
          <p:cNvPr id="74" name="TextBox 73"/>
          <p:cNvSpPr txBox="1"/>
          <p:nvPr/>
        </p:nvSpPr>
        <p:spPr>
          <a:xfrm>
            <a:off x="5105400" y="5791200"/>
            <a:ext cx="3886200" cy="40011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effectLst>
            <a:glow rad="101600">
              <a:schemeClr val="accent1">
                <a:satMod val="175000"/>
                <a:alpha val="40000"/>
              </a:schemeClr>
            </a:glow>
          </a:effectLst>
        </p:spPr>
        <p:txBody>
          <a:bodyPr wrap="square" rtlCol="0">
            <a:spAutoFit/>
          </a:bodyPr>
          <a:lstStyle/>
          <a:p>
            <a:pPr algn="ctr"/>
            <a:r>
              <a:rPr lang="en-US" sz="2000" dirty="0">
                <a:solidFill>
                  <a:srgbClr val="7030A0"/>
                </a:solidFill>
                <a:latin typeface="Times New Roman" pitchFamily="18" charset="0"/>
                <a:cs typeface="Times New Roman" pitchFamily="18" charset="0"/>
              </a:rPr>
              <a:t>PRESENT STATUS OF PROJECT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1000" fill="hold"/>
                                        <p:tgtEl>
                                          <p:spTgt spid="67"/>
                                        </p:tgtEl>
                                        <p:attrNameLst>
                                          <p:attrName>ppt_x</p:attrName>
                                        </p:attrNameLst>
                                      </p:cBhvr>
                                      <p:tavLst>
                                        <p:tav tm="0">
                                          <p:val>
                                            <p:strVal val="1+#ppt_w/2"/>
                                          </p:val>
                                        </p:tav>
                                        <p:tav tm="100000">
                                          <p:val>
                                            <p:strVal val="#ppt_x"/>
                                          </p:val>
                                        </p:tav>
                                      </p:tavLst>
                                    </p:anim>
                                    <p:anim calcmode="lin" valueType="num">
                                      <p:cBhvr additive="base">
                                        <p:cTn id="8" dur="1000" fill="hold"/>
                                        <p:tgtEl>
                                          <p:spTgt spid="6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2" fill="hold" grpId="0" nodeType="afterEffect">
                                  <p:stCondLst>
                                    <p:cond delay="0"/>
                                  </p:stCondLst>
                                  <p:childTnLst>
                                    <p:set>
                                      <p:cBhvr>
                                        <p:cTn id="11" dur="1" fill="hold">
                                          <p:stCondLst>
                                            <p:cond delay="0"/>
                                          </p:stCondLst>
                                        </p:cTn>
                                        <p:tgtEl>
                                          <p:spTgt spid="68"/>
                                        </p:tgtEl>
                                        <p:attrNameLst>
                                          <p:attrName>style.visibility</p:attrName>
                                        </p:attrNameLst>
                                      </p:cBhvr>
                                      <p:to>
                                        <p:strVal val="visible"/>
                                      </p:to>
                                    </p:set>
                                    <p:anim calcmode="lin" valueType="num">
                                      <p:cBhvr additive="base">
                                        <p:cTn id="12" dur="1000" fill="hold"/>
                                        <p:tgtEl>
                                          <p:spTgt spid="68"/>
                                        </p:tgtEl>
                                        <p:attrNameLst>
                                          <p:attrName>ppt_x</p:attrName>
                                        </p:attrNameLst>
                                      </p:cBhvr>
                                      <p:tavLst>
                                        <p:tav tm="0">
                                          <p:val>
                                            <p:strVal val="1+#ppt_w/2"/>
                                          </p:val>
                                        </p:tav>
                                        <p:tav tm="100000">
                                          <p:val>
                                            <p:strVal val="#ppt_x"/>
                                          </p:val>
                                        </p:tav>
                                      </p:tavLst>
                                    </p:anim>
                                    <p:anim calcmode="lin" valueType="num">
                                      <p:cBhvr additive="base">
                                        <p:cTn id="13" dur="1000" fill="hold"/>
                                        <p:tgtEl>
                                          <p:spTgt spid="68"/>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2" fill="hold" grpId="0" nodeType="afterEffect">
                                  <p:stCondLst>
                                    <p:cond delay="0"/>
                                  </p:stCondLst>
                                  <p:childTnLst>
                                    <p:set>
                                      <p:cBhvr>
                                        <p:cTn id="16" dur="1" fill="hold">
                                          <p:stCondLst>
                                            <p:cond delay="0"/>
                                          </p:stCondLst>
                                        </p:cTn>
                                        <p:tgtEl>
                                          <p:spTgt spid="69"/>
                                        </p:tgtEl>
                                        <p:attrNameLst>
                                          <p:attrName>style.visibility</p:attrName>
                                        </p:attrNameLst>
                                      </p:cBhvr>
                                      <p:to>
                                        <p:strVal val="visible"/>
                                      </p:to>
                                    </p:set>
                                    <p:anim calcmode="lin" valueType="num">
                                      <p:cBhvr additive="base">
                                        <p:cTn id="17" dur="1000" fill="hold"/>
                                        <p:tgtEl>
                                          <p:spTgt spid="69"/>
                                        </p:tgtEl>
                                        <p:attrNameLst>
                                          <p:attrName>ppt_x</p:attrName>
                                        </p:attrNameLst>
                                      </p:cBhvr>
                                      <p:tavLst>
                                        <p:tav tm="0">
                                          <p:val>
                                            <p:strVal val="1+#ppt_w/2"/>
                                          </p:val>
                                        </p:tav>
                                        <p:tav tm="100000">
                                          <p:val>
                                            <p:strVal val="#ppt_x"/>
                                          </p:val>
                                        </p:tav>
                                      </p:tavLst>
                                    </p:anim>
                                    <p:anim calcmode="lin" valueType="num">
                                      <p:cBhvr additive="base">
                                        <p:cTn id="18" dur="1000" fill="hold"/>
                                        <p:tgtEl>
                                          <p:spTgt spid="69"/>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2" fill="hold" grpId="0" nodeType="afterEffect">
                                  <p:stCondLst>
                                    <p:cond delay="0"/>
                                  </p:stCondLst>
                                  <p:childTnLst>
                                    <p:set>
                                      <p:cBhvr>
                                        <p:cTn id="21" dur="1" fill="hold">
                                          <p:stCondLst>
                                            <p:cond delay="0"/>
                                          </p:stCondLst>
                                        </p:cTn>
                                        <p:tgtEl>
                                          <p:spTgt spid="71"/>
                                        </p:tgtEl>
                                        <p:attrNameLst>
                                          <p:attrName>style.visibility</p:attrName>
                                        </p:attrNameLst>
                                      </p:cBhvr>
                                      <p:to>
                                        <p:strVal val="visible"/>
                                      </p:to>
                                    </p:set>
                                    <p:anim calcmode="lin" valueType="num">
                                      <p:cBhvr additive="base">
                                        <p:cTn id="22" dur="1000" fill="hold"/>
                                        <p:tgtEl>
                                          <p:spTgt spid="71"/>
                                        </p:tgtEl>
                                        <p:attrNameLst>
                                          <p:attrName>ppt_x</p:attrName>
                                        </p:attrNameLst>
                                      </p:cBhvr>
                                      <p:tavLst>
                                        <p:tav tm="0">
                                          <p:val>
                                            <p:strVal val="1+#ppt_w/2"/>
                                          </p:val>
                                        </p:tav>
                                        <p:tav tm="100000">
                                          <p:val>
                                            <p:strVal val="#ppt_x"/>
                                          </p:val>
                                        </p:tav>
                                      </p:tavLst>
                                    </p:anim>
                                    <p:anim calcmode="lin" valueType="num">
                                      <p:cBhvr additive="base">
                                        <p:cTn id="23" dur="1000" fill="hold"/>
                                        <p:tgtEl>
                                          <p:spTgt spid="71"/>
                                        </p:tgtEl>
                                        <p:attrNameLst>
                                          <p:attrName>ppt_y</p:attrName>
                                        </p:attrNameLst>
                                      </p:cBhvr>
                                      <p:tavLst>
                                        <p:tav tm="0">
                                          <p:val>
                                            <p:strVal val="#ppt_y"/>
                                          </p:val>
                                        </p:tav>
                                        <p:tav tm="100000">
                                          <p:val>
                                            <p:strVal val="#ppt_y"/>
                                          </p:val>
                                        </p:tav>
                                      </p:tavLst>
                                    </p:anim>
                                  </p:childTnLst>
                                </p:cTn>
                              </p:par>
                            </p:childTnLst>
                          </p:cTn>
                        </p:par>
                        <p:par>
                          <p:cTn id="24" fill="hold">
                            <p:stCondLst>
                              <p:cond delay="4000"/>
                            </p:stCondLst>
                            <p:childTnLst>
                              <p:par>
                                <p:cTn id="25" presetID="2" presetClass="entr" presetSubtype="2" fill="hold" grpId="0" nodeType="afterEffect">
                                  <p:stCondLst>
                                    <p:cond delay="0"/>
                                  </p:stCondLst>
                                  <p:childTnLst>
                                    <p:set>
                                      <p:cBhvr>
                                        <p:cTn id="26" dur="1" fill="hold">
                                          <p:stCondLst>
                                            <p:cond delay="0"/>
                                          </p:stCondLst>
                                        </p:cTn>
                                        <p:tgtEl>
                                          <p:spTgt spid="72"/>
                                        </p:tgtEl>
                                        <p:attrNameLst>
                                          <p:attrName>style.visibility</p:attrName>
                                        </p:attrNameLst>
                                      </p:cBhvr>
                                      <p:to>
                                        <p:strVal val="visible"/>
                                      </p:to>
                                    </p:set>
                                    <p:anim calcmode="lin" valueType="num">
                                      <p:cBhvr additive="base">
                                        <p:cTn id="27" dur="1000" fill="hold"/>
                                        <p:tgtEl>
                                          <p:spTgt spid="72"/>
                                        </p:tgtEl>
                                        <p:attrNameLst>
                                          <p:attrName>ppt_x</p:attrName>
                                        </p:attrNameLst>
                                      </p:cBhvr>
                                      <p:tavLst>
                                        <p:tav tm="0">
                                          <p:val>
                                            <p:strVal val="1+#ppt_w/2"/>
                                          </p:val>
                                        </p:tav>
                                        <p:tav tm="100000">
                                          <p:val>
                                            <p:strVal val="#ppt_x"/>
                                          </p:val>
                                        </p:tav>
                                      </p:tavLst>
                                    </p:anim>
                                    <p:anim calcmode="lin" valueType="num">
                                      <p:cBhvr additive="base">
                                        <p:cTn id="28" dur="1000" fill="hold"/>
                                        <p:tgtEl>
                                          <p:spTgt spid="72"/>
                                        </p:tgtEl>
                                        <p:attrNameLst>
                                          <p:attrName>ppt_y</p:attrName>
                                        </p:attrNameLst>
                                      </p:cBhvr>
                                      <p:tavLst>
                                        <p:tav tm="0">
                                          <p:val>
                                            <p:strVal val="#ppt_y"/>
                                          </p:val>
                                        </p:tav>
                                        <p:tav tm="100000">
                                          <p:val>
                                            <p:strVal val="#ppt_y"/>
                                          </p:val>
                                        </p:tav>
                                      </p:tavLst>
                                    </p:anim>
                                  </p:childTnLst>
                                </p:cTn>
                              </p:par>
                            </p:childTnLst>
                          </p:cTn>
                        </p:par>
                        <p:par>
                          <p:cTn id="29" fill="hold">
                            <p:stCondLst>
                              <p:cond delay="5000"/>
                            </p:stCondLst>
                            <p:childTnLst>
                              <p:par>
                                <p:cTn id="30" presetID="2" presetClass="entr" presetSubtype="2" fill="hold" grpId="0" nodeType="afterEffect">
                                  <p:stCondLst>
                                    <p:cond delay="0"/>
                                  </p:stCondLst>
                                  <p:childTnLst>
                                    <p:set>
                                      <p:cBhvr>
                                        <p:cTn id="31" dur="1" fill="hold">
                                          <p:stCondLst>
                                            <p:cond delay="0"/>
                                          </p:stCondLst>
                                        </p:cTn>
                                        <p:tgtEl>
                                          <p:spTgt spid="73"/>
                                        </p:tgtEl>
                                        <p:attrNameLst>
                                          <p:attrName>style.visibility</p:attrName>
                                        </p:attrNameLst>
                                      </p:cBhvr>
                                      <p:to>
                                        <p:strVal val="visible"/>
                                      </p:to>
                                    </p:set>
                                    <p:anim calcmode="lin" valueType="num">
                                      <p:cBhvr additive="base">
                                        <p:cTn id="32" dur="1000" fill="hold"/>
                                        <p:tgtEl>
                                          <p:spTgt spid="73"/>
                                        </p:tgtEl>
                                        <p:attrNameLst>
                                          <p:attrName>ppt_x</p:attrName>
                                        </p:attrNameLst>
                                      </p:cBhvr>
                                      <p:tavLst>
                                        <p:tav tm="0">
                                          <p:val>
                                            <p:strVal val="1+#ppt_w/2"/>
                                          </p:val>
                                        </p:tav>
                                        <p:tav tm="100000">
                                          <p:val>
                                            <p:strVal val="#ppt_x"/>
                                          </p:val>
                                        </p:tav>
                                      </p:tavLst>
                                    </p:anim>
                                    <p:anim calcmode="lin" valueType="num">
                                      <p:cBhvr additive="base">
                                        <p:cTn id="33" dur="1000" fill="hold"/>
                                        <p:tgtEl>
                                          <p:spTgt spid="73"/>
                                        </p:tgtEl>
                                        <p:attrNameLst>
                                          <p:attrName>ppt_y</p:attrName>
                                        </p:attrNameLst>
                                      </p:cBhvr>
                                      <p:tavLst>
                                        <p:tav tm="0">
                                          <p:val>
                                            <p:strVal val="#ppt_y"/>
                                          </p:val>
                                        </p:tav>
                                        <p:tav tm="100000">
                                          <p:val>
                                            <p:strVal val="#ppt_y"/>
                                          </p:val>
                                        </p:tav>
                                      </p:tavLst>
                                    </p:anim>
                                  </p:childTnLst>
                                </p:cTn>
                              </p:par>
                            </p:childTnLst>
                          </p:cTn>
                        </p:par>
                        <p:par>
                          <p:cTn id="34" fill="hold">
                            <p:stCondLst>
                              <p:cond delay="6000"/>
                            </p:stCondLst>
                            <p:childTnLst>
                              <p:par>
                                <p:cTn id="35" presetID="2" presetClass="entr" presetSubtype="2" fill="hold" grpId="0" nodeType="afterEffect">
                                  <p:stCondLst>
                                    <p:cond delay="0"/>
                                  </p:stCondLst>
                                  <p:childTnLst>
                                    <p:set>
                                      <p:cBhvr>
                                        <p:cTn id="36" dur="1" fill="hold">
                                          <p:stCondLst>
                                            <p:cond delay="0"/>
                                          </p:stCondLst>
                                        </p:cTn>
                                        <p:tgtEl>
                                          <p:spTgt spid="74"/>
                                        </p:tgtEl>
                                        <p:attrNameLst>
                                          <p:attrName>style.visibility</p:attrName>
                                        </p:attrNameLst>
                                      </p:cBhvr>
                                      <p:to>
                                        <p:strVal val="visible"/>
                                      </p:to>
                                    </p:set>
                                    <p:anim calcmode="lin" valueType="num">
                                      <p:cBhvr additive="base">
                                        <p:cTn id="37" dur="1000" fill="hold"/>
                                        <p:tgtEl>
                                          <p:spTgt spid="74"/>
                                        </p:tgtEl>
                                        <p:attrNameLst>
                                          <p:attrName>ppt_x</p:attrName>
                                        </p:attrNameLst>
                                      </p:cBhvr>
                                      <p:tavLst>
                                        <p:tav tm="0">
                                          <p:val>
                                            <p:strVal val="1+#ppt_w/2"/>
                                          </p:val>
                                        </p:tav>
                                        <p:tav tm="100000">
                                          <p:val>
                                            <p:strVal val="#ppt_x"/>
                                          </p:val>
                                        </p:tav>
                                      </p:tavLst>
                                    </p:anim>
                                    <p:anim calcmode="lin" valueType="num">
                                      <p:cBhvr additive="base">
                                        <p:cTn id="38" dur="10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69" grpId="0" animBg="1"/>
      <p:bldP spid="71" grpId="0" animBg="1"/>
      <p:bldP spid="72" grpId="0" animBg="1"/>
      <p:bldP spid="73" grpId="0" animBg="1"/>
      <p:bldP spid="7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4953000" cy="461665"/>
          </a:xfrm>
          <a:prstGeom prst="rect">
            <a:avLst/>
          </a:prstGeom>
          <a:solidFill>
            <a:srgbClr val="E9E41C"/>
          </a:solidFill>
        </p:spPr>
        <p:txBody>
          <a:bodyPr wrap="square" rtlCol="0">
            <a:spAutoFit/>
          </a:bodyPr>
          <a:lstStyle/>
          <a:p>
            <a:pPr algn="ctr"/>
            <a:r>
              <a:rPr lang="en-US" sz="2400" dirty="0">
                <a:latin typeface="Times New Roman" pitchFamily="18" charset="0"/>
                <a:cs typeface="Times New Roman" pitchFamily="18" charset="0"/>
              </a:rPr>
              <a:t>INTRODUCTION TO GYROBIKE :</a:t>
            </a:r>
          </a:p>
        </p:txBody>
      </p:sp>
      <p:sp>
        <p:nvSpPr>
          <p:cNvPr id="6" name="Rectangle 5"/>
          <p:cNvSpPr/>
          <p:nvPr/>
        </p:nvSpPr>
        <p:spPr>
          <a:xfrm>
            <a:off x="152400" y="762000"/>
            <a:ext cx="8839200" cy="5867400"/>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3200400" y="1066800"/>
            <a:ext cx="5257800" cy="2139047"/>
          </a:xfrm>
          <a:prstGeom prst="rect">
            <a:avLst/>
          </a:prstGeom>
          <a:noFill/>
        </p:spPr>
        <p:txBody>
          <a:bodyPr wrap="square" rtlCol="0">
            <a:spAutoFit/>
          </a:bodyPr>
          <a:lstStyle/>
          <a:p>
            <a:r>
              <a:rPr lang="en-US" sz="1900" dirty="0">
                <a:solidFill>
                  <a:schemeClr val="accent6">
                    <a:lumMod val="75000"/>
                  </a:schemeClr>
                </a:solidFill>
                <a:latin typeface="Times New Roman" pitchFamily="18" charset="0"/>
                <a:cs typeface="Times New Roman" pitchFamily="18" charset="0"/>
              </a:rPr>
              <a:t>Bikes show different behaviour in different conditions.  When bike is in motion it can be stable.  But it is not possible when bike is in standstill condition. Purpose of this project arises here. We can balance bike in static condition using gyroscope principle device which is known as Control Motor Gyro (CMG).      </a:t>
            </a:r>
          </a:p>
        </p:txBody>
      </p:sp>
      <p:sp>
        <p:nvSpPr>
          <p:cNvPr id="8" name="TextBox 7"/>
          <p:cNvSpPr txBox="1"/>
          <p:nvPr/>
        </p:nvSpPr>
        <p:spPr>
          <a:xfrm>
            <a:off x="3200400" y="3276600"/>
            <a:ext cx="5562600" cy="2031325"/>
          </a:xfrm>
          <a:prstGeom prst="rect">
            <a:avLst/>
          </a:prstGeom>
          <a:noFill/>
        </p:spPr>
        <p:txBody>
          <a:bodyPr wrap="square" rtlCol="0">
            <a:spAutoFit/>
          </a:bodyPr>
          <a:lstStyle/>
          <a:p>
            <a:r>
              <a:rPr lang="en-US" dirty="0">
                <a:solidFill>
                  <a:srgbClr val="D60093"/>
                </a:solidFill>
                <a:latin typeface="Times New Roman" pitchFamily="18" charset="0"/>
                <a:cs typeface="Times New Roman" pitchFamily="18" charset="0"/>
              </a:rPr>
              <a:t>CMG (Control Motor Gyro) controls the angular direction of the entire device to which this CMG is mounted according to input given to the heavy rotational mass rotating inside it at a high speed. In-built motor is fixed   in inside it which rotates that heavy mass. This entire unit is the combination of mechanical and electronic components which make it possible.</a:t>
            </a:r>
          </a:p>
        </p:txBody>
      </p:sp>
      <p:sp>
        <p:nvSpPr>
          <p:cNvPr id="10" name="TextBox 9"/>
          <p:cNvSpPr txBox="1"/>
          <p:nvPr/>
        </p:nvSpPr>
        <p:spPr>
          <a:xfrm>
            <a:off x="304800" y="5486400"/>
            <a:ext cx="8534400" cy="923330"/>
          </a:xfrm>
          <a:prstGeom prst="rect">
            <a:avLst/>
          </a:prstGeom>
          <a:noFill/>
        </p:spPr>
        <p:txBody>
          <a:bodyPr wrap="square" rtlCol="0">
            <a:spAutoFit/>
          </a:bodyPr>
          <a:lstStyle/>
          <a:p>
            <a:pPr algn="ctr"/>
            <a:r>
              <a:rPr lang="en-US" dirty="0">
                <a:solidFill>
                  <a:srgbClr val="FF0066"/>
                </a:solidFill>
                <a:latin typeface="Times New Roman" pitchFamily="18" charset="0"/>
                <a:cs typeface="Times New Roman" pitchFamily="18" charset="0"/>
              </a:rPr>
              <a:t>This technology is generally used in heavy ships to neutralize the effect of wave forces.</a:t>
            </a:r>
          </a:p>
          <a:p>
            <a:pPr algn="ctr"/>
            <a:r>
              <a:rPr lang="en-US" dirty="0">
                <a:solidFill>
                  <a:srgbClr val="FF0066"/>
                </a:solidFill>
                <a:latin typeface="Times New Roman" pitchFamily="18" charset="0"/>
                <a:cs typeface="Times New Roman" pitchFamily="18" charset="0"/>
              </a:rPr>
              <a:t>This project basically surrounds the central idea of using the same Gyroscopic principle in order balance a bike.</a:t>
            </a:r>
          </a:p>
        </p:txBody>
      </p:sp>
      <p:grpSp>
        <p:nvGrpSpPr>
          <p:cNvPr id="12" name="Group 11"/>
          <p:cNvGrpSpPr/>
          <p:nvPr/>
        </p:nvGrpSpPr>
        <p:grpSpPr>
          <a:xfrm>
            <a:off x="381000" y="838200"/>
            <a:ext cx="2667000" cy="2743200"/>
            <a:chOff x="381000" y="762000"/>
            <a:chExt cx="2667000" cy="2743200"/>
          </a:xfrm>
        </p:grpSpPr>
        <p:pic>
          <p:nvPicPr>
            <p:cNvPr id="9" name="Picture 8" descr="WhatsApp Image 2021-03-17 at 9.45.42 AM.jpeg"/>
            <p:cNvPicPr>
              <a:picLocks noChangeAspect="1"/>
            </p:cNvPicPr>
            <p:nvPr/>
          </p:nvPicPr>
          <p:blipFill>
            <a:blip r:embed="rId2"/>
            <a:stretch>
              <a:fillRect/>
            </a:stretch>
          </p:blipFill>
          <p:spPr>
            <a:xfrm>
              <a:off x="381000" y="914400"/>
              <a:ext cx="2611975" cy="2438400"/>
            </a:xfrm>
            <a:prstGeom prst="rect">
              <a:avLst/>
            </a:prstGeom>
          </p:spPr>
        </p:pic>
        <p:sp>
          <p:nvSpPr>
            <p:cNvPr id="11" name="Frame 10"/>
            <p:cNvSpPr/>
            <p:nvPr/>
          </p:nvSpPr>
          <p:spPr>
            <a:xfrm>
              <a:off x="381000" y="762000"/>
              <a:ext cx="2667000" cy="2743200"/>
            </a:xfrm>
            <a:prstGeom prst="frame">
              <a:avLst>
                <a:gd name="adj1" fmla="val 0"/>
              </a:avLst>
            </a:prstGeom>
            <a:solidFill>
              <a:srgbClr val="FFCC00"/>
            </a:solidFill>
            <a:ln>
              <a:solidFill>
                <a:srgbClr val="E9E4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pic>
        <p:nvPicPr>
          <p:cNvPr id="13" name="Picture 12" descr="WhatsApp Image 2021-03-17 at 9.51.16 AM.jpeg"/>
          <p:cNvPicPr>
            <a:picLocks noChangeAspect="1"/>
          </p:cNvPicPr>
          <p:nvPr/>
        </p:nvPicPr>
        <p:blipFill>
          <a:blip r:embed="rId3"/>
          <a:stretch>
            <a:fillRect/>
          </a:stretch>
        </p:blipFill>
        <p:spPr>
          <a:xfrm>
            <a:off x="304800" y="3733800"/>
            <a:ext cx="2744475" cy="1447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3000"/>
          </a:schemeClr>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WhatsApp Image 2021-03-18 at 11.08.52 PM.jpeg"/>
          <p:cNvPicPr>
            <a:picLocks noChangeAspect="1"/>
          </p:cNvPicPr>
          <p:nvPr/>
        </p:nvPicPr>
        <p:blipFill>
          <a:blip r:embed="rId2"/>
          <a:stretch>
            <a:fillRect/>
          </a:stretch>
        </p:blipFill>
        <p:spPr>
          <a:xfrm>
            <a:off x="4419600" y="304800"/>
            <a:ext cx="4495800" cy="6249140"/>
          </a:xfrm>
          <a:prstGeom prst="rect">
            <a:avLst/>
          </a:prstGeom>
          <a:ln>
            <a:solidFill>
              <a:srgbClr val="E9E41C"/>
            </a:solidFill>
          </a:ln>
        </p:spPr>
      </p:pic>
      <p:pic>
        <p:nvPicPr>
          <p:cNvPr id="6" name="Picture 5" descr="WhatsApp Image 2021-03-18 at 11.08.52 PM (1).jpeg"/>
          <p:cNvPicPr>
            <a:picLocks noChangeAspect="1"/>
          </p:cNvPicPr>
          <p:nvPr/>
        </p:nvPicPr>
        <p:blipFill>
          <a:blip r:embed="rId3"/>
          <a:stretch>
            <a:fillRect/>
          </a:stretch>
        </p:blipFill>
        <p:spPr>
          <a:xfrm>
            <a:off x="457200" y="3810000"/>
            <a:ext cx="3733800" cy="2819400"/>
          </a:xfrm>
          <a:prstGeom prst="rect">
            <a:avLst/>
          </a:prstGeom>
          <a:ln>
            <a:solidFill>
              <a:srgbClr val="E9E41C"/>
            </a:solidFill>
          </a:ln>
        </p:spPr>
      </p:pic>
      <p:sp>
        <p:nvSpPr>
          <p:cNvPr id="7" name="TextBox 6"/>
          <p:cNvSpPr txBox="1"/>
          <p:nvPr/>
        </p:nvSpPr>
        <p:spPr>
          <a:xfrm>
            <a:off x="152400" y="762000"/>
            <a:ext cx="4038600" cy="353943"/>
          </a:xfrm>
          <a:prstGeom prst="rect">
            <a:avLst/>
          </a:prstGeom>
          <a:solidFill>
            <a:schemeClr val="bg1">
              <a:lumMod val="75000"/>
              <a:alpha val="43000"/>
            </a:schemeClr>
          </a:solidFill>
        </p:spPr>
        <p:txBody>
          <a:bodyPr wrap="square" rtlCol="0">
            <a:spAutoFit/>
          </a:bodyPr>
          <a:lstStyle/>
          <a:p>
            <a:pPr algn="ctr"/>
            <a:r>
              <a:rPr lang="en-US" sz="1700" dirty="0">
                <a:latin typeface="Times New Roman" pitchFamily="18" charset="0"/>
                <a:cs typeface="Times New Roman" pitchFamily="18" charset="0"/>
              </a:rPr>
              <a:t>PHYSICS BEHIND THE PROTOTYPE : </a:t>
            </a:r>
          </a:p>
        </p:txBody>
      </p:sp>
      <p:pic>
        <p:nvPicPr>
          <p:cNvPr id="8" name="Picture 7" descr="WhatsApp Image 2021-03-18 at 11.08.52 PM (2).jpeg"/>
          <p:cNvPicPr>
            <a:picLocks noChangeAspect="1"/>
          </p:cNvPicPr>
          <p:nvPr/>
        </p:nvPicPr>
        <p:blipFill>
          <a:blip r:embed="rId4"/>
          <a:stretch>
            <a:fillRect/>
          </a:stretch>
        </p:blipFill>
        <p:spPr>
          <a:xfrm>
            <a:off x="838200" y="1447800"/>
            <a:ext cx="2895600" cy="2187589"/>
          </a:xfrm>
          <a:prstGeom prst="rect">
            <a:avLst/>
          </a:prstGeom>
        </p:spPr>
      </p:pic>
      <p:sp>
        <p:nvSpPr>
          <p:cNvPr id="9" name="TextBox 8"/>
          <p:cNvSpPr txBox="1"/>
          <p:nvPr/>
        </p:nvSpPr>
        <p:spPr>
          <a:xfrm>
            <a:off x="304800" y="0"/>
            <a:ext cx="1143000" cy="276999"/>
          </a:xfrm>
          <a:prstGeom prst="rect">
            <a:avLst/>
          </a:prstGeom>
          <a:noFill/>
        </p:spPr>
        <p:txBody>
          <a:bodyPr wrap="square" rtlCol="0">
            <a:spAutoFit/>
          </a:bodyPr>
          <a:lstStyle/>
          <a:p>
            <a:r>
              <a:rPr lang="en-US" sz="1200" dirty="0"/>
              <a:t>……contd.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pic>
        <p:nvPicPr>
          <p:cNvPr id="3" name="Picture 2" descr="WhatsApp Image 2021-03-19 at 12.33.53 PM (1).jpeg"/>
          <p:cNvPicPr>
            <a:picLocks noChangeAspect="1"/>
          </p:cNvPicPr>
          <p:nvPr/>
        </p:nvPicPr>
        <p:blipFill>
          <a:blip r:embed="rId2"/>
          <a:stretch>
            <a:fillRect/>
          </a:stretch>
        </p:blipFill>
        <p:spPr>
          <a:xfrm>
            <a:off x="49281" y="1676400"/>
            <a:ext cx="4217919" cy="3429000"/>
          </a:xfrm>
          <a:prstGeom prst="rect">
            <a:avLst/>
          </a:prstGeom>
        </p:spPr>
      </p:pic>
      <p:pic>
        <p:nvPicPr>
          <p:cNvPr id="2" name="Picture 1" descr="WhatsApp Image 2021-03-19 at 12.33.53 PM.jpeg"/>
          <p:cNvPicPr>
            <a:picLocks noChangeAspect="1"/>
          </p:cNvPicPr>
          <p:nvPr/>
        </p:nvPicPr>
        <p:blipFill>
          <a:blip r:embed="rId3"/>
          <a:stretch>
            <a:fillRect/>
          </a:stretch>
        </p:blipFill>
        <p:spPr>
          <a:xfrm>
            <a:off x="4279007" y="1295400"/>
            <a:ext cx="4752356" cy="4114800"/>
          </a:xfrm>
          <a:prstGeom prst="rect">
            <a:avLst/>
          </a:prstGeom>
          <a:ln>
            <a:solidFill>
              <a:schemeClr val="accent1"/>
            </a:solidFill>
          </a:ln>
        </p:spPr>
      </p:pic>
      <p:sp>
        <p:nvSpPr>
          <p:cNvPr id="4" name="TextBox 3"/>
          <p:cNvSpPr txBox="1"/>
          <p:nvPr/>
        </p:nvSpPr>
        <p:spPr>
          <a:xfrm>
            <a:off x="533400" y="685800"/>
            <a:ext cx="2590800" cy="400110"/>
          </a:xfrm>
          <a:prstGeom prst="rect">
            <a:avLst/>
          </a:prstGeom>
          <a:solidFill>
            <a:schemeClr val="tx2">
              <a:lumMod val="40000"/>
              <a:lumOff val="60000"/>
            </a:schemeClr>
          </a:solidFill>
        </p:spPr>
        <p:txBody>
          <a:bodyPr wrap="square" rtlCol="0">
            <a:spAutoFit/>
          </a:bodyPr>
          <a:lstStyle/>
          <a:p>
            <a:pPr algn="ctr"/>
            <a:r>
              <a:rPr lang="en-US" sz="2000" dirty="0"/>
              <a:t>STATISTICAL DATA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pic>
        <p:nvPicPr>
          <p:cNvPr id="3" name="Picture 2" descr="IMG-20210325-WA0081.jpg"/>
          <p:cNvPicPr>
            <a:picLocks noChangeAspect="1"/>
          </p:cNvPicPr>
          <p:nvPr/>
        </p:nvPicPr>
        <p:blipFill>
          <a:blip r:embed="rId2"/>
          <a:stretch>
            <a:fillRect/>
          </a:stretch>
        </p:blipFill>
        <p:spPr>
          <a:xfrm>
            <a:off x="4572000" y="228600"/>
            <a:ext cx="4572000" cy="3962400"/>
          </a:xfrm>
          <a:prstGeom prst="rect">
            <a:avLst/>
          </a:prstGeom>
        </p:spPr>
      </p:pic>
      <p:pic>
        <p:nvPicPr>
          <p:cNvPr id="2" name="Picture 1" descr="IMG-20210325-WA0084.jpg"/>
          <p:cNvPicPr>
            <a:picLocks noChangeAspect="1"/>
          </p:cNvPicPr>
          <p:nvPr/>
        </p:nvPicPr>
        <p:blipFill>
          <a:blip r:embed="rId3"/>
          <a:stretch>
            <a:fillRect/>
          </a:stretch>
        </p:blipFill>
        <p:spPr>
          <a:xfrm>
            <a:off x="1828800" y="1828800"/>
            <a:ext cx="2743200" cy="2002964"/>
          </a:xfrm>
          <a:prstGeom prst="rect">
            <a:avLst/>
          </a:prstGeom>
          <a:ln w="38100">
            <a:solidFill>
              <a:schemeClr val="accent1">
                <a:alpha val="51000"/>
              </a:schemeClr>
            </a:solidFill>
          </a:ln>
        </p:spPr>
      </p:pic>
      <p:pic>
        <p:nvPicPr>
          <p:cNvPr id="5" name="Picture 4" descr="IMG-20210325-WA0080.jpg"/>
          <p:cNvPicPr>
            <a:picLocks noChangeAspect="1"/>
          </p:cNvPicPr>
          <p:nvPr/>
        </p:nvPicPr>
        <p:blipFill>
          <a:blip r:embed="rId4"/>
          <a:stretch>
            <a:fillRect/>
          </a:stretch>
        </p:blipFill>
        <p:spPr>
          <a:xfrm>
            <a:off x="4572000" y="4191000"/>
            <a:ext cx="4541904" cy="2440235"/>
          </a:xfrm>
          <a:prstGeom prst="rect">
            <a:avLst/>
          </a:prstGeom>
        </p:spPr>
      </p:pic>
      <p:sp>
        <p:nvSpPr>
          <p:cNvPr id="6" name="TextBox 5"/>
          <p:cNvSpPr txBox="1"/>
          <p:nvPr/>
        </p:nvSpPr>
        <p:spPr>
          <a:xfrm>
            <a:off x="304800" y="304800"/>
            <a:ext cx="3810000" cy="1323439"/>
          </a:xfrm>
          <a:prstGeom prst="rect">
            <a:avLst/>
          </a:prstGeom>
          <a:solidFill>
            <a:schemeClr val="accent1">
              <a:lumMod val="75000"/>
              <a:alpha val="17000"/>
            </a:schemeClr>
          </a:solidFill>
        </p:spPr>
        <p:txBody>
          <a:bodyPr wrap="square" rtlCol="0">
            <a:spAutoFit/>
          </a:bodyPr>
          <a:lstStyle/>
          <a:p>
            <a:pPr algn="ctr"/>
            <a:r>
              <a:rPr lang="en-US" sz="2000" dirty="0">
                <a:solidFill>
                  <a:schemeClr val="tx2">
                    <a:lumMod val="50000"/>
                  </a:schemeClr>
                </a:solidFill>
              </a:rPr>
              <a:t>Considerable contribution of two wheelers in road accidents : </a:t>
            </a:r>
          </a:p>
          <a:p>
            <a:pPr algn="ctr"/>
            <a:r>
              <a:rPr lang="en-US" sz="2000" dirty="0">
                <a:solidFill>
                  <a:schemeClr val="tx2">
                    <a:lumMod val="50000"/>
                  </a:schemeClr>
                </a:solidFill>
              </a:rPr>
              <a:t>(need for development of         Gyrobike.)</a:t>
            </a:r>
          </a:p>
        </p:txBody>
      </p:sp>
      <p:pic>
        <p:nvPicPr>
          <p:cNvPr id="4" name="Picture 3" descr="IMG-20210325-WA0082.jpg"/>
          <p:cNvPicPr>
            <a:picLocks noChangeAspect="1"/>
          </p:cNvPicPr>
          <p:nvPr/>
        </p:nvPicPr>
        <p:blipFill>
          <a:blip r:embed="rId5"/>
          <a:stretch>
            <a:fillRect/>
          </a:stretch>
        </p:blipFill>
        <p:spPr>
          <a:xfrm>
            <a:off x="152400" y="3810000"/>
            <a:ext cx="4418487" cy="2743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533400" y="1066800"/>
            <a:ext cx="3962400" cy="400110"/>
          </a:xfrm>
          <a:prstGeom prst="rect">
            <a:avLst/>
          </a:prstGeom>
          <a:solidFill>
            <a:schemeClr val="accent1">
              <a:lumMod val="75000"/>
              <a:alpha val="22000"/>
            </a:schemeClr>
          </a:solidFill>
        </p:spPr>
        <p:txBody>
          <a:bodyPr wrap="square" rtlCol="0">
            <a:spAutoFit/>
          </a:bodyPr>
          <a:lstStyle/>
          <a:p>
            <a:pPr algn="ctr"/>
            <a:r>
              <a:rPr lang="en-US" sz="2000" dirty="0">
                <a:solidFill>
                  <a:schemeClr val="tx2">
                    <a:lumMod val="50000"/>
                  </a:schemeClr>
                </a:solidFill>
              </a:rPr>
              <a:t>ANALYSIS OF STATISTICAL DATA :</a:t>
            </a:r>
          </a:p>
        </p:txBody>
      </p:sp>
      <p:sp>
        <p:nvSpPr>
          <p:cNvPr id="3" name="TextBox 2"/>
          <p:cNvSpPr txBox="1"/>
          <p:nvPr/>
        </p:nvSpPr>
        <p:spPr>
          <a:xfrm>
            <a:off x="457200" y="2057400"/>
            <a:ext cx="8153400" cy="3139321"/>
          </a:xfrm>
          <a:prstGeom prst="rect">
            <a:avLst/>
          </a:prstGeom>
          <a:solidFill>
            <a:schemeClr val="accent1">
              <a:lumMod val="75000"/>
              <a:alpha val="22000"/>
            </a:schemeClr>
          </a:solidFill>
        </p:spPr>
        <p:txBody>
          <a:bodyPr wrap="square" rtlCol="0">
            <a:spAutoFit/>
          </a:bodyPr>
          <a:lstStyle/>
          <a:p>
            <a:r>
              <a:rPr lang="en-US" dirty="0">
                <a:solidFill>
                  <a:schemeClr val="tx2">
                    <a:lumMod val="50000"/>
                  </a:schemeClr>
                </a:solidFill>
              </a:rPr>
              <a:t>               Bikes are one of the most common mode of recreational transportation in the world today. But despite of its advantages, controlling a bike and keeping it stable and safe is relatively complicated due to the governing mechanics and dynamics associated with its physical construction and usage. Although simply losing control and falling over onto the ground is sufficient to cause discomfort and pain, the contribution of two wheeler vehicles in the road accidents is highly considerable. The point here is that a bike is inherently unstable and unsafe until riders become adapted to riding it.</a:t>
            </a:r>
          </a:p>
          <a:p>
            <a:r>
              <a:rPr lang="en-US" dirty="0">
                <a:solidFill>
                  <a:schemeClr val="tx2">
                    <a:lumMod val="50000"/>
                  </a:schemeClr>
                </a:solidFill>
              </a:rPr>
              <a:t>              Therefore, the development of a prototype which could help in decreasing the danger of bike accidents and increasing the stability of a two wheeler vehicle gains very much importance in consideration of the above analysis.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E9E41C">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 t </a:t>
            </a:r>
          </a:p>
        </p:txBody>
      </p:sp>
      <p:sp>
        <p:nvSpPr>
          <p:cNvPr id="3" name="TextBox 2"/>
          <p:cNvSpPr txBox="1"/>
          <p:nvPr/>
        </p:nvSpPr>
        <p:spPr>
          <a:xfrm>
            <a:off x="762000" y="838200"/>
            <a:ext cx="7543800" cy="923330"/>
          </a:xfrm>
          <a:prstGeom prst="rect">
            <a:avLst/>
          </a:prstGeom>
          <a:solidFill>
            <a:srgbClr val="E9E41C">
              <a:alpha val="31000"/>
            </a:srgbClr>
          </a:solidFill>
        </p:spPr>
        <p:txBody>
          <a:bodyPr wrap="square" rtlCol="0">
            <a:spAutoFit/>
          </a:bodyPr>
          <a:lstStyle/>
          <a:p>
            <a:r>
              <a:rPr lang="en-US" dirty="0"/>
              <a:t>From the study analysis , we understood that if we give some input to rotating  force mass it will experience a mutually perpendicular rotating force on that mass. This principle can be used to balance the bike.</a:t>
            </a:r>
          </a:p>
        </p:txBody>
      </p:sp>
      <p:sp>
        <p:nvSpPr>
          <p:cNvPr id="4" name="TextBox 3"/>
          <p:cNvSpPr txBox="1"/>
          <p:nvPr/>
        </p:nvSpPr>
        <p:spPr>
          <a:xfrm>
            <a:off x="685800" y="1905000"/>
            <a:ext cx="7772400" cy="923330"/>
          </a:xfrm>
          <a:prstGeom prst="rect">
            <a:avLst/>
          </a:prstGeom>
          <a:solidFill>
            <a:srgbClr val="E9E41C">
              <a:alpha val="36000"/>
            </a:srgbClr>
          </a:solidFill>
        </p:spPr>
        <p:txBody>
          <a:bodyPr wrap="square" rtlCol="0">
            <a:spAutoFit/>
          </a:bodyPr>
          <a:lstStyle/>
          <a:p>
            <a:r>
              <a:rPr lang="en-US" dirty="0"/>
              <a:t>Firstly, a heavy mass is attached to the frame of the bike which will be rotating at a high speed. This heavy mass will act like a mechanical gyroscope which is our final output.</a:t>
            </a:r>
          </a:p>
        </p:txBody>
      </p:sp>
      <p:sp>
        <p:nvSpPr>
          <p:cNvPr id="5" name="TextBox 4"/>
          <p:cNvSpPr txBox="1"/>
          <p:nvPr/>
        </p:nvSpPr>
        <p:spPr>
          <a:xfrm>
            <a:off x="685800" y="2971800"/>
            <a:ext cx="7848600" cy="923330"/>
          </a:xfrm>
          <a:prstGeom prst="rect">
            <a:avLst/>
          </a:prstGeom>
          <a:solidFill>
            <a:srgbClr val="E9E41C">
              <a:alpha val="38000"/>
            </a:srgbClr>
          </a:solidFill>
        </p:spPr>
        <p:txBody>
          <a:bodyPr wrap="square" rtlCol="0">
            <a:spAutoFit/>
          </a:bodyPr>
          <a:lstStyle/>
          <a:p>
            <a:r>
              <a:rPr lang="en-US" dirty="0"/>
              <a:t>Now, consider that bike is trying to tilt in a particular direction. Here the tilting motion of the gyroscopic mass will produce anti-torque to bike’s tilting motion which will oppose bike inclination and keep the bike in stable vertical position. </a:t>
            </a:r>
          </a:p>
        </p:txBody>
      </p:sp>
      <p:sp>
        <p:nvSpPr>
          <p:cNvPr id="6" name="TextBox 5"/>
          <p:cNvSpPr txBox="1"/>
          <p:nvPr/>
        </p:nvSpPr>
        <p:spPr>
          <a:xfrm>
            <a:off x="762000" y="4038600"/>
            <a:ext cx="7391400" cy="646331"/>
          </a:xfrm>
          <a:prstGeom prst="rect">
            <a:avLst/>
          </a:prstGeom>
          <a:solidFill>
            <a:srgbClr val="E9E41C">
              <a:alpha val="43000"/>
            </a:srgbClr>
          </a:solidFill>
        </p:spPr>
        <p:txBody>
          <a:bodyPr wrap="square" rtlCol="0">
            <a:spAutoFit/>
          </a:bodyPr>
          <a:lstStyle/>
          <a:p>
            <a:r>
              <a:rPr lang="en-US" dirty="0"/>
              <a:t>Thus, an enclosed bike is possible because of the Gyroscopic Technology which can make the ride more and more comfortable.</a:t>
            </a:r>
          </a:p>
        </p:txBody>
      </p:sp>
      <p:sp>
        <p:nvSpPr>
          <p:cNvPr id="7" name="TextBox 6"/>
          <p:cNvSpPr txBox="1"/>
          <p:nvPr/>
        </p:nvSpPr>
        <p:spPr>
          <a:xfrm>
            <a:off x="685800" y="5257800"/>
            <a:ext cx="7772400" cy="923330"/>
          </a:xfrm>
          <a:prstGeom prst="rect">
            <a:avLst/>
          </a:prstGeom>
          <a:solidFill>
            <a:schemeClr val="accent6">
              <a:lumMod val="75000"/>
              <a:alpha val="36000"/>
            </a:schemeClr>
          </a:solidFill>
        </p:spPr>
        <p:txBody>
          <a:bodyPr wrap="square" rtlCol="0">
            <a:spAutoFit/>
          </a:bodyPr>
          <a:lstStyle/>
          <a:p>
            <a:pPr algn="ctr"/>
            <a:r>
              <a:rPr lang="en-US" dirty="0"/>
              <a:t>Further studies on this topic include the compensating speed of the rotating mass in accordance with the weight of rider and the adaptive control to the system so that the system can react to the changes in the payloads.  </a:t>
            </a:r>
          </a:p>
        </p:txBody>
      </p:sp>
      <p:sp>
        <p:nvSpPr>
          <p:cNvPr id="8" name="TextBox 7"/>
          <p:cNvSpPr txBox="1"/>
          <p:nvPr/>
        </p:nvSpPr>
        <p:spPr>
          <a:xfrm>
            <a:off x="762000" y="228600"/>
            <a:ext cx="2743200" cy="400110"/>
          </a:xfrm>
          <a:prstGeom prst="rect">
            <a:avLst/>
          </a:prstGeom>
          <a:solidFill>
            <a:schemeClr val="accent6">
              <a:lumMod val="60000"/>
              <a:lumOff val="40000"/>
              <a:alpha val="86000"/>
            </a:schemeClr>
          </a:solidFill>
        </p:spPr>
        <p:txBody>
          <a:bodyPr wrap="square" rtlCol="0">
            <a:spAutoFit/>
          </a:bodyPr>
          <a:lstStyle/>
          <a:p>
            <a:pPr algn="ctr"/>
            <a:r>
              <a:rPr lang="en-US" sz="2000" dirty="0"/>
              <a:t>RESEARCH SUMMARY :</a:t>
            </a:r>
          </a:p>
        </p:txBody>
      </p:sp>
      <p:sp>
        <p:nvSpPr>
          <p:cNvPr id="9" name="TextBox 8"/>
          <p:cNvSpPr txBox="1"/>
          <p:nvPr/>
        </p:nvSpPr>
        <p:spPr>
          <a:xfrm>
            <a:off x="0" y="0"/>
            <a:ext cx="1143000" cy="276999"/>
          </a:xfrm>
          <a:prstGeom prst="rect">
            <a:avLst/>
          </a:prstGeom>
          <a:noFill/>
        </p:spPr>
        <p:txBody>
          <a:bodyPr wrap="square" rtlCol="0">
            <a:spAutoFit/>
          </a:bodyPr>
          <a:lstStyle/>
          <a:p>
            <a:r>
              <a:rPr lang="en-US" sz="1200" dirty="0"/>
              <a:t>……contd.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2558</TotalTime>
  <Words>1371</Words>
  <Application>Microsoft Office PowerPoint</Application>
  <PresentationFormat>On-screen Show (4:3)</PresentationFormat>
  <Paragraphs>154</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Algerian</vt:lpstr>
      <vt:lpstr>Arial</vt:lpstr>
      <vt:lpstr>Arial Unicode MS</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MOHIDDIN</dc:creator>
  <cp:lastModifiedBy>Sanskruti Shimple</cp:lastModifiedBy>
  <cp:revision>213</cp:revision>
  <dcterms:created xsi:type="dcterms:W3CDTF">2021-03-16T08:11:49Z</dcterms:created>
  <dcterms:modified xsi:type="dcterms:W3CDTF">2023-06-25T07:47:03Z</dcterms:modified>
</cp:coreProperties>
</file>