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5" r:id="rId10"/>
    <p:sldId id="266" r:id="rId11"/>
    <p:sldId id="264" r:id="rId12"/>
    <p:sldId id="267" r:id="rId13"/>
    <p:sldId id="268" r:id="rId14"/>
    <p:sldId id="269" r:id="rId15"/>
    <p:sldId id="271" r:id="rId16"/>
    <p:sldId id="272" r:id="rId17"/>
    <p:sldId id="270" r:id="rId18"/>
    <p:sldId id="273" r:id="rId19"/>
    <p:sldId id="276" r:id="rId20"/>
    <p:sldId id="275" r:id="rId21"/>
    <p:sldId id="274"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3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02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5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8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76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5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1/5/2024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6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1/5/2024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794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0B3A-AE81-A632-D579-BBEF78F17CE4}"/>
              </a:ext>
            </a:extLst>
          </p:cNvPr>
          <p:cNvSpPr>
            <a:spLocks noGrp="1"/>
          </p:cNvSpPr>
          <p:nvPr>
            <p:ph type="ctrTitle"/>
          </p:nvPr>
        </p:nvSpPr>
        <p:spPr>
          <a:xfrm>
            <a:off x="1524000" y="1287625"/>
            <a:ext cx="9144000" cy="1521877"/>
          </a:xfrm>
        </p:spPr>
        <p:txBody>
          <a:bodyPr>
            <a:noAutofit/>
          </a:bodyPr>
          <a:lstStyle/>
          <a:p>
            <a:pPr algn="ctr"/>
            <a:r>
              <a:rPr lang="en-US" sz="5400" dirty="0" err="1">
                <a:solidFill>
                  <a:srgbClr val="262626"/>
                </a:solidFill>
                <a:effectLst/>
                <a:latin typeface="Calibri Light" panose="020F0302020204030204" pitchFamily="34" charset="0"/>
                <a:ea typeface="Times New Roman" panose="02020603050405020304" pitchFamily="18" charset="0"/>
                <a:cs typeface="Times New Roman" panose="02020603050405020304" pitchFamily="18" charset="0"/>
              </a:rPr>
              <a:t>Trainity</a:t>
            </a:r>
            <a:endParaRPr lang="en-US" sz="5400" dirty="0"/>
          </a:p>
        </p:txBody>
      </p:sp>
      <p:sp>
        <p:nvSpPr>
          <p:cNvPr id="3" name="Subtitle 2">
            <a:extLst>
              <a:ext uri="{FF2B5EF4-FFF2-40B4-BE49-F238E27FC236}">
                <a16:creationId xmlns:a16="http://schemas.microsoft.com/office/drawing/2014/main" id="{3AF41726-9CCB-CD60-DD0A-EE52765ED179}"/>
              </a:ext>
            </a:extLst>
          </p:cNvPr>
          <p:cNvSpPr>
            <a:spLocks noGrp="1"/>
          </p:cNvSpPr>
          <p:nvPr>
            <p:ph type="subTitle" idx="1"/>
          </p:nvPr>
        </p:nvSpPr>
        <p:spPr>
          <a:xfrm>
            <a:off x="1524000" y="3429000"/>
            <a:ext cx="9144000" cy="1207893"/>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Project Title,</a:t>
            </a:r>
          </a:p>
          <a:p>
            <a:r>
              <a:rPr lang="en-US" dirty="0">
                <a:latin typeface="Calibri" panose="020F0502020204030204" pitchFamily="34" charset="0"/>
                <a:ea typeface="Calibri" panose="020F0502020204030204" pitchFamily="34" charset="0"/>
                <a:cs typeface="Calibri" panose="020F0502020204030204" pitchFamily="34" charset="0"/>
              </a:rPr>
              <a:t>Operation Analytics and Investigating Metric Spike</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288FB42-BA30-54B2-CD28-472C28B52910}"/>
              </a:ext>
            </a:extLst>
          </p:cNvPr>
          <p:cNvSpPr txBox="1"/>
          <p:nvPr/>
        </p:nvSpPr>
        <p:spPr>
          <a:xfrm>
            <a:off x="1524000" y="4452227"/>
            <a:ext cx="4236098" cy="369332"/>
          </a:xfrm>
          <a:prstGeom prst="rect">
            <a:avLst/>
          </a:prstGeom>
          <a:noFill/>
        </p:spPr>
        <p:txBody>
          <a:bodyPr wrap="square" rtlCol="0">
            <a:spAutoFit/>
          </a:bodyPr>
          <a:lstStyle/>
          <a:p>
            <a:r>
              <a:rPr lang="en-US" i="0" dirty="0">
                <a:solidFill>
                  <a:srgbClr val="3C4858"/>
                </a:solidFill>
                <a:effectLst/>
                <a:latin typeface="Calibri" panose="020F0502020204030204" pitchFamily="34" charset="0"/>
                <a:ea typeface="Calibri" panose="020F0502020204030204" pitchFamily="34" charset="0"/>
                <a:cs typeface="Calibri" panose="020F0502020204030204" pitchFamily="34" charset="0"/>
              </a:rPr>
              <a:t>Advanced SQL</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0BEF19A-C799-ECD9-176A-B5CD9EC52F1D}"/>
              </a:ext>
            </a:extLst>
          </p:cNvPr>
          <p:cNvSpPr txBox="1"/>
          <p:nvPr/>
        </p:nvSpPr>
        <p:spPr>
          <a:xfrm>
            <a:off x="1524000" y="6335486"/>
            <a:ext cx="2044149" cy="276999"/>
          </a:xfrm>
          <a:prstGeom prst="rect">
            <a:avLst/>
          </a:prstGeom>
          <a:noFill/>
        </p:spPr>
        <p:txBody>
          <a:bodyPr wrap="none" rtlCol="0">
            <a:spAutoFit/>
          </a:bodyPr>
          <a:lstStyle/>
          <a:p>
            <a:r>
              <a:rPr lang="en-US" sz="1200" dirty="0"/>
              <a:t>Name: Sanskruti Shimple</a:t>
            </a:r>
          </a:p>
        </p:txBody>
      </p:sp>
    </p:spTree>
    <p:extLst>
      <p:ext uri="{BB962C8B-B14F-4D97-AF65-F5344CB8AC3E}">
        <p14:creationId xmlns:p14="http://schemas.microsoft.com/office/powerpoint/2010/main" val="122184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75440-C7C0-4171-50F1-FFB7C459C36A}"/>
              </a:ext>
            </a:extLst>
          </p:cNvPr>
          <p:cNvSpPr txBox="1"/>
          <p:nvPr/>
        </p:nvSpPr>
        <p:spPr>
          <a:xfrm>
            <a:off x="839755" y="410547"/>
            <a:ext cx="399350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TextBox 3">
            <a:extLst>
              <a:ext uri="{FF2B5EF4-FFF2-40B4-BE49-F238E27FC236}">
                <a16:creationId xmlns:a16="http://schemas.microsoft.com/office/drawing/2014/main" id="{D86F4CE9-9994-158A-7C4D-F1D25A0D6FD2}"/>
              </a:ext>
            </a:extLst>
          </p:cNvPr>
          <p:cNvSpPr txBox="1"/>
          <p:nvPr/>
        </p:nvSpPr>
        <p:spPr>
          <a:xfrm>
            <a:off x="746449" y="5103674"/>
            <a:ext cx="11445551" cy="1384995"/>
          </a:xfrm>
          <a:prstGeom prst="rect">
            <a:avLst/>
          </a:prstGeom>
          <a:noFill/>
        </p:spPr>
        <p:txBody>
          <a:bodyPr wrap="square" rtlCol="0">
            <a:spAutoFit/>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 Derived the percentage distribution of each language in the preceding 30 days.</a:t>
            </a:r>
          </a:p>
          <a:p>
            <a:pPr algn="just"/>
            <a:r>
              <a:rPr lang="en-US" sz="1200" dirty="0">
                <a:latin typeface="Calibri" panose="020F0502020204030204" pitchFamily="34" charset="0"/>
                <a:ea typeface="Calibri" panose="020F0502020204030204" pitchFamily="34" charset="0"/>
                <a:cs typeface="Calibri" panose="020F0502020204030204" pitchFamily="34" charset="0"/>
              </a:rPr>
              <a:t>- Employed a subquery to narrow down data to the last 30 days and executed a group-by operation based on language.</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b="1" dirty="0">
                <a:latin typeface="Calibri" panose="020F0502020204030204" pitchFamily="34" charset="0"/>
                <a:ea typeface="Calibri" panose="020F0502020204030204" pitchFamily="34" charset="0"/>
                <a:cs typeface="Calibri" panose="020F0502020204030204" pitchFamily="34" charset="0"/>
              </a:rPr>
              <a:t>Observation</a:t>
            </a:r>
            <a:r>
              <a:rPr lang="en-US" sz="1200" dirty="0">
                <a:latin typeface="Calibri" panose="020F0502020204030204" pitchFamily="34" charset="0"/>
                <a:ea typeface="Calibri" panose="020F0502020204030204" pitchFamily="34" charset="0"/>
                <a:cs typeface="Calibri" panose="020F0502020204030204" pitchFamily="34" charset="0"/>
              </a:rPr>
              <a:t> – Unearthed the proportional representation of each language, providing valuable insights into language preferences over the last 30 days.</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b="1" dirty="0">
                <a:latin typeface="Calibri" panose="020F0502020204030204" pitchFamily="34" charset="0"/>
                <a:ea typeface="Calibri" panose="020F0502020204030204" pitchFamily="34" charset="0"/>
                <a:cs typeface="Calibri" panose="020F0502020204030204" pitchFamily="34" charset="0"/>
              </a:rPr>
              <a:t>Outcome</a:t>
            </a:r>
            <a:r>
              <a:rPr lang="en-US" sz="1200" dirty="0">
                <a:latin typeface="Calibri" panose="020F0502020204030204" pitchFamily="34" charset="0"/>
                <a:ea typeface="Calibri" panose="020F0502020204030204" pitchFamily="34" charset="0"/>
                <a:cs typeface="Calibri" panose="020F0502020204030204" pitchFamily="34" charset="0"/>
              </a:rPr>
              <a:t> – Computed the percentage share for each language in the recent 30-day period, contributing to a comprehensive understanding of language distribution.</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23E64DC-28B1-F591-6E79-E93CEF48499F}"/>
              </a:ext>
            </a:extLst>
          </p:cNvPr>
          <p:cNvPicPr>
            <a:picLocks noChangeAspect="1"/>
          </p:cNvPicPr>
          <p:nvPr/>
        </p:nvPicPr>
        <p:blipFill>
          <a:blip r:embed="rId2"/>
          <a:stretch>
            <a:fillRect/>
          </a:stretch>
        </p:blipFill>
        <p:spPr>
          <a:xfrm>
            <a:off x="2356920" y="779879"/>
            <a:ext cx="7478160" cy="3847737"/>
          </a:xfrm>
          <a:prstGeom prst="rect">
            <a:avLst/>
          </a:prstGeom>
        </p:spPr>
      </p:pic>
    </p:spTree>
    <p:extLst>
      <p:ext uri="{BB962C8B-B14F-4D97-AF65-F5344CB8AC3E}">
        <p14:creationId xmlns:p14="http://schemas.microsoft.com/office/powerpoint/2010/main" val="111109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3" name="TextBox 2">
            <a:extLst>
              <a:ext uri="{FF2B5EF4-FFF2-40B4-BE49-F238E27FC236}">
                <a16:creationId xmlns:a16="http://schemas.microsoft.com/office/drawing/2014/main" id="{9BE84260-2F08-8CB2-69C7-00F36FF0A2F2}"/>
              </a:ext>
            </a:extLst>
          </p:cNvPr>
          <p:cNvSpPr txBox="1"/>
          <p:nvPr/>
        </p:nvSpPr>
        <p:spPr>
          <a:xfrm>
            <a:off x="737118" y="1421936"/>
            <a:ext cx="2528596"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4 –  Approach</a:t>
            </a:r>
          </a:p>
        </p:txBody>
      </p:sp>
      <p:sp>
        <p:nvSpPr>
          <p:cNvPr id="5" name="TextBox 4">
            <a:extLst>
              <a:ext uri="{FF2B5EF4-FFF2-40B4-BE49-F238E27FC236}">
                <a16:creationId xmlns:a16="http://schemas.microsoft.com/office/drawing/2014/main" id="{8806711C-437A-1218-462F-2C63D35E9CD9}"/>
              </a:ext>
            </a:extLst>
          </p:cNvPr>
          <p:cNvSpPr txBox="1"/>
          <p:nvPr/>
        </p:nvSpPr>
        <p:spPr>
          <a:xfrm>
            <a:off x="978159" y="2459504"/>
            <a:ext cx="10235682" cy="1938992"/>
          </a:xfrm>
          <a:prstGeom prst="rect">
            <a:avLst/>
          </a:prstGeom>
          <a:noFill/>
        </p:spPr>
        <p:txBody>
          <a:bodyPr wrap="square" rtlCol="0">
            <a:spAutoFit/>
          </a:bodyPr>
          <a:lstStyle/>
          <a:p>
            <a:pPr lvl="1"/>
            <a:r>
              <a:rPr lang="en-US" sz="2000" b="1" dirty="0">
                <a:latin typeface="Calibri" panose="020F0502020204030204" pitchFamily="34" charset="0"/>
                <a:ea typeface="Calibri" panose="020F0502020204030204" pitchFamily="34" charset="0"/>
                <a:cs typeface="Calibri" panose="020F0502020204030204" pitchFamily="34" charset="0"/>
              </a:rPr>
              <a:t>Duplicate Rows Detection:</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Objective: Identify duplicate rows in the data.</a:t>
            </a: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Your Task: Write an SQL query to display duplicate rows from the </a:t>
            </a:r>
            <a:r>
              <a:rPr lang="en-US" sz="2000" dirty="0" err="1">
                <a:latin typeface="Calibri" panose="020F0502020204030204" pitchFamily="34" charset="0"/>
                <a:ea typeface="Calibri" panose="020F0502020204030204" pitchFamily="34" charset="0"/>
                <a:cs typeface="Calibri" panose="020F0502020204030204" pitchFamily="34" charset="0"/>
              </a:rPr>
              <a:t>job_data</a:t>
            </a:r>
            <a:r>
              <a:rPr lang="en-US" sz="2000" dirty="0">
                <a:latin typeface="Calibri" panose="020F0502020204030204" pitchFamily="34" charset="0"/>
                <a:ea typeface="Calibri" panose="020F0502020204030204" pitchFamily="34" charset="0"/>
                <a:cs typeface="Calibri" panose="020F0502020204030204" pitchFamily="34" charset="0"/>
              </a:rPr>
              <a:t> table.</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436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75440-C7C0-4171-50F1-FFB7C459C36A}"/>
              </a:ext>
            </a:extLst>
          </p:cNvPr>
          <p:cNvSpPr txBox="1"/>
          <p:nvPr/>
        </p:nvSpPr>
        <p:spPr>
          <a:xfrm>
            <a:off x="839755" y="410547"/>
            <a:ext cx="399350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TextBox 3">
            <a:extLst>
              <a:ext uri="{FF2B5EF4-FFF2-40B4-BE49-F238E27FC236}">
                <a16:creationId xmlns:a16="http://schemas.microsoft.com/office/drawing/2014/main" id="{D86F4CE9-9994-158A-7C4D-F1D25A0D6FD2}"/>
              </a:ext>
            </a:extLst>
          </p:cNvPr>
          <p:cNvSpPr txBox="1"/>
          <p:nvPr/>
        </p:nvSpPr>
        <p:spPr>
          <a:xfrm>
            <a:off x="746449" y="5103674"/>
            <a:ext cx="11445551" cy="1569660"/>
          </a:xfrm>
          <a:prstGeom prst="rect">
            <a:avLst/>
          </a:prstGeom>
          <a:noFill/>
        </p:spPr>
        <p:txBody>
          <a:bodyPr wrap="square" rtlCol="0">
            <a:spAutoFit/>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 - Implemented a subquery to pinpoint duplicate rows by considering all columns in the table.</a:t>
            </a:r>
          </a:p>
          <a:p>
            <a:pPr algn="just"/>
            <a:r>
              <a:rPr lang="en-US" sz="1200" dirty="0">
                <a:latin typeface="Calibri" panose="020F0502020204030204" pitchFamily="34" charset="0"/>
                <a:ea typeface="Calibri" panose="020F0502020204030204" pitchFamily="34" charset="0"/>
                <a:cs typeface="Calibri" panose="020F0502020204030204" pitchFamily="34" charset="0"/>
              </a:rPr>
              <a:t> - Extracted rows with counts exceeding 1, signaling the presence of duplicates.</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b="1" dirty="0">
                <a:latin typeface="Calibri" panose="020F0502020204030204" pitchFamily="34" charset="0"/>
                <a:ea typeface="Calibri" panose="020F0502020204030204" pitchFamily="34" charset="0"/>
                <a:cs typeface="Calibri" panose="020F0502020204030204" pitchFamily="34" charset="0"/>
              </a:rPr>
              <a:t>Observation –</a:t>
            </a:r>
          </a:p>
          <a:p>
            <a:pPr algn="just"/>
            <a:r>
              <a:rPr lang="en-US" sz="1200" dirty="0">
                <a:latin typeface="Calibri" panose="020F0502020204030204" pitchFamily="34" charset="0"/>
                <a:ea typeface="Calibri" panose="020F0502020204030204" pitchFamily="34" charset="0"/>
                <a:cs typeface="Calibri" panose="020F0502020204030204" pitchFamily="34" charset="0"/>
              </a:rPr>
              <a:t>Recognized and presented rows containing duplicate values, highlighting potential concerns related to data integrity.</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b="1" dirty="0">
                <a:latin typeface="Calibri" panose="020F0502020204030204" pitchFamily="34" charset="0"/>
                <a:ea typeface="Calibri" panose="020F0502020204030204" pitchFamily="34" charset="0"/>
                <a:cs typeface="Calibri" panose="020F0502020204030204" pitchFamily="34" charset="0"/>
              </a:rPr>
              <a:t>Outcome – </a:t>
            </a:r>
            <a:r>
              <a:rPr lang="en-US" sz="1200" dirty="0">
                <a:latin typeface="Calibri" panose="020F0502020204030204" pitchFamily="34" charset="0"/>
                <a:ea typeface="Calibri" panose="020F0502020204030204" pitchFamily="34" charset="0"/>
                <a:cs typeface="Calibri" panose="020F0502020204030204" pitchFamily="34" charset="0"/>
              </a:rPr>
              <a:t>Revealed and showcased duplicate rows, facilitating the process of data cleaning and upholding data integrity.</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CEF694EB-3B26-C603-A6EE-F07B27DA1C3F}"/>
              </a:ext>
            </a:extLst>
          </p:cNvPr>
          <p:cNvPicPr>
            <a:picLocks noChangeAspect="1"/>
          </p:cNvPicPr>
          <p:nvPr/>
        </p:nvPicPr>
        <p:blipFill>
          <a:blip r:embed="rId2"/>
          <a:stretch>
            <a:fillRect/>
          </a:stretch>
        </p:blipFill>
        <p:spPr>
          <a:xfrm>
            <a:off x="2147270" y="779879"/>
            <a:ext cx="7897460" cy="4247416"/>
          </a:xfrm>
          <a:prstGeom prst="rect">
            <a:avLst/>
          </a:prstGeom>
        </p:spPr>
      </p:pic>
    </p:spTree>
    <p:extLst>
      <p:ext uri="{BB962C8B-B14F-4D97-AF65-F5344CB8AC3E}">
        <p14:creationId xmlns:p14="http://schemas.microsoft.com/office/powerpoint/2010/main" val="398481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1" y="905070"/>
            <a:ext cx="12192000" cy="553998"/>
          </a:xfrm>
          <a:prstGeom prst="rect">
            <a:avLst/>
          </a:prstGeom>
          <a:noFill/>
        </p:spPr>
        <p:txBody>
          <a:bodyPr wrap="square" rtlCol="0">
            <a:spAutoFit/>
          </a:bodyPr>
          <a:lstStyle/>
          <a:p>
            <a:pPr algn="ctr"/>
            <a:r>
              <a:rPr lang="en-US" sz="3000" b="1" dirty="0">
                <a:latin typeface="Calibri" panose="020F0502020204030204" pitchFamily="34" charset="0"/>
                <a:ea typeface="Calibri" panose="020F0502020204030204" pitchFamily="34" charset="0"/>
                <a:cs typeface="Calibri" panose="020F0502020204030204" pitchFamily="34" charset="0"/>
              </a:rPr>
              <a:t>Tech Stack</a:t>
            </a:r>
          </a:p>
        </p:txBody>
      </p:sp>
      <p:sp>
        <p:nvSpPr>
          <p:cNvPr id="5" name="TextBox 4">
            <a:extLst>
              <a:ext uri="{FF2B5EF4-FFF2-40B4-BE49-F238E27FC236}">
                <a16:creationId xmlns:a16="http://schemas.microsoft.com/office/drawing/2014/main" id="{8806711C-437A-1218-462F-2C63D35E9CD9}"/>
              </a:ext>
            </a:extLst>
          </p:cNvPr>
          <p:cNvSpPr txBox="1"/>
          <p:nvPr/>
        </p:nvSpPr>
        <p:spPr>
          <a:xfrm>
            <a:off x="746450" y="1674511"/>
            <a:ext cx="11445550" cy="1909241"/>
          </a:xfrm>
          <a:prstGeom prst="rect">
            <a:avLst/>
          </a:prstGeom>
          <a:noFill/>
        </p:spPr>
        <p:txBody>
          <a:bodyPr wrap="square" rtlCol="0">
            <a:spAutoFit/>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MySQL Workbench  Used for executing SQL queries and database management </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Excel.</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6C57C2-08D4-A8DF-6375-8F4B0C857215}"/>
              </a:ext>
            </a:extLst>
          </p:cNvPr>
          <p:cNvSpPr txBox="1"/>
          <p:nvPr/>
        </p:nvSpPr>
        <p:spPr>
          <a:xfrm>
            <a:off x="-1" y="3429000"/>
            <a:ext cx="12192000" cy="553998"/>
          </a:xfrm>
          <a:prstGeom prst="rect">
            <a:avLst/>
          </a:prstGeom>
          <a:noFill/>
        </p:spPr>
        <p:txBody>
          <a:bodyPr wrap="square" rtlCol="0">
            <a:spAutoFit/>
          </a:bodyPr>
          <a:lstStyle/>
          <a:p>
            <a:pPr algn="ctr"/>
            <a:r>
              <a:rPr lang="en-US" sz="30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6" name="TextBox 5">
            <a:extLst>
              <a:ext uri="{FF2B5EF4-FFF2-40B4-BE49-F238E27FC236}">
                <a16:creationId xmlns:a16="http://schemas.microsoft.com/office/drawing/2014/main" id="{3ACF7B8F-2DF9-982E-7CFC-9C9CA16203CF}"/>
              </a:ext>
            </a:extLst>
          </p:cNvPr>
          <p:cNvSpPr txBox="1"/>
          <p:nvPr/>
        </p:nvSpPr>
        <p:spPr>
          <a:xfrm>
            <a:off x="746450" y="4198441"/>
            <a:ext cx="11445550" cy="1730217"/>
          </a:xfrm>
          <a:prstGeom prst="rect">
            <a:avLst/>
          </a:prstGeom>
          <a:noFill/>
        </p:spPr>
        <p:txBody>
          <a:bodyPr wrap="square" rtlCol="0">
            <a:spAutoFit/>
          </a:bodyPr>
          <a:lstStyle/>
          <a:p>
            <a:pPr marL="0" marR="0" algn="just">
              <a:lnSpc>
                <a:spcPct val="115000"/>
              </a:lnSpc>
              <a:spcBef>
                <a:spcPts val="0"/>
              </a:spcBef>
              <a:spcAft>
                <a:spcPts val="1000"/>
              </a:spcAft>
            </a:pPr>
            <a:r>
              <a:rPr lang="en-US" dirty="0">
                <a:latin typeface="Calibri" panose="020F0502020204030204" pitchFamily="34" charset="0"/>
                <a:ea typeface="Calibri" panose="020F0502020204030204" pitchFamily="34" charset="0"/>
                <a:cs typeface="Calibri" panose="020F0502020204030204" pitchFamily="34" charset="0"/>
              </a:rPr>
              <a:t>This examination enhances decision-making by furnishing an all-encompassing comprehension of patterns within job data, trends in throughput, language preferences, and issues related to data quality. The acquired insights have the potential to guide strategic decision-making and optimizations within the job processing system.</a:t>
            </a:r>
          </a:p>
          <a:p>
            <a:pPr lvl="1" algn="just"/>
            <a:endParaRPr lang="en-US" dirty="0">
              <a:latin typeface="Calibri" panose="020F0502020204030204" pitchFamily="34" charset="0"/>
              <a:ea typeface="Calibri" panose="020F0502020204030204" pitchFamily="34" charset="0"/>
              <a:cs typeface="Calibri" panose="020F0502020204030204" pitchFamily="34" charset="0"/>
            </a:endParaRPr>
          </a:p>
          <a:p>
            <a:pPr lvl="1"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477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F41726-9CCB-CD60-DD0A-EE52765ED179}"/>
              </a:ext>
            </a:extLst>
          </p:cNvPr>
          <p:cNvSpPr>
            <a:spLocks noGrp="1"/>
          </p:cNvSpPr>
          <p:nvPr>
            <p:ph type="subTitle" idx="1"/>
          </p:nvPr>
        </p:nvSpPr>
        <p:spPr>
          <a:xfrm>
            <a:off x="936171" y="1569145"/>
            <a:ext cx="9144000" cy="471196"/>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Case Study 2: </a:t>
            </a:r>
            <a:r>
              <a:rPr lang="en-US" dirty="0">
                <a:latin typeface="Calibri" panose="020F0502020204030204" pitchFamily="34" charset="0"/>
                <a:ea typeface="Calibri" panose="020F0502020204030204" pitchFamily="34" charset="0"/>
                <a:cs typeface="Calibri" panose="020F0502020204030204" pitchFamily="34" charset="0"/>
              </a:rPr>
              <a:t>Investigating Metric Spike</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A6FFF78-F3D6-F385-D8D7-7D00FA769A25}"/>
              </a:ext>
            </a:extLst>
          </p:cNvPr>
          <p:cNvSpPr txBox="1"/>
          <p:nvPr/>
        </p:nvSpPr>
        <p:spPr>
          <a:xfrm>
            <a:off x="936171" y="2157818"/>
            <a:ext cx="1111898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You will be working with three tables:</a:t>
            </a:r>
          </a:p>
          <a:p>
            <a:pPr marL="285750" indent="-285750">
              <a:lnSpc>
                <a:spcPct val="150000"/>
              </a:lnSpc>
              <a:buFont typeface="Arial" panose="020B0604020202020204" pitchFamily="34" charset="0"/>
              <a:buChar char="•"/>
            </a:pP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users: Contains one row per user, with descriptive information about that user’s account.</a:t>
            </a:r>
          </a:p>
          <a:p>
            <a:pPr marL="285750" indent="-285750">
              <a:lnSpc>
                <a:spcPct val="150000"/>
              </a:lnSpc>
              <a:buFont typeface="Arial" panose="020B0604020202020204" pitchFamily="34" charset="0"/>
              <a:buChar char="•"/>
            </a:pP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events: Contains one row per event, where an event is an action that a user has taken (e.g., login, messaging, search).</a:t>
            </a:r>
          </a:p>
          <a:p>
            <a:pPr marL="285750" indent="-285750">
              <a:lnSpc>
                <a:spcPct val="150000"/>
              </a:lnSpc>
              <a:buFont typeface="Arial" panose="020B0604020202020204" pitchFamily="34" charset="0"/>
              <a:buChar char="•"/>
            </a:pPr>
            <a:r>
              <a:rPr lang="en-US" dirty="0" err="1">
                <a:solidFill>
                  <a:srgbClr val="3C4858"/>
                </a:solidFill>
                <a:latin typeface="Calibri" panose="020F0502020204030204" pitchFamily="34" charset="0"/>
                <a:ea typeface="Calibri" panose="020F0502020204030204" pitchFamily="34" charset="0"/>
                <a:cs typeface="Calibri" panose="020F0502020204030204" pitchFamily="34" charset="0"/>
              </a:rPr>
              <a:t>email_events</a:t>
            </a: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 Contains events specific to the sending of emails.</a:t>
            </a:r>
          </a:p>
          <a:p>
            <a:pPr marL="285750" indent="-285750" algn="just">
              <a:lnSpc>
                <a:spcPct val="150000"/>
              </a:lnSpc>
              <a:buFont typeface="Arial" panose="020B0604020202020204" pitchFamily="34" charset="0"/>
              <a:buChar char="•"/>
            </a:pPr>
            <a:endParaRPr lang="en-US" dirty="0">
              <a:solidFill>
                <a:srgbClr val="3C4858"/>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6386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D3C6D-F6DA-1432-6FFD-8A79CDF4C6C0}"/>
              </a:ext>
            </a:extLst>
          </p:cNvPr>
          <p:cNvSpPr txBox="1"/>
          <p:nvPr/>
        </p:nvSpPr>
        <p:spPr>
          <a:xfrm>
            <a:off x="665583" y="2321004"/>
            <a:ext cx="11405119" cy="2215991"/>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Project Overview:</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The central objective of this project revolved around scrutinizing user engagement, growth, retention, and email interactions by leveraging data sourced from three distinct tables: users, events, and </a:t>
            </a:r>
            <a:r>
              <a:rPr lang="en-US" dirty="0" err="1">
                <a:latin typeface="Calibri" panose="020F0502020204030204" pitchFamily="34" charset="0"/>
                <a:ea typeface="Calibri" panose="020F0502020204030204" pitchFamily="34" charset="0"/>
                <a:cs typeface="Calibri" panose="020F0502020204030204" pitchFamily="34" charset="0"/>
              </a:rPr>
              <a:t>email_events</a:t>
            </a:r>
            <a:r>
              <a:rPr lang="en-US" dirty="0">
                <a:latin typeface="Calibri" panose="020F0502020204030204" pitchFamily="34" charset="0"/>
                <a:ea typeface="Calibri" panose="020F0502020204030204" pitchFamily="34" charset="0"/>
                <a:cs typeface="Calibri" panose="020F0502020204030204" pitchFamily="34" charset="0"/>
              </a:rPr>
              <a:t>. The methodology encompassed the formulation of SQL queries to extract meaningful insights from the datasets, providing a comprehensive understanding of user behavior over different periods.</a:t>
            </a:r>
          </a:p>
        </p:txBody>
      </p:sp>
    </p:spTree>
    <p:extLst>
      <p:ext uri="{BB962C8B-B14F-4D97-AF65-F5344CB8AC3E}">
        <p14:creationId xmlns:p14="http://schemas.microsoft.com/office/powerpoint/2010/main" val="275717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D3C6D-F6DA-1432-6FFD-8A79CDF4C6C0}"/>
              </a:ext>
            </a:extLst>
          </p:cNvPr>
          <p:cNvSpPr txBox="1"/>
          <p:nvPr/>
        </p:nvSpPr>
        <p:spPr>
          <a:xfrm>
            <a:off x="712237" y="1767006"/>
            <a:ext cx="11405119" cy="3323987"/>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Technology Stack :</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1. MySQL Server 8.0:</a:t>
            </a:r>
          </a:p>
          <a:p>
            <a:r>
              <a:rPr lang="en-US" dirty="0">
                <a:latin typeface="Calibri" panose="020F0502020204030204" pitchFamily="34" charset="0"/>
                <a:ea typeface="Calibri" panose="020F0502020204030204" pitchFamily="34" charset="0"/>
                <a:cs typeface="Calibri" panose="020F0502020204030204" pitchFamily="34" charset="0"/>
              </a:rPr>
              <a:t>   - Served as the database management system for the storage and retrieval of structured data.</a:t>
            </a:r>
          </a:p>
          <a:p>
            <a:r>
              <a:rPr lang="en-US" dirty="0">
                <a:latin typeface="Calibri" panose="020F0502020204030204" pitchFamily="34" charset="0"/>
                <a:ea typeface="Calibri" panose="020F0502020204030204" pitchFamily="34" charset="0"/>
                <a:cs typeface="Calibri" panose="020F0502020204030204" pitchFamily="34" charset="0"/>
              </a:rPr>
              <a:t>   - Employed for tasks such as table creation, data loading, and execution of SQL queries.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2. MySQL Workbench:</a:t>
            </a:r>
          </a:p>
          <a:p>
            <a:r>
              <a:rPr lang="en-US" dirty="0">
                <a:latin typeface="Calibri" panose="020F0502020204030204" pitchFamily="34" charset="0"/>
                <a:ea typeface="Calibri" panose="020F0502020204030204" pitchFamily="34" charset="0"/>
                <a:cs typeface="Calibri" panose="020F0502020204030204" pitchFamily="34" charset="0"/>
              </a:rPr>
              <a:t>   - Functioned as a graphical user interface tailored for MySQL, facilitating database design, administration, and querying.</a:t>
            </a:r>
          </a:p>
          <a:p>
            <a:r>
              <a:rPr lang="en-US" dirty="0">
                <a:latin typeface="Calibri" panose="020F0502020204030204" pitchFamily="34" charset="0"/>
                <a:ea typeface="Calibri" panose="020F0502020204030204" pitchFamily="34" charset="0"/>
                <a:cs typeface="Calibri" panose="020F0502020204030204" pitchFamily="34" charset="0"/>
              </a:rPr>
              <a:t>   - Utilized for tasks like designing and visualizing the database schema, executing queries, and analyzing results.</a:t>
            </a:r>
          </a:p>
        </p:txBody>
      </p:sp>
    </p:spTree>
    <p:extLst>
      <p:ext uri="{BB962C8B-B14F-4D97-AF65-F5344CB8AC3E}">
        <p14:creationId xmlns:p14="http://schemas.microsoft.com/office/powerpoint/2010/main" val="183882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3" name="TextBox 2">
            <a:extLst>
              <a:ext uri="{FF2B5EF4-FFF2-40B4-BE49-F238E27FC236}">
                <a16:creationId xmlns:a16="http://schemas.microsoft.com/office/drawing/2014/main" id="{9BE84260-2F08-8CB2-69C7-00F36FF0A2F2}"/>
              </a:ext>
            </a:extLst>
          </p:cNvPr>
          <p:cNvSpPr txBox="1"/>
          <p:nvPr/>
        </p:nvSpPr>
        <p:spPr>
          <a:xfrm>
            <a:off x="737118" y="1421936"/>
            <a:ext cx="2528596"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1 –  Approach</a:t>
            </a:r>
          </a:p>
        </p:txBody>
      </p:sp>
      <p:sp>
        <p:nvSpPr>
          <p:cNvPr id="5" name="TextBox 4">
            <a:extLst>
              <a:ext uri="{FF2B5EF4-FFF2-40B4-BE49-F238E27FC236}">
                <a16:creationId xmlns:a16="http://schemas.microsoft.com/office/drawing/2014/main" id="{8806711C-437A-1218-462F-2C63D35E9CD9}"/>
              </a:ext>
            </a:extLst>
          </p:cNvPr>
          <p:cNvSpPr txBox="1"/>
          <p:nvPr/>
        </p:nvSpPr>
        <p:spPr>
          <a:xfrm>
            <a:off x="978159" y="2459504"/>
            <a:ext cx="10235682" cy="1631216"/>
          </a:xfrm>
          <a:prstGeom prst="rect">
            <a:avLst/>
          </a:prstGeom>
          <a:noFill/>
        </p:spPr>
        <p:txBody>
          <a:bodyPr wrap="square" rtlCol="0">
            <a:spAutoFit/>
          </a:bodyPr>
          <a:lstStyle/>
          <a:p>
            <a:pPr lvl="1"/>
            <a:r>
              <a:rPr lang="en-US" sz="2000" b="1" dirty="0">
                <a:latin typeface="Calibri" panose="020F0502020204030204" pitchFamily="34" charset="0"/>
                <a:ea typeface="Calibri" panose="020F0502020204030204" pitchFamily="34" charset="0"/>
                <a:cs typeface="Calibri" panose="020F0502020204030204" pitchFamily="34" charset="0"/>
              </a:rPr>
              <a:t>Weekly User Engagement:</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Objective: Measure the activeness of users on a weekly basis.</a:t>
            </a: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Your Task: Write an SQL query to calculate the weekly user engagement.</a:t>
            </a: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3348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75440-C7C0-4171-50F1-FFB7C459C36A}"/>
              </a:ext>
            </a:extLst>
          </p:cNvPr>
          <p:cNvSpPr txBox="1"/>
          <p:nvPr/>
        </p:nvSpPr>
        <p:spPr>
          <a:xfrm>
            <a:off x="839755" y="410547"/>
            <a:ext cx="399350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TextBox 3">
            <a:extLst>
              <a:ext uri="{FF2B5EF4-FFF2-40B4-BE49-F238E27FC236}">
                <a16:creationId xmlns:a16="http://schemas.microsoft.com/office/drawing/2014/main" id="{D86F4CE9-9994-158A-7C4D-F1D25A0D6FD2}"/>
              </a:ext>
            </a:extLst>
          </p:cNvPr>
          <p:cNvSpPr txBox="1"/>
          <p:nvPr/>
        </p:nvSpPr>
        <p:spPr>
          <a:xfrm>
            <a:off x="746449" y="5103674"/>
            <a:ext cx="11445551" cy="830997"/>
          </a:xfrm>
          <a:prstGeom prst="rect">
            <a:avLst/>
          </a:prstGeom>
          <a:noFill/>
        </p:spPr>
        <p:txBody>
          <a:bodyPr wrap="square" rtlCol="0">
            <a:spAutoFit/>
          </a:bodyPr>
          <a:lstStyle/>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b="1" dirty="0">
                <a:latin typeface="Calibri" panose="020F0502020204030204" pitchFamily="34" charset="0"/>
                <a:ea typeface="Calibri" panose="020F0502020204030204" pitchFamily="34" charset="0"/>
                <a:cs typeface="Calibri" panose="020F0502020204030204" pitchFamily="34" charset="0"/>
              </a:rPr>
              <a:t>Observation - </a:t>
            </a:r>
            <a:r>
              <a:rPr lang="en-US" sz="1200" dirty="0">
                <a:latin typeface="Calibri" panose="020F0502020204030204" pitchFamily="34" charset="0"/>
                <a:ea typeface="Calibri" panose="020F0502020204030204" pitchFamily="34" charset="0"/>
                <a:cs typeface="Calibri" panose="020F0502020204030204" pitchFamily="34" charset="0"/>
              </a:rPr>
              <a:t>The provided query computes the count of unique users participating in events on a weekly cadence. This aids in tracking the broader spectrum of user activity over an extended period.</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B5B2156-2D83-DFAD-046B-0560E6B06C49}"/>
              </a:ext>
            </a:extLst>
          </p:cNvPr>
          <p:cNvSpPr txBox="1"/>
          <p:nvPr/>
        </p:nvSpPr>
        <p:spPr>
          <a:xfrm>
            <a:off x="951722" y="1035701"/>
            <a:ext cx="4870580" cy="3045962"/>
          </a:xfrm>
          <a:prstGeom prst="rect">
            <a:avLst/>
          </a:prstGeom>
          <a:noFill/>
        </p:spPr>
        <p:txBody>
          <a:bodyPr wrap="square" rtlCol="0">
            <a:spAutoFit/>
          </a:bodyPr>
          <a:lstStyle/>
          <a:p>
            <a:pPr marL="457200" marR="0">
              <a:lnSpc>
                <a:spcPct val="115000"/>
              </a:lnSpc>
              <a:spcBef>
                <a:spcPts val="0"/>
              </a:spcBef>
              <a:spcAft>
                <a:spcPts val="0"/>
              </a:spcAft>
            </a:pPr>
            <a:r>
              <a:rPr lang="en-US"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SELECT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WEEK(STR_TO_DATE(</a:t>
            </a:r>
            <a:r>
              <a:rPr lang="en-US" sz="18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occurred_at</a:t>
            </a:r>
            <a:r>
              <a:rPr lang="en-US"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'%Y-%m-%d')) AS week,</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COUNT(DISTINCT </a:t>
            </a:r>
            <a:r>
              <a:rPr lang="en-US" sz="18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user_id</a:t>
            </a:r>
            <a:r>
              <a:rPr lang="en-US"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AS </a:t>
            </a:r>
            <a:r>
              <a:rPr lang="en-US" sz="18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weekly_engaged_users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FROM events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GROUP BY week</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1000"/>
              </a:spcAft>
            </a:pPr>
            <a:r>
              <a:rPr lang="en-US"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ORDER BY week;</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4E9BCC81-2CB7-4944-906B-A1A44F3FCD3B}"/>
              </a:ext>
            </a:extLst>
          </p:cNvPr>
          <p:cNvPicPr>
            <a:picLocks noChangeAspect="1"/>
          </p:cNvPicPr>
          <p:nvPr/>
        </p:nvPicPr>
        <p:blipFill>
          <a:blip r:embed="rId2"/>
          <a:stretch>
            <a:fillRect/>
          </a:stretch>
        </p:blipFill>
        <p:spPr>
          <a:xfrm>
            <a:off x="5822302" y="957164"/>
            <a:ext cx="5943600" cy="3271520"/>
          </a:xfrm>
          <a:prstGeom prst="rect">
            <a:avLst/>
          </a:prstGeom>
        </p:spPr>
      </p:pic>
    </p:spTree>
    <p:extLst>
      <p:ext uri="{BB962C8B-B14F-4D97-AF65-F5344CB8AC3E}">
        <p14:creationId xmlns:p14="http://schemas.microsoft.com/office/powerpoint/2010/main" val="1975285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3" name="TextBox 2">
            <a:extLst>
              <a:ext uri="{FF2B5EF4-FFF2-40B4-BE49-F238E27FC236}">
                <a16:creationId xmlns:a16="http://schemas.microsoft.com/office/drawing/2014/main" id="{9BE84260-2F08-8CB2-69C7-00F36FF0A2F2}"/>
              </a:ext>
            </a:extLst>
          </p:cNvPr>
          <p:cNvSpPr txBox="1"/>
          <p:nvPr/>
        </p:nvSpPr>
        <p:spPr>
          <a:xfrm>
            <a:off x="737118" y="1421936"/>
            <a:ext cx="2528596"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2 –  Approach</a:t>
            </a:r>
          </a:p>
        </p:txBody>
      </p:sp>
      <p:sp>
        <p:nvSpPr>
          <p:cNvPr id="5" name="TextBox 4">
            <a:extLst>
              <a:ext uri="{FF2B5EF4-FFF2-40B4-BE49-F238E27FC236}">
                <a16:creationId xmlns:a16="http://schemas.microsoft.com/office/drawing/2014/main" id="{8806711C-437A-1218-462F-2C63D35E9CD9}"/>
              </a:ext>
            </a:extLst>
          </p:cNvPr>
          <p:cNvSpPr txBox="1"/>
          <p:nvPr/>
        </p:nvSpPr>
        <p:spPr>
          <a:xfrm>
            <a:off x="978159" y="2305615"/>
            <a:ext cx="10235682" cy="2862322"/>
          </a:xfrm>
          <a:prstGeom prst="rect">
            <a:avLst/>
          </a:prstGeom>
          <a:noFill/>
        </p:spPr>
        <p:txBody>
          <a:bodyPr wrap="square" rtlCol="0">
            <a:spAutoFit/>
          </a:bodyPr>
          <a:lstStyle/>
          <a:p>
            <a:pPr lvl="1"/>
            <a:r>
              <a:rPr lang="en-US" sz="2000" b="1" dirty="0">
                <a:latin typeface="Calibri" panose="020F0502020204030204" pitchFamily="34" charset="0"/>
                <a:ea typeface="Calibri" panose="020F0502020204030204" pitchFamily="34" charset="0"/>
                <a:cs typeface="Calibri" panose="020F0502020204030204" pitchFamily="34" charset="0"/>
              </a:rPr>
              <a:t>User Growth Analysis:</a:t>
            </a:r>
          </a:p>
          <a:p>
            <a:pPr lvl="1"/>
            <a:endParaRPr lang="en-US" sz="2000" b="1" dirty="0">
              <a:latin typeface="Calibri" panose="020F0502020204030204" pitchFamily="34" charset="0"/>
              <a:ea typeface="Calibri" panose="020F0502020204030204" pitchFamily="34" charset="0"/>
              <a:cs typeface="Calibri" panose="020F0502020204030204" pitchFamily="34" charset="0"/>
            </a:endParaRP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Objective: Analyze the growth of users over time for a product.</a:t>
            </a: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Your Task: Write an SQL query to calculate the user growth for the product.</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mj-lt"/>
              <a:buAutoNum type="alphaUcPeriod"/>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912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F41726-9CCB-CD60-DD0A-EE52765ED179}"/>
              </a:ext>
            </a:extLst>
          </p:cNvPr>
          <p:cNvSpPr>
            <a:spLocks noGrp="1"/>
          </p:cNvSpPr>
          <p:nvPr>
            <p:ph type="subTitle" idx="1"/>
          </p:nvPr>
        </p:nvSpPr>
        <p:spPr>
          <a:xfrm>
            <a:off x="936171" y="1569145"/>
            <a:ext cx="9144000" cy="471196"/>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Description</a:t>
            </a:r>
          </a:p>
        </p:txBody>
      </p:sp>
      <p:sp>
        <p:nvSpPr>
          <p:cNvPr id="7" name="TextBox 6">
            <a:extLst>
              <a:ext uri="{FF2B5EF4-FFF2-40B4-BE49-F238E27FC236}">
                <a16:creationId xmlns:a16="http://schemas.microsoft.com/office/drawing/2014/main" id="{4A6FFF78-F3D6-F385-D8D7-7D00FA769A25}"/>
              </a:ext>
            </a:extLst>
          </p:cNvPr>
          <p:cNvSpPr txBox="1"/>
          <p:nvPr/>
        </p:nvSpPr>
        <p:spPr>
          <a:xfrm>
            <a:off x="936171" y="2040341"/>
            <a:ext cx="11118980" cy="3693319"/>
          </a:xfrm>
          <a:prstGeom prst="rect">
            <a:avLst/>
          </a:prstGeom>
          <a:noFill/>
        </p:spPr>
        <p:txBody>
          <a:bodyPr wrap="square" rtlCol="0">
            <a:spAutoFit/>
          </a:bodyPr>
          <a:lstStyle/>
          <a:p>
            <a:pPr algn="just"/>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Operational Analytics is a crucial process that involves analyzing a company's end-to-end operations. This analysis helps identify areas for improvement within the company. As a Data Analyst, you'll work closely with various teams, such as operations, support, and marketing, helping them derive valuable insights from the data they collect.</a:t>
            </a:r>
            <a:b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br>
            <a:b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b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One of the key aspects of Operational Analytics is investigating metric spikes. This involves understanding and explaining sudden changes in key metrics, such as a dip in daily user engagement or a drop in sales. As a Data Analyst, you'll need to answer these questions daily, making it crucial to understand how to investigate these metric spikes.</a:t>
            </a:r>
            <a:b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br>
            <a:b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b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In this project, you'll take on the role of a Lead Data Analyst at a company like Microsoft. You'll be provided with various datasets and tables, and your task will be to derive insights from this data to answer questions posed by different departments within the company. Your goal is to use your advanced SQL skills to analyze the data and provide valuable insights that can help improve the company's operations and understand sudden changes in key metrics.</a:t>
            </a:r>
          </a:p>
        </p:txBody>
      </p:sp>
    </p:spTree>
    <p:extLst>
      <p:ext uri="{BB962C8B-B14F-4D97-AF65-F5344CB8AC3E}">
        <p14:creationId xmlns:p14="http://schemas.microsoft.com/office/powerpoint/2010/main" val="1076535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75440-C7C0-4171-50F1-FFB7C459C36A}"/>
              </a:ext>
            </a:extLst>
          </p:cNvPr>
          <p:cNvSpPr txBox="1"/>
          <p:nvPr/>
        </p:nvSpPr>
        <p:spPr>
          <a:xfrm>
            <a:off x="839755" y="410547"/>
            <a:ext cx="399350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TextBox 3">
            <a:extLst>
              <a:ext uri="{FF2B5EF4-FFF2-40B4-BE49-F238E27FC236}">
                <a16:creationId xmlns:a16="http://schemas.microsoft.com/office/drawing/2014/main" id="{D86F4CE9-9994-158A-7C4D-F1D25A0D6FD2}"/>
              </a:ext>
            </a:extLst>
          </p:cNvPr>
          <p:cNvSpPr txBox="1"/>
          <p:nvPr/>
        </p:nvSpPr>
        <p:spPr>
          <a:xfrm>
            <a:off x="746449" y="5103674"/>
            <a:ext cx="11445551" cy="830997"/>
          </a:xfrm>
          <a:prstGeom prst="rect">
            <a:avLst/>
          </a:prstGeom>
          <a:noFill/>
        </p:spPr>
        <p:txBody>
          <a:bodyPr wrap="square" rtlCol="0">
            <a:spAutoFit/>
          </a:bodyPr>
          <a:lstStyle/>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b="1" dirty="0">
                <a:latin typeface="Calibri" panose="020F0502020204030204" pitchFamily="34" charset="0"/>
                <a:ea typeface="Calibri" panose="020F0502020204030204" pitchFamily="34" charset="0"/>
                <a:cs typeface="Calibri" panose="020F0502020204030204" pitchFamily="34" charset="0"/>
              </a:rPr>
              <a:t>Observation –</a:t>
            </a:r>
          </a:p>
          <a:p>
            <a:pPr algn="just"/>
            <a:r>
              <a:rPr lang="en-US" sz="1200" dirty="0">
                <a:latin typeface="Calibri" panose="020F0502020204030204" pitchFamily="34" charset="0"/>
                <a:ea typeface="Calibri" panose="020F0502020204030204" pitchFamily="34" charset="0"/>
                <a:cs typeface="Calibri" panose="020F0502020204030204" pitchFamily="34" charset="0"/>
              </a:rPr>
              <a:t>The presented query scrutinizes user growth by tallying the count of newly activated users for each date. This affords a temporal view of the user acquisition timeline.</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B5B2156-2D83-DFAD-046B-0560E6B06C49}"/>
              </a:ext>
            </a:extLst>
          </p:cNvPr>
          <p:cNvSpPr txBox="1"/>
          <p:nvPr/>
        </p:nvSpPr>
        <p:spPr>
          <a:xfrm>
            <a:off x="951722" y="1035701"/>
            <a:ext cx="4870580" cy="3492751"/>
          </a:xfrm>
          <a:prstGeom prst="rect">
            <a:avLst/>
          </a:prstGeom>
          <a:noFill/>
        </p:spPr>
        <p:txBody>
          <a:bodyPr wrap="square" rtlCol="0">
            <a:spAutoFit/>
          </a:bodyPr>
          <a:lstStyle/>
          <a:p>
            <a:pPr marL="457200">
              <a:lnSpc>
                <a:spcPct val="115000"/>
              </a:lnSpc>
              <a:spcAft>
                <a:spcPts val="0"/>
              </a:spcAft>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SELECT</a:t>
            </a:r>
          </a:p>
          <a:p>
            <a:pPr marL="457200">
              <a:lnSpc>
                <a:spcPct val="115000"/>
              </a:lnSpc>
              <a:spcAft>
                <a:spcPts val="0"/>
              </a:spcAft>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    DATE(STR_TO_DATE(</a:t>
            </a:r>
            <a:r>
              <a:rPr lang="en-US" dirty="0" err="1">
                <a:solidFill>
                  <a:srgbClr val="374151"/>
                </a:solidFill>
                <a:latin typeface="Calibri" panose="020F0502020204030204" pitchFamily="34" charset="0"/>
                <a:ea typeface="Calibri" panose="020F0502020204030204" pitchFamily="34" charset="0"/>
                <a:cs typeface="Calibri" panose="020F0502020204030204" pitchFamily="34" charset="0"/>
              </a:rPr>
              <a:t>u.activated_at</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 '%Y-%m-%d')) AS </a:t>
            </a:r>
            <a:r>
              <a:rPr lang="en-US" dirty="0" err="1">
                <a:solidFill>
                  <a:srgbClr val="374151"/>
                </a:solidFill>
                <a:latin typeface="Calibri" panose="020F0502020204030204" pitchFamily="34" charset="0"/>
                <a:ea typeface="Calibri" panose="020F0502020204030204" pitchFamily="34" charset="0"/>
                <a:cs typeface="Calibri" panose="020F0502020204030204" pitchFamily="34" charset="0"/>
              </a:rPr>
              <a:t>activation_date</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marL="457200">
              <a:lnSpc>
                <a:spcPct val="115000"/>
              </a:lnSpc>
              <a:spcAft>
                <a:spcPts val="0"/>
              </a:spcAft>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    COUNT(DISTINCT </a:t>
            </a:r>
            <a:r>
              <a:rPr lang="en-US" dirty="0" err="1">
                <a:solidFill>
                  <a:srgbClr val="374151"/>
                </a:solidFill>
                <a:latin typeface="Calibri" panose="020F0502020204030204" pitchFamily="34" charset="0"/>
                <a:ea typeface="Calibri" panose="020F0502020204030204" pitchFamily="34" charset="0"/>
                <a:cs typeface="Calibri" panose="020F0502020204030204" pitchFamily="34" charset="0"/>
              </a:rPr>
              <a:t>e.user_id</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 AS </a:t>
            </a:r>
            <a:r>
              <a:rPr lang="en-US" dirty="0" err="1">
                <a:solidFill>
                  <a:srgbClr val="374151"/>
                </a:solidFill>
                <a:latin typeface="Calibri" panose="020F0502020204030204" pitchFamily="34" charset="0"/>
                <a:ea typeface="Calibri" panose="020F0502020204030204" pitchFamily="34" charset="0"/>
                <a:cs typeface="Calibri" panose="020F0502020204030204" pitchFamily="34" charset="0"/>
              </a:rPr>
              <a:t>new_users</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spcAft>
                <a:spcPts val="0"/>
              </a:spcAft>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FROM users u</a:t>
            </a:r>
          </a:p>
          <a:p>
            <a:pPr marL="457200">
              <a:lnSpc>
                <a:spcPct val="115000"/>
              </a:lnSpc>
              <a:spcAft>
                <a:spcPts val="0"/>
              </a:spcAft>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JOIN events e ON </a:t>
            </a:r>
            <a:r>
              <a:rPr lang="en-US" dirty="0" err="1">
                <a:solidFill>
                  <a:srgbClr val="374151"/>
                </a:solidFill>
                <a:latin typeface="Calibri" panose="020F0502020204030204" pitchFamily="34" charset="0"/>
                <a:ea typeface="Calibri" panose="020F0502020204030204" pitchFamily="34" charset="0"/>
                <a:cs typeface="Calibri" panose="020F0502020204030204" pitchFamily="34" charset="0"/>
              </a:rPr>
              <a:t>u.user_id</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 = </a:t>
            </a:r>
            <a:r>
              <a:rPr lang="en-US" dirty="0" err="1">
                <a:solidFill>
                  <a:srgbClr val="374151"/>
                </a:solidFill>
                <a:latin typeface="Calibri" panose="020F0502020204030204" pitchFamily="34" charset="0"/>
                <a:ea typeface="Calibri" panose="020F0502020204030204" pitchFamily="34" charset="0"/>
                <a:cs typeface="Calibri" panose="020F0502020204030204" pitchFamily="34" charset="0"/>
              </a:rPr>
              <a:t>e.user_id</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spcAft>
                <a:spcPts val="0"/>
              </a:spcAft>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GROUP BY </a:t>
            </a:r>
            <a:r>
              <a:rPr lang="en-US" dirty="0" err="1">
                <a:solidFill>
                  <a:srgbClr val="374151"/>
                </a:solidFill>
                <a:latin typeface="Calibri" panose="020F0502020204030204" pitchFamily="34" charset="0"/>
                <a:ea typeface="Calibri" panose="020F0502020204030204" pitchFamily="34" charset="0"/>
                <a:cs typeface="Calibri" panose="020F0502020204030204" pitchFamily="34" charset="0"/>
              </a:rPr>
              <a:t>activation_date</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spcAft>
                <a:spcPts val="1000"/>
              </a:spcAft>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ORDER BY </a:t>
            </a:r>
            <a:r>
              <a:rPr lang="en-US" dirty="0" err="1">
                <a:solidFill>
                  <a:srgbClr val="374151"/>
                </a:solidFill>
                <a:latin typeface="Calibri" panose="020F0502020204030204" pitchFamily="34" charset="0"/>
                <a:ea typeface="Calibri" panose="020F0502020204030204" pitchFamily="34" charset="0"/>
                <a:cs typeface="Calibri" panose="020F0502020204030204" pitchFamily="34" charset="0"/>
              </a:rPr>
              <a:t>activation_date</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marL="457200">
              <a:lnSpc>
                <a:spcPct val="115000"/>
              </a:lnSpc>
              <a:spcAft>
                <a:spcPts val="1000"/>
              </a:spcAft>
            </a:pP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2" name="Picture 1">
            <a:extLst>
              <a:ext uri="{FF2B5EF4-FFF2-40B4-BE49-F238E27FC236}">
                <a16:creationId xmlns:a16="http://schemas.microsoft.com/office/drawing/2014/main" id="{C0E445EC-7DFC-5493-B5D6-5C5F32364CF8}"/>
              </a:ext>
            </a:extLst>
          </p:cNvPr>
          <p:cNvPicPr>
            <a:picLocks noChangeAspect="1"/>
          </p:cNvPicPr>
          <p:nvPr/>
        </p:nvPicPr>
        <p:blipFill>
          <a:blip r:embed="rId2"/>
          <a:stretch>
            <a:fillRect/>
          </a:stretch>
        </p:blipFill>
        <p:spPr>
          <a:xfrm>
            <a:off x="5822302" y="934226"/>
            <a:ext cx="5943600" cy="3695700"/>
          </a:xfrm>
          <a:prstGeom prst="rect">
            <a:avLst/>
          </a:prstGeom>
        </p:spPr>
      </p:pic>
    </p:spTree>
    <p:extLst>
      <p:ext uri="{BB962C8B-B14F-4D97-AF65-F5344CB8AC3E}">
        <p14:creationId xmlns:p14="http://schemas.microsoft.com/office/powerpoint/2010/main" val="3156673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3" name="TextBox 2">
            <a:extLst>
              <a:ext uri="{FF2B5EF4-FFF2-40B4-BE49-F238E27FC236}">
                <a16:creationId xmlns:a16="http://schemas.microsoft.com/office/drawing/2014/main" id="{9BE84260-2F08-8CB2-69C7-00F36FF0A2F2}"/>
              </a:ext>
            </a:extLst>
          </p:cNvPr>
          <p:cNvSpPr txBox="1"/>
          <p:nvPr/>
        </p:nvSpPr>
        <p:spPr>
          <a:xfrm>
            <a:off x="737118" y="1421936"/>
            <a:ext cx="2528596"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3 –  Approach</a:t>
            </a:r>
          </a:p>
        </p:txBody>
      </p:sp>
      <p:sp>
        <p:nvSpPr>
          <p:cNvPr id="5" name="TextBox 4">
            <a:extLst>
              <a:ext uri="{FF2B5EF4-FFF2-40B4-BE49-F238E27FC236}">
                <a16:creationId xmlns:a16="http://schemas.microsoft.com/office/drawing/2014/main" id="{8806711C-437A-1218-462F-2C63D35E9CD9}"/>
              </a:ext>
            </a:extLst>
          </p:cNvPr>
          <p:cNvSpPr txBox="1"/>
          <p:nvPr/>
        </p:nvSpPr>
        <p:spPr>
          <a:xfrm>
            <a:off x="978159" y="2305615"/>
            <a:ext cx="10235682" cy="3170099"/>
          </a:xfrm>
          <a:prstGeom prst="rect">
            <a:avLst/>
          </a:prstGeom>
          <a:noFill/>
        </p:spPr>
        <p:txBody>
          <a:bodyPr wrap="square" rtlCol="0">
            <a:spAutoFit/>
          </a:bodyPr>
          <a:lstStyle/>
          <a:p>
            <a:pPr lvl="1"/>
            <a:r>
              <a:rPr lang="en-US" sz="2000" b="1" dirty="0">
                <a:latin typeface="Calibri" panose="020F0502020204030204" pitchFamily="34" charset="0"/>
                <a:ea typeface="Calibri" panose="020F0502020204030204" pitchFamily="34" charset="0"/>
                <a:cs typeface="Calibri" panose="020F0502020204030204" pitchFamily="34" charset="0"/>
              </a:rPr>
              <a:t>Weekly Retention Analysis:</a:t>
            </a:r>
          </a:p>
          <a:p>
            <a:pPr lvl="1"/>
            <a:endParaRPr lang="en-US" sz="2000" b="1" dirty="0">
              <a:latin typeface="Calibri" panose="020F0502020204030204" pitchFamily="34" charset="0"/>
              <a:ea typeface="Calibri" panose="020F0502020204030204" pitchFamily="34" charset="0"/>
              <a:cs typeface="Calibri" panose="020F0502020204030204" pitchFamily="34" charset="0"/>
            </a:endParaRP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Objective: Analyze the retention of users on a weekly basis after signing up for a product.</a:t>
            </a: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Your Task: Write an SQL query to calculate the weekly retention of users based on their sign-up cohort.</a:t>
            </a:r>
          </a:p>
          <a:p>
            <a:pPr marL="800100" lvl="1" indent="-342900">
              <a:buFont typeface="+mj-lt"/>
              <a:buAutoNum type="alphaUcPeriod"/>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mj-lt"/>
              <a:buAutoNum type="alphaUcPeriod"/>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584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75440-C7C0-4171-50F1-FFB7C459C36A}"/>
              </a:ext>
            </a:extLst>
          </p:cNvPr>
          <p:cNvSpPr txBox="1"/>
          <p:nvPr/>
        </p:nvSpPr>
        <p:spPr>
          <a:xfrm>
            <a:off x="839755" y="410547"/>
            <a:ext cx="399350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TextBox 3">
            <a:extLst>
              <a:ext uri="{FF2B5EF4-FFF2-40B4-BE49-F238E27FC236}">
                <a16:creationId xmlns:a16="http://schemas.microsoft.com/office/drawing/2014/main" id="{D86F4CE9-9994-158A-7C4D-F1D25A0D6FD2}"/>
              </a:ext>
            </a:extLst>
          </p:cNvPr>
          <p:cNvSpPr txBox="1"/>
          <p:nvPr/>
        </p:nvSpPr>
        <p:spPr>
          <a:xfrm>
            <a:off x="746449" y="5103674"/>
            <a:ext cx="11445551" cy="830997"/>
          </a:xfrm>
          <a:prstGeom prst="rect">
            <a:avLst/>
          </a:prstGeom>
          <a:noFill/>
        </p:spPr>
        <p:txBody>
          <a:bodyPr wrap="square" rtlCol="0">
            <a:sp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Observation –</a:t>
            </a:r>
          </a:p>
          <a:p>
            <a:pPr algn="just"/>
            <a:r>
              <a:rPr lang="en-US" sz="1200" dirty="0">
                <a:latin typeface="Calibri" panose="020F0502020204030204" pitchFamily="34" charset="0"/>
                <a:ea typeface="Calibri" panose="020F0502020204030204" pitchFamily="34" charset="0"/>
                <a:cs typeface="Calibri" panose="020F0502020204030204" pitchFamily="34" charset="0"/>
              </a:rPr>
              <a:t>The provided query computes the weekly retention of users by assessing the alignment between the week of user activation and the week of subsequent events. This analysis aids in gauging the efficacy of user retention post-signup.</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B5B2156-2D83-DFAD-046B-0560E6B06C49}"/>
              </a:ext>
            </a:extLst>
          </p:cNvPr>
          <p:cNvSpPr txBox="1"/>
          <p:nvPr/>
        </p:nvSpPr>
        <p:spPr>
          <a:xfrm>
            <a:off x="951722" y="1035701"/>
            <a:ext cx="4870580" cy="4161139"/>
          </a:xfrm>
          <a:prstGeom prst="rect">
            <a:avLst/>
          </a:prstGeom>
          <a:noFill/>
        </p:spPr>
        <p:txBody>
          <a:bodyPr wrap="square" rtlCol="0">
            <a:spAutoFit/>
          </a:bodyPr>
          <a:lstStyle/>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SELECT</a:t>
            </a: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WEEK(STR_TO_DATE(</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u.activated_at</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'%Y-%m-%d')) AS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signup_week</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WEEK(STR_TO_DATE(</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e.occurred_at</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'%Y-%m-%d')) AS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event_week</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COUNT(DISTINCT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e.user_id</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AS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retained_users</a:t>
            </a: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FROM users u</a:t>
            </a: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JOIN events e ON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u.user_id</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e.user_id</a:t>
            </a: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WHERE WEEK(STR_TO_DATE(</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e.occurred_at</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'%Y-%m-%d')) - WEEK(STR_TO_DATE(</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u.activated_at</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'%Y-%m-%d')) = 0</a:t>
            </a: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GROUP BY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signup_week</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event_week</a:t>
            </a: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100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ORDER BY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signup_week</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event_week</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marL="457200">
              <a:lnSpc>
                <a:spcPct val="115000"/>
              </a:lnSpc>
              <a:spcAft>
                <a:spcPts val="1000"/>
              </a:spcAft>
            </a:pP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spcAft>
                <a:spcPts val="1000"/>
              </a:spcAft>
            </a:pP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en-US" sz="1400" dirty="0"/>
          </a:p>
        </p:txBody>
      </p:sp>
      <p:pic>
        <p:nvPicPr>
          <p:cNvPr id="6" name="Picture 5">
            <a:extLst>
              <a:ext uri="{FF2B5EF4-FFF2-40B4-BE49-F238E27FC236}">
                <a16:creationId xmlns:a16="http://schemas.microsoft.com/office/drawing/2014/main" id="{24D3BDBF-37D7-67B7-615F-1DA6A1812A96}"/>
              </a:ext>
            </a:extLst>
          </p:cNvPr>
          <p:cNvPicPr>
            <a:picLocks noChangeAspect="1"/>
          </p:cNvPicPr>
          <p:nvPr/>
        </p:nvPicPr>
        <p:blipFill>
          <a:blip r:embed="rId2"/>
          <a:stretch>
            <a:fillRect/>
          </a:stretch>
        </p:blipFill>
        <p:spPr>
          <a:xfrm>
            <a:off x="5822302" y="1035701"/>
            <a:ext cx="5943600" cy="3300730"/>
          </a:xfrm>
          <a:prstGeom prst="rect">
            <a:avLst/>
          </a:prstGeom>
        </p:spPr>
      </p:pic>
    </p:spTree>
    <p:extLst>
      <p:ext uri="{BB962C8B-B14F-4D97-AF65-F5344CB8AC3E}">
        <p14:creationId xmlns:p14="http://schemas.microsoft.com/office/powerpoint/2010/main" val="3090094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3" name="TextBox 2">
            <a:extLst>
              <a:ext uri="{FF2B5EF4-FFF2-40B4-BE49-F238E27FC236}">
                <a16:creationId xmlns:a16="http://schemas.microsoft.com/office/drawing/2014/main" id="{9BE84260-2F08-8CB2-69C7-00F36FF0A2F2}"/>
              </a:ext>
            </a:extLst>
          </p:cNvPr>
          <p:cNvSpPr txBox="1"/>
          <p:nvPr/>
        </p:nvSpPr>
        <p:spPr>
          <a:xfrm>
            <a:off x="737118" y="1421936"/>
            <a:ext cx="2528596"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4 –  Approach</a:t>
            </a:r>
          </a:p>
        </p:txBody>
      </p:sp>
      <p:sp>
        <p:nvSpPr>
          <p:cNvPr id="5" name="TextBox 4">
            <a:extLst>
              <a:ext uri="{FF2B5EF4-FFF2-40B4-BE49-F238E27FC236}">
                <a16:creationId xmlns:a16="http://schemas.microsoft.com/office/drawing/2014/main" id="{8806711C-437A-1218-462F-2C63D35E9CD9}"/>
              </a:ext>
            </a:extLst>
          </p:cNvPr>
          <p:cNvSpPr txBox="1"/>
          <p:nvPr/>
        </p:nvSpPr>
        <p:spPr>
          <a:xfrm>
            <a:off x="978159" y="2305615"/>
            <a:ext cx="10235682" cy="1938992"/>
          </a:xfrm>
          <a:prstGeom prst="rect">
            <a:avLst/>
          </a:prstGeom>
          <a:noFill/>
        </p:spPr>
        <p:txBody>
          <a:bodyPr wrap="square" rtlCol="0">
            <a:spAutoFit/>
          </a:bodyPr>
          <a:lstStyle/>
          <a:p>
            <a:pPr lvl="1"/>
            <a:r>
              <a:rPr lang="en-US" sz="2000" b="1" dirty="0">
                <a:latin typeface="Calibri" panose="020F0502020204030204" pitchFamily="34" charset="0"/>
                <a:ea typeface="Calibri" panose="020F0502020204030204" pitchFamily="34" charset="0"/>
                <a:cs typeface="Calibri" panose="020F0502020204030204" pitchFamily="34" charset="0"/>
              </a:rPr>
              <a:t>Weekly Engagement Per Device:</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Objective: Measure the activeness of users on a weekly basis per device.</a:t>
            </a:r>
          </a:p>
          <a:p>
            <a:pPr marL="742950" lvl="1" indent="-28575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Your Task: Write an SQL query to calculate the weekly engagement per device.</a:t>
            </a: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8354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75440-C7C0-4171-50F1-FFB7C459C36A}"/>
              </a:ext>
            </a:extLst>
          </p:cNvPr>
          <p:cNvSpPr txBox="1"/>
          <p:nvPr/>
        </p:nvSpPr>
        <p:spPr>
          <a:xfrm>
            <a:off x="839755" y="410547"/>
            <a:ext cx="399350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TextBox 3">
            <a:extLst>
              <a:ext uri="{FF2B5EF4-FFF2-40B4-BE49-F238E27FC236}">
                <a16:creationId xmlns:a16="http://schemas.microsoft.com/office/drawing/2014/main" id="{D86F4CE9-9994-158A-7C4D-F1D25A0D6FD2}"/>
              </a:ext>
            </a:extLst>
          </p:cNvPr>
          <p:cNvSpPr txBox="1"/>
          <p:nvPr/>
        </p:nvSpPr>
        <p:spPr>
          <a:xfrm>
            <a:off x="746449" y="5103674"/>
            <a:ext cx="11445551" cy="646331"/>
          </a:xfrm>
          <a:prstGeom prst="rect">
            <a:avLst/>
          </a:prstGeom>
          <a:noFill/>
        </p:spPr>
        <p:txBody>
          <a:bodyPr wrap="square" rtlCol="0">
            <a:sp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Observation –</a:t>
            </a:r>
          </a:p>
          <a:p>
            <a:pPr algn="just"/>
            <a:r>
              <a:rPr lang="en-US" sz="1200" dirty="0">
                <a:latin typeface="Calibri" panose="020F0502020204030204" pitchFamily="34" charset="0"/>
                <a:ea typeface="Calibri" panose="020F0502020204030204" pitchFamily="34" charset="0"/>
                <a:cs typeface="Calibri" panose="020F0502020204030204" pitchFamily="34" charset="0"/>
              </a:rPr>
              <a:t>The included query furnishes insights into user engagement categorized by device on a weekly timeframe. This facilitates the identification of devices that significantly contribute to user activity.</a:t>
            </a:r>
          </a:p>
        </p:txBody>
      </p:sp>
      <p:sp>
        <p:nvSpPr>
          <p:cNvPr id="5" name="TextBox 4">
            <a:extLst>
              <a:ext uri="{FF2B5EF4-FFF2-40B4-BE49-F238E27FC236}">
                <a16:creationId xmlns:a16="http://schemas.microsoft.com/office/drawing/2014/main" id="{5B5B2156-2D83-DFAD-046B-0560E6B06C49}"/>
              </a:ext>
            </a:extLst>
          </p:cNvPr>
          <p:cNvSpPr txBox="1"/>
          <p:nvPr/>
        </p:nvSpPr>
        <p:spPr>
          <a:xfrm>
            <a:off x="951722" y="1035701"/>
            <a:ext cx="4870580" cy="3417859"/>
          </a:xfrm>
          <a:prstGeom prst="rect">
            <a:avLst/>
          </a:prstGeom>
          <a:noFill/>
        </p:spPr>
        <p:txBody>
          <a:bodyPr wrap="square" rtlCol="0">
            <a:spAutoFit/>
          </a:bodyPr>
          <a:lstStyle/>
          <a:p>
            <a:pPr marL="457200">
              <a:lnSpc>
                <a:spcPct val="115000"/>
              </a:lnSpc>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SELECT</a:t>
            </a:r>
          </a:p>
          <a:p>
            <a:pPr marL="457200">
              <a:lnSpc>
                <a:spcPct val="115000"/>
              </a:lnSpc>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WEEK(STR_TO_DATE(</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occurred_at</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'%Y-%m-%d')) AS week,</a:t>
            </a:r>
          </a:p>
          <a:p>
            <a:pPr marL="457200">
              <a:lnSpc>
                <a:spcPct val="115000"/>
              </a:lnSpc>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device,</a:t>
            </a:r>
          </a:p>
          <a:p>
            <a:pPr marL="457200">
              <a:lnSpc>
                <a:spcPct val="115000"/>
              </a:lnSpc>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COUNT(DISTINCT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user_id</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AS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engaged_users</a:t>
            </a: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FROM events</a:t>
            </a:r>
          </a:p>
          <a:p>
            <a:pPr marL="457200">
              <a:lnSpc>
                <a:spcPct val="115000"/>
              </a:lnSpc>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GROUP BY week, device</a:t>
            </a:r>
          </a:p>
          <a:p>
            <a:pPr marL="457200">
              <a:lnSpc>
                <a:spcPct val="115000"/>
              </a:lnSpc>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ORDER BY week, device;</a:t>
            </a:r>
          </a:p>
          <a:p>
            <a:pPr marL="457200" marR="0">
              <a:lnSpc>
                <a:spcPct val="115000"/>
              </a:lnSpc>
              <a:spcBef>
                <a:spcPts val="0"/>
              </a:spcBef>
              <a:spcAft>
                <a:spcPts val="1000"/>
              </a:spcAft>
            </a:pP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spcAft>
                <a:spcPts val="1000"/>
              </a:spcAft>
            </a:pP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spcAft>
                <a:spcPts val="1000"/>
              </a:spcAft>
            </a:pP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en-US" sz="1400" dirty="0"/>
          </a:p>
        </p:txBody>
      </p:sp>
      <p:pic>
        <p:nvPicPr>
          <p:cNvPr id="2" name="Picture 1">
            <a:extLst>
              <a:ext uri="{FF2B5EF4-FFF2-40B4-BE49-F238E27FC236}">
                <a16:creationId xmlns:a16="http://schemas.microsoft.com/office/drawing/2014/main" id="{AA01AF43-089A-1BDB-48D4-694D9DD12AE1}"/>
              </a:ext>
            </a:extLst>
          </p:cNvPr>
          <p:cNvPicPr>
            <a:picLocks noChangeAspect="1"/>
          </p:cNvPicPr>
          <p:nvPr/>
        </p:nvPicPr>
        <p:blipFill>
          <a:blip r:embed="rId2"/>
          <a:stretch>
            <a:fillRect/>
          </a:stretch>
        </p:blipFill>
        <p:spPr>
          <a:xfrm>
            <a:off x="5822302" y="1035701"/>
            <a:ext cx="5943600" cy="3415665"/>
          </a:xfrm>
          <a:prstGeom prst="rect">
            <a:avLst/>
          </a:prstGeom>
        </p:spPr>
      </p:pic>
    </p:spTree>
    <p:extLst>
      <p:ext uri="{BB962C8B-B14F-4D97-AF65-F5344CB8AC3E}">
        <p14:creationId xmlns:p14="http://schemas.microsoft.com/office/powerpoint/2010/main" val="1581964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3" name="TextBox 2">
            <a:extLst>
              <a:ext uri="{FF2B5EF4-FFF2-40B4-BE49-F238E27FC236}">
                <a16:creationId xmlns:a16="http://schemas.microsoft.com/office/drawing/2014/main" id="{9BE84260-2F08-8CB2-69C7-00F36FF0A2F2}"/>
              </a:ext>
            </a:extLst>
          </p:cNvPr>
          <p:cNvSpPr txBox="1"/>
          <p:nvPr/>
        </p:nvSpPr>
        <p:spPr>
          <a:xfrm>
            <a:off x="737118" y="1421936"/>
            <a:ext cx="2528596"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5–  Approach</a:t>
            </a:r>
          </a:p>
        </p:txBody>
      </p:sp>
      <p:sp>
        <p:nvSpPr>
          <p:cNvPr id="5" name="TextBox 4">
            <a:extLst>
              <a:ext uri="{FF2B5EF4-FFF2-40B4-BE49-F238E27FC236}">
                <a16:creationId xmlns:a16="http://schemas.microsoft.com/office/drawing/2014/main" id="{8806711C-437A-1218-462F-2C63D35E9CD9}"/>
              </a:ext>
            </a:extLst>
          </p:cNvPr>
          <p:cNvSpPr txBox="1"/>
          <p:nvPr/>
        </p:nvSpPr>
        <p:spPr>
          <a:xfrm>
            <a:off x="978159" y="2459504"/>
            <a:ext cx="10235682" cy="1938992"/>
          </a:xfrm>
          <a:prstGeom prst="rect">
            <a:avLst/>
          </a:prstGeom>
          <a:noFill/>
        </p:spPr>
        <p:txBody>
          <a:bodyPr wrap="square" rtlCol="0">
            <a:spAutoFit/>
          </a:bodyPr>
          <a:lstStyle/>
          <a:p>
            <a:pPr lvl="1"/>
            <a:r>
              <a:rPr lang="en-US" sz="2000" b="1" dirty="0">
                <a:latin typeface="Calibri" panose="020F0502020204030204" pitchFamily="34" charset="0"/>
                <a:ea typeface="Calibri" panose="020F0502020204030204" pitchFamily="34" charset="0"/>
                <a:cs typeface="Calibri" panose="020F0502020204030204" pitchFamily="34" charset="0"/>
              </a:rPr>
              <a:t>Email Engagement Analysis:</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Objective: Analyze how users are engaging with the email service.</a:t>
            </a:r>
          </a:p>
          <a:p>
            <a:pPr marL="742950" lvl="1" indent="-28575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Your Task: Write an SQL query to calculate the email engagement metrics.</a:t>
            </a: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55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75440-C7C0-4171-50F1-FFB7C459C36A}"/>
              </a:ext>
            </a:extLst>
          </p:cNvPr>
          <p:cNvSpPr txBox="1"/>
          <p:nvPr/>
        </p:nvSpPr>
        <p:spPr>
          <a:xfrm>
            <a:off x="839755" y="410547"/>
            <a:ext cx="399350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TextBox 3">
            <a:extLst>
              <a:ext uri="{FF2B5EF4-FFF2-40B4-BE49-F238E27FC236}">
                <a16:creationId xmlns:a16="http://schemas.microsoft.com/office/drawing/2014/main" id="{D86F4CE9-9994-158A-7C4D-F1D25A0D6FD2}"/>
              </a:ext>
            </a:extLst>
          </p:cNvPr>
          <p:cNvSpPr txBox="1"/>
          <p:nvPr/>
        </p:nvSpPr>
        <p:spPr>
          <a:xfrm>
            <a:off x="746449" y="5103674"/>
            <a:ext cx="11445551" cy="461665"/>
          </a:xfrm>
          <a:prstGeom prst="rect">
            <a:avLst/>
          </a:prstGeom>
          <a:noFill/>
        </p:spPr>
        <p:txBody>
          <a:bodyPr wrap="square" rtlCol="0">
            <a:sp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Observation –</a:t>
            </a:r>
          </a:p>
          <a:p>
            <a:pPr algn="just"/>
            <a:r>
              <a:rPr lang="en-US" sz="1200" dirty="0">
                <a:latin typeface="Calibri" panose="020F0502020204030204" pitchFamily="34" charset="0"/>
                <a:ea typeface="Calibri" panose="020F0502020204030204" pitchFamily="34" charset="0"/>
                <a:cs typeface="Calibri" panose="020F0502020204030204" pitchFamily="34" charset="0"/>
              </a:rPr>
              <a:t>The presented query assesses user engagement concerning various email actions, offering valuable insights into the popularity of different email interactions among users.</a:t>
            </a:r>
          </a:p>
        </p:txBody>
      </p:sp>
      <p:sp>
        <p:nvSpPr>
          <p:cNvPr id="5" name="TextBox 4">
            <a:extLst>
              <a:ext uri="{FF2B5EF4-FFF2-40B4-BE49-F238E27FC236}">
                <a16:creationId xmlns:a16="http://schemas.microsoft.com/office/drawing/2014/main" id="{5B5B2156-2D83-DFAD-046B-0560E6B06C49}"/>
              </a:ext>
            </a:extLst>
          </p:cNvPr>
          <p:cNvSpPr txBox="1"/>
          <p:nvPr/>
        </p:nvSpPr>
        <p:spPr>
          <a:xfrm>
            <a:off x="951722" y="1035701"/>
            <a:ext cx="4870580" cy="2802819"/>
          </a:xfrm>
          <a:prstGeom prst="rect">
            <a:avLst/>
          </a:prstGeom>
          <a:noFill/>
        </p:spPr>
        <p:txBody>
          <a:bodyPr wrap="square" rtlCol="0">
            <a:spAutoFit/>
          </a:bodyPr>
          <a:lstStyle/>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SELECT</a:t>
            </a: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action,</a:t>
            </a: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COUNT(DISTINCT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user_id</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AS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engaged_users</a:t>
            </a: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FROM </a:t>
            </a:r>
            <a:r>
              <a:rPr lang="en-US" sz="1400" dirty="0" err="1">
                <a:solidFill>
                  <a:srgbClr val="374151"/>
                </a:solidFill>
                <a:latin typeface="Calibri" panose="020F0502020204030204" pitchFamily="34" charset="0"/>
                <a:ea typeface="Calibri" panose="020F0502020204030204" pitchFamily="34" charset="0"/>
                <a:cs typeface="Calibri" panose="020F0502020204030204" pitchFamily="34" charset="0"/>
              </a:rPr>
              <a:t>emailEvents</a:t>
            </a: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1000"/>
              </a:spcAft>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GROUP BY action;</a:t>
            </a:r>
          </a:p>
          <a:p>
            <a:pPr marL="457200" marR="0">
              <a:lnSpc>
                <a:spcPct val="115000"/>
              </a:lnSpc>
              <a:spcBef>
                <a:spcPts val="0"/>
              </a:spcBef>
              <a:spcAft>
                <a:spcPts val="1000"/>
              </a:spcAft>
            </a:pP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spcAft>
                <a:spcPts val="1000"/>
              </a:spcAft>
            </a:pP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spcAft>
                <a:spcPts val="1000"/>
              </a:spcAft>
            </a:pPr>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en-US" sz="1400" dirty="0"/>
          </a:p>
        </p:txBody>
      </p:sp>
      <p:pic>
        <p:nvPicPr>
          <p:cNvPr id="6" name="Picture 5">
            <a:extLst>
              <a:ext uri="{FF2B5EF4-FFF2-40B4-BE49-F238E27FC236}">
                <a16:creationId xmlns:a16="http://schemas.microsoft.com/office/drawing/2014/main" id="{B00F0560-5936-505F-3463-8F299DF4E8B7}"/>
              </a:ext>
            </a:extLst>
          </p:cNvPr>
          <p:cNvPicPr>
            <a:picLocks noChangeAspect="1"/>
          </p:cNvPicPr>
          <p:nvPr/>
        </p:nvPicPr>
        <p:blipFill>
          <a:blip r:embed="rId2"/>
          <a:stretch>
            <a:fillRect/>
          </a:stretch>
        </p:blipFill>
        <p:spPr>
          <a:xfrm>
            <a:off x="5822302" y="779879"/>
            <a:ext cx="5943600" cy="3668395"/>
          </a:xfrm>
          <a:prstGeom prst="rect">
            <a:avLst/>
          </a:prstGeom>
        </p:spPr>
      </p:pic>
    </p:spTree>
    <p:extLst>
      <p:ext uri="{BB962C8B-B14F-4D97-AF65-F5344CB8AC3E}">
        <p14:creationId xmlns:p14="http://schemas.microsoft.com/office/powerpoint/2010/main" val="3372442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Results</a:t>
            </a:r>
          </a:p>
        </p:txBody>
      </p:sp>
      <p:sp>
        <p:nvSpPr>
          <p:cNvPr id="5" name="TextBox 4">
            <a:extLst>
              <a:ext uri="{FF2B5EF4-FFF2-40B4-BE49-F238E27FC236}">
                <a16:creationId xmlns:a16="http://schemas.microsoft.com/office/drawing/2014/main" id="{8806711C-437A-1218-462F-2C63D35E9CD9}"/>
              </a:ext>
            </a:extLst>
          </p:cNvPr>
          <p:cNvSpPr txBox="1"/>
          <p:nvPr/>
        </p:nvSpPr>
        <p:spPr>
          <a:xfrm>
            <a:off x="1278292" y="1030699"/>
            <a:ext cx="10235682" cy="4401205"/>
          </a:xfrm>
          <a:prstGeom prst="rect">
            <a:avLst/>
          </a:prstGeom>
          <a:noFill/>
        </p:spPr>
        <p:txBody>
          <a:bodyPr wrap="square" rtlCol="0">
            <a:spAutoFit/>
          </a:bodyPr>
          <a:lstStyle/>
          <a:p>
            <a:pPr lvl="1"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lvl="1" algn="just"/>
            <a:r>
              <a:rPr lang="en-US" sz="2000" dirty="0">
                <a:latin typeface="Calibri" panose="020F0502020204030204" pitchFamily="34" charset="0"/>
                <a:ea typeface="Calibri" panose="020F0502020204030204" pitchFamily="34" charset="0"/>
                <a:cs typeface="Calibri" panose="020F0502020204030204" pitchFamily="34" charset="0"/>
              </a:rPr>
              <a:t>This initiative has yielded invaluable insights into user behaviors, growth patterns, and engagement dynamics. Notable accomplishments encompass:</a:t>
            </a:r>
          </a:p>
          <a:p>
            <a:pPr lvl="1"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lvl="1" algn="just"/>
            <a:r>
              <a:rPr lang="en-US" sz="2000" dirty="0">
                <a:latin typeface="Calibri" panose="020F0502020204030204" pitchFamily="34" charset="0"/>
                <a:ea typeface="Calibri" panose="020F0502020204030204" pitchFamily="34" charset="0"/>
                <a:cs typeface="Calibri" panose="020F0502020204030204" pitchFamily="34" charset="0"/>
              </a:rPr>
              <a:t>- Identification of peak engagement periods and trends across weeks.</a:t>
            </a:r>
          </a:p>
          <a:p>
            <a:pPr lvl="1" algn="just"/>
            <a:r>
              <a:rPr lang="en-US" sz="2000" dirty="0">
                <a:latin typeface="Calibri" panose="020F0502020204030204" pitchFamily="34" charset="0"/>
                <a:ea typeface="Calibri" panose="020F0502020204030204" pitchFamily="34" charset="0"/>
                <a:cs typeface="Calibri" panose="020F0502020204030204" pitchFamily="34" charset="0"/>
              </a:rPr>
              <a:t>- Discerning the relationship between user activation and subsequent events.</a:t>
            </a:r>
          </a:p>
          <a:p>
            <a:pPr lvl="1" algn="just"/>
            <a:r>
              <a:rPr lang="en-US" sz="2000" dirty="0">
                <a:latin typeface="Calibri" panose="020F0502020204030204" pitchFamily="34" charset="0"/>
                <a:ea typeface="Calibri" panose="020F0502020204030204" pitchFamily="34" charset="0"/>
                <a:cs typeface="Calibri" panose="020F0502020204030204" pitchFamily="34" charset="0"/>
              </a:rPr>
              <a:t>- Assessing the efficacy of email interactions and gauging user responses to diverse actions.</a:t>
            </a:r>
          </a:p>
          <a:p>
            <a:pPr lvl="1"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lvl="1" algn="just"/>
            <a:r>
              <a:rPr lang="en-US" sz="2000" dirty="0">
                <a:latin typeface="Calibri" panose="020F0502020204030204" pitchFamily="34" charset="0"/>
                <a:ea typeface="Calibri" panose="020F0502020204030204" pitchFamily="34" charset="0"/>
                <a:cs typeface="Calibri" panose="020F0502020204030204" pitchFamily="34" charset="0"/>
              </a:rPr>
              <a:t>These revelations contribute significantly to well-informed decision-making, enabling the formulation of targeted strategies to enhance user engagement, optimize acquisition endeavors, and elevate overall product performance. The application of MySQL Workbench alongside strategic SQL queries has proven to be efficacious in extracting meaningful information from the dataset, fostering a data-centric approach to decision-making.</a:t>
            </a:r>
          </a:p>
          <a:p>
            <a:pPr lvl="1" algn="just"/>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660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F41726-9CCB-CD60-DD0A-EE52765ED179}"/>
              </a:ext>
            </a:extLst>
          </p:cNvPr>
          <p:cNvSpPr>
            <a:spLocks noGrp="1"/>
          </p:cNvSpPr>
          <p:nvPr>
            <p:ph type="subTitle" idx="1"/>
          </p:nvPr>
        </p:nvSpPr>
        <p:spPr>
          <a:xfrm>
            <a:off x="936171" y="1569145"/>
            <a:ext cx="9144000" cy="471196"/>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Case Study 1: </a:t>
            </a:r>
            <a:r>
              <a:rPr lang="en-US" dirty="0">
                <a:latin typeface="Calibri" panose="020F0502020204030204" pitchFamily="34" charset="0"/>
                <a:ea typeface="Calibri" panose="020F0502020204030204" pitchFamily="34" charset="0"/>
                <a:cs typeface="Calibri" panose="020F0502020204030204" pitchFamily="34" charset="0"/>
              </a:rPr>
              <a:t>Job Data Analysis</a:t>
            </a:r>
          </a:p>
        </p:txBody>
      </p:sp>
      <p:sp>
        <p:nvSpPr>
          <p:cNvPr id="7" name="TextBox 6">
            <a:extLst>
              <a:ext uri="{FF2B5EF4-FFF2-40B4-BE49-F238E27FC236}">
                <a16:creationId xmlns:a16="http://schemas.microsoft.com/office/drawing/2014/main" id="{4A6FFF78-F3D6-F385-D8D7-7D00FA769A25}"/>
              </a:ext>
            </a:extLst>
          </p:cNvPr>
          <p:cNvSpPr txBox="1"/>
          <p:nvPr/>
        </p:nvSpPr>
        <p:spPr>
          <a:xfrm>
            <a:off x="936171" y="2040341"/>
            <a:ext cx="11118980" cy="3788858"/>
          </a:xfrm>
          <a:prstGeom prst="rect">
            <a:avLst/>
          </a:prstGeom>
          <a:noFill/>
        </p:spPr>
        <p:txBody>
          <a:bodyPr wrap="square" rtlCol="0">
            <a:spAutoFit/>
          </a:bodyPr>
          <a:lstStyle/>
          <a:p>
            <a:pPr algn="l">
              <a:lnSpc>
                <a:spcPct val="150000"/>
              </a:lnSpc>
            </a:pP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You will be working with a table named </a:t>
            </a:r>
            <a:r>
              <a:rPr lang="en-US" dirty="0" err="1">
                <a:solidFill>
                  <a:srgbClr val="3C4858"/>
                </a:solidFill>
                <a:latin typeface="Calibri" panose="020F0502020204030204" pitchFamily="34" charset="0"/>
                <a:ea typeface="Calibri" panose="020F0502020204030204" pitchFamily="34" charset="0"/>
                <a:cs typeface="Calibri" panose="020F0502020204030204" pitchFamily="34" charset="0"/>
              </a:rPr>
              <a:t>job_data</a:t>
            </a: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 with the following columns:</a:t>
            </a:r>
          </a:p>
          <a:p>
            <a:pPr marL="285750" indent="-285750" algn="l">
              <a:lnSpc>
                <a:spcPct val="150000"/>
              </a:lnSpc>
              <a:buFont typeface="Arial" panose="020B0604020202020204" pitchFamily="34" charset="0"/>
              <a:buChar char="•"/>
            </a:pPr>
            <a:r>
              <a:rPr lang="en-US" dirty="0" err="1">
                <a:solidFill>
                  <a:srgbClr val="3C4858"/>
                </a:solidFill>
                <a:latin typeface="Calibri" panose="020F0502020204030204" pitchFamily="34" charset="0"/>
                <a:ea typeface="Calibri" panose="020F0502020204030204" pitchFamily="34" charset="0"/>
                <a:cs typeface="Calibri" panose="020F0502020204030204" pitchFamily="34" charset="0"/>
              </a:rPr>
              <a:t>job_id</a:t>
            </a: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 Unique identifier of jobs</a:t>
            </a:r>
          </a:p>
          <a:p>
            <a:pPr marL="285750" indent="-285750" algn="l">
              <a:lnSpc>
                <a:spcPct val="150000"/>
              </a:lnSpc>
              <a:buFont typeface="Arial" panose="020B0604020202020204" pitchFamily="34" charset="0"/>
              <a:buChar char="•"/>
            </a:pPr>
            <a:r>
              <a:rPr lang="en-US" dirty="0" err="1">
                <a:solidFill>
                  <a:srgbClr val="3C4858"/>
                </a:solidFill>
                <a:latin typeface="Calibri" panose="020F0502020204030204" pitchFamily="34" charset="0"/>
                <a:ea typeface="Calibri" panose="020F0502020204030204" pitchFamily="34" charset="0"/>
                <a:cs typeface="Calibri" panose="020F0502020204030204" pitchFamily="34" charset="0"/>
              </a:rPr>
              <a:t>actor_id</a:t>
            </a: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 Unique identifier of actor</a:t>
            </a:r>
          </a:p>
          <a:p>
            <a:pPr marL="285750" indent="-285750" algn="l">
              <a:lnSpc>
                <a:spcPct val="150000"/>
              </a:lnSpc>
              <a:buFont typeface="Arial" panose="020B0604020202020204" pitchFamily="34" charset="0"/>
              <a:buChar char="•"/>
            </a:pP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event: The type of event (decision/skip/transfer).</a:t>
            </a:r>
          </a:p>
          <a:p>
            <a:pPr marL="285750" indent="-285750" algn="l">
              <a:lnSpc>
                <a:spcPct val="150000"/>
              </a:lnSpc>
              <a:buFont typeface="Arial" panose="020B0604020202020204" pitchFamily="34" charset="0"/>
              <a:buChar char="•"/>
            </a:pP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language: The Language of the content</a:t>
            </a:r>
          </a:p>
          <a:p>
            <a:pPr marL="285750" indent="-285750" algn="l">
              <a:lnSpc>
                <a:spcPct val="150000"/>
              </a:lnSpc>
              <a:buFont typeface="Arial" panose="020B0604020202020204" pitchFamily="34" charset="0"/>
              <a:buChar char="•"/>
            </a:pPr>
            <a:r>
              <a:rPr lang="en-US" dirty="0" err="1">
                <a:solidFill>
                  <a:srgbClr val="3C4858"/>
                </a:solidFill>
                <a:latin typeface="Calibri" panose="020F0502020204030204" pitchFamily="34" charset="0"/>
                <a:ea typeface="Calibri" panose="020F0502020204030204" pitchFamily="34" charset="0"/>
                <a:cs typeface="Calibri" panose="020F0502020204030204" pitchFamily="34" charset="0"/>
              </a:rPr>
              <a:t>time_spent</a:t>
            </a: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 Time spent to review the job in seconds.</a:t>
            </a:r>
          </a:p>
          <a:p>
            <a:pPr marL="285750" indent="-285750" algn="l">
              <a:lnSpc>
                <a:spcPct val="150000"/>
              </a:lnSpc>
              <a:buFont typeface="Arial" panose="020B0604020202020204" pitchFamily="34" charset="0"/>
              <a:buChar char="•"/>
            </a:pP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org: The Organization of the actor</a:t>
            </a:r>
          </a:p>
          <a:p>
            <a:pPr marL="285750" indent="-285750" algn="l">
              <a:lnSpc>
                <a:spcPct val="150000"/>
              </a:lnSpc>
              <a:buFont typeface="Arial" panose="020B0604020202020204" pitchFamily="34" charset="0"/>
              <a:buChar char="•"/>
            </a:pP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ds: The date in the format </a:t>
            </a:r>
            <a:r>
              <a:rPr lang="en-US" dirty="0" err="1">
                <a:solidFill>
                  <a:srgbClr val="3C4858"/>
                </a:solidFill>
                <a:latin typeface="Calibri" panose="020F0502020204030204" pitchFamily="34" charset="0"/>
                <a:ea typeface="Calibri" panose="020F0502020204030204" pitchFamily="34" charset="0"/>
                <a:cs typeface="Calibri" panose="020F0502020204030204" pitchFamily="34" charset="0"/>
              </a:rPr>
              <a:t>yyyy</a:t>
            </a:r>
            <a:r>
              <a:rPr lang="en-US" dirty="0">
                <a:solidFill>
                  <a:srgbClr val="3C4858"/>
                </a:solidFill>
                <a:latin typeface="Calibri" panose="020F0502020204030204" pitchFamily="34" charset="0"/>
                <a:ea typeface="Calibri" panose="020F0502020204030204" pitchFamily="34" charset="0"/>
                <a:cs typeface="Calibri" panose="020F0502020204030204" pitchFamily="34" charset="0"/>
              </a:rPr>
              <a:t>/mm/dd (stored as text).</a:t>
            </a:r>
          </a:p>
          <a:p>
            <a:pPr algn="just">
              <a:lnSpc>
                <a:spcPct val="150000"/>
              </a:lnSpc>
            </a:pPr>
            <a:endParaRPr lang="en-US" dirty="0">
              <a:solidFill>
                <a:srgbClr val="3C4858"/>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9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D3C6D-F6DA-1432-6FFD-8A79CDF4C6C0}"/>
              </a:ext>
            </a:extLst>
          </p:cNvPr>
          <p:cNvSpPr txBox="1"/>
          <p:nvPr/>
        </p:nvSpPr>
        <p:spPr>
          <a:xfrm>
            <a:off x="786881" y="1859339"/>
            <a:ext cx="10618237" cy="3139321"/>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Project Overview:</a:t>
            </a:r>
            <a:br>
              <a:rPr lang="en-US" sz="2400" b="1" dirty="0">
                <a:latin typeface="Calibri" panose="020F0502020204030204" pitchFamily="34" charset="0"/>
                <a:ea typeface="Calibri" panose="020F0502020204030204" pitchFamily="34" charset="0"/>
                <a:cs typeface="Calibri" panose="020F0502020204030204" pitchFamily="34" charset="0"/>
              </a:rPr>
            </a:b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This initiative centers around the examination of employment-related data housed in a database table labeled `</a:t>
            </a:r>
            <a:r>
              <a:rPr lang="en-US" dirty="0" err="1">
                <a:latin typeface="Calibri" panose="020F0502020204030204" pitchFamily="34" charset="0"/>
                <a:ea typeface="Calibri" panose="020F0502020204030204" pitchFamily="34" charset="0"/>
                <a:cs typeface="Calibri" panose="020F0502020204030204" pitchFamily="34" charset="0"/>
              </a:rPr>
              <a:t>job_data</a:t>
            </a:r>
            <a:r>
              <a:rPr lang="en-US" dirty="0">
                <a:latin typeface="Calibri" panose="020F0502020204030204" pitchFamily="34" charset="0"/>
                <a:ea typeface="Calibri" panose="020F0502020204030204" pitchFamily="34" charset="0"/>
                <a:cs typeface="Calibri" panose="020F0502020204030204" pitchFamily="34" charset="0"/>
              </a:rPr>
              <a:t>`. The primary objective is to leverage advanced SQL capabilities for scrutinizing and elucidating abrupt shifts in crucial performance indicators. Close collaboration with diverse departments is essential to extract actionable insights, enhance operational efficiency, and foster decision-making grounded in data. The deliverables encompass in-depth metric reports, documentation of collaborative efforts across teams, and the development of a versatile SQL query repository. The project strives to elevate overall company operations by perpetually monitoring and optimizing processes based on discernments derived from data-driven analyses.</a:t>
            </a:r>
          </a:p>
        </p:txBody>
      </p:sp>
    </p:spTree>
    <p:extLst>
      <p:ext uri="{BB962C8B-B14F-4D97-AF65-F5344CB8AC3E}">
        <p14:creationId xmlns:p14="http://schemas.microsoft.com/office/powerpoint/2010/main" val="121803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3" name="TextBox 2">
            <a:extLst>
              <a:ext uri="{FF2B5EF4-FFF2-40B4-BE49-F238E27FC236}">
                <a16:creationId xmlns:a16="http://schemas.microsoft.com/office/drawing/2014/main" id="{9BE84260-2F08-8CB2-69C7-00F36FF0A2F2}"/>
              </a:ext>
            </a:extLst>
          </p:cNvPr>
          <p:cNvSpPr txBox="1"/>
          <p:nvPr/>
        </p:nvSpPr>
        <p:spPr>
          <a:xfrm>
            <a:off x="737118" y="1421936"/>
            <a:ext cx="2528596"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1 –  Approach</a:t>
            </a:r>
          </a:p>
        </p:txBody>
      </p:sp>
      <p:sp>
        <p:nvSpPr>
          <p:cNvPr id="5" name="TextBox 4">
            <a:extLst>
              <a:ext uri="{FF2B5EF4-FFF2-40B4-BE49-F238E27FC236}">
                <a16:creationId xmlns:a16="http://schemas.microsoft.com/office/drawing/2014/main" id="{8806711C-437A-1218-462F-2C63D35E9CD9}"/>
              </a:ext>
            </a:extLst>
          </p:cNvPr>
          <p:cNvSpPr txBox="1"/>
          <p:nvPr/>
        </p:nvSpPr>
        <p:spPr>
          <a:xfrm>
            <a:off x="978159" y="2459504"/>
            <a:ext cx="10235682" cy="1938992"/>
          </a:xfrm>
          <a:prstGeom prst="rect">
            <a:avLst/>
          </a:prstGeom>
          <a:noFill/>
        </p:spPr>
        <p:txBody>
          <a:bodyPr wrap="square" rtlCol="0">
            <a:spAutoFit/>
          </a:bodyPr>
          <a:lstStyle/>
          <a:p>
            <a:pPr algn="l"/>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Jobs Reviewed Over Time:</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Objective: Calculate the number of jobs reviewed per hour for each day in November 2020.</a:t>
            </a:r>
          </a:p>
          <a:p>
            <a:pPr marL="742950" lvl="1" indent="-285750" algn="l">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Your Task: Write an SQL query to calculate the number of jobs reviewed per hour for each day in November 2020.</a:t>
            </a:r>
          </a:p>
        </p:txBody>
      </p:sp>
    </p:spTree>
    <p:extLst>
      <p:ext uri="{BB962C8B-B14F-4D97-AF65-F5344CB8AC3E}">
        <p14:creationId xmlns:p14="http://schemas.microsoft.com/office/powerpoint/2010/main" val="203990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9AA76C-576F-3487-2E64-C0C7F5F330CE}"/>
              </a:ext>
            </a:extLst>
          </p:cNvPr>
          <p:cNvPicPr>
            <a:picLocks noChangeAspect="1"/>
          </p:cNvPicPr>
          <p:nvPr/>
        </p:nvPicPr>
        <p:blipFill>
          <a:blip r:embed="rId2"/>
          <a:stretch>
            <a:fillRect/>
          </a:stretch>
        </p:blipFill>
        <p:spPr>
          <a:xfrm>
            <a:off x="2174804" y="1025960"/>
            <a:ext cx="7417065" cy="3949429"/>
          </a:xfrm>
          <a:prstGeom prst="rect">
            <a:avLst/>
          </a:prstGeom>
        </p:spPr>
      </p:pic>
      <p:sp>
        <p:nvSpPr>
          <p:cNvPr id="3" name="TextBox 2">
            <a:extLst>
              <a:ext uri="{FF2B5EF4-FFF2-40B4-BE49-F238E27FC236}">
                <a16:creationId xmlns:a16="http://schemas.microsoft.com/office/drawing/2014/main" id="{35B75440-C7C0-4171-50F1-FFB7C459C36A}"/>
              </a:ext>
            </a:extLst>
          </p:cNvPr>
          <p:cNvSpPr txBox="1"/>
          <p:nvPr/>
        </p:nvSpPr>
        <p:spPr>
          <a:xfrm>
            <a:off x="839755" y="410547"/>
            <a:ext cx="399350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TextBox 3">
            <a:extLst>
              <a:ext uri="{FF2B5EF4-FFF2-40B4-BE49-F238E27FC236}">
                <a16:creationId xmlns:a16="http://schemas.microsoft.com/office/drawing/2014/main" id="{D86F4CE9-9994-158A-7C4D-F1D25A0D6FD2}"/>
              </a:ext>
            </a:extLst>
          </p:cNvPr>
          <p:cNvSpPr txBox="1"/>
          <p:nvPr/>
        </p:nvSpPr>
        <p:spPr>
          <a:xfrm>
            <a:off x="746449" y="5103674"/>
            <a:ext cx="11445551" cy="1754326"/>
          </a:xfrm>
          <a:prstGeom prst="rect">
            <a:avLst/>
          </a:prstGeom>
          <a:noFill/>
        </p:spPr>
        <p:txBody>
          <a:bodyPr wrap="square" rtlCol="0">
            <a:spAutoFit/>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   - Parsed the 'ds' column to extract the date, month, day, and hour components.</a:t>
            </a:r>
          </a:p>
          <a:p>
            <a:pPr algn="just"/>
            <a:r>
              <a:rPr lang="en-US" sz="1200" dirty="0">
                <a:latin typeface="Calibri" panose="020F0502020204030204" pitchFamily="34" charset="0"/>
                <a:ea typeface="Calibri" panose="020F0502020204030204" pitchFamily="34" charset="0"/>
                <a:cs typeface="Calibri" panose="020F0502020204030204" pitchFamily="34" charset="0"/>
              </a:rPr>
              <a:t>   - Applied a data filter to isolate records from November 2020 and executed a group-by operation on date and hour.</a:t>
            </a:r>
          </a:p>
          <a:p>
            <a:pPr algn="just"/>
            <a:r>
              <a:rPr lang="en-US" sz="1200" dirty="0">
                <a:latin typeface="Calibri" panose="020F0502020204030204" pitchFamily="34" charset="0"/>
                <a:ea typeface="Calibri" panose="020F0502020204030204" pitchFamily="34" charset="0"/>
                <a:cs typeface="Calibri" panose="020F0502020204030204" pitchFamily="34" charset="0"/>
              </a:rPr>
              <a:t>   - Computed the count of jobs reviewed for each hour within the specified timeframe.</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Observation- 1:</a:t>
            </a:r>
          </a:p>
          <a:p>
            <a:pPr algn="just"/>
            <a:r>
              <a:rPr lang="en-US" sz="1200" dirty="0">
                <a:latin typeface="Calibri" panose="020F0502020204030204" pitchFamily="34" charset="0"/>
                <a:ea typeface="Calibri" panose="020F0502020204030204" pitchFamily="34" charset="0"/>
                <a:cs typeface="Calibri" panose="020F0502020204030204" pitchFamily="34" charset="0"/>
              </a:rPr>
              <a:t>Fluctuations in Job Reviews Over Time:</a:t>
            </a:r>
          </a:p>
          <a:p>
            <a:pPr algn="just"/>
            <a:r>
              <a:rPr lang="en-US" sz="1200" dirty="0">
                <a:latin typeface="Calibri" panose="020F0502020204030204" pitchFamily="34" charset="0"/>
                <a:ea typeface="Calibri" panose="020F0502020204030204" pitchFamily="34" charset="0"/>
                <a:cs typeface="Calibri" panose="020F0502020204030204" pitchFamily="34" charset="0"/>
              </a:rPr>
              <a:t>   - Detected fluctuations in the volume of job reviews across the month, indicating possible peak hours.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Outcome:</a:t>
            </a:r>
          </a:p>
          <a:p>
            <a:pPr algn="just"/>
            <a:r>
              <a:rPr lang="en-US" sz="1200" dirty="0">
                <a:latin typeface="Calibri" panose="020F0502020204030204" pitchFamily="34" charset="0"/>
                <a:ea typeface="Calibri" panose="020F0502020204030204" pitchFamily="34" charset="0"/>
                <a:cs typeface="Calibri" panose="020F0502020204030204" pitchFamily="34" charset="0"/>
              </a:rPr>
              <a:t>- Unveiled the hourly count of jobs reviewed for each day within the month of November 2020.</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680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3" name="TextBox 2">
            <a:extLst>
              <a:ext uri="{FF2B5EF4-FFF2-40B4-BE49-F238E27FC236}">
                <a16:creationId xmlns:a16="http://schemas.microsoft.com/office/drawing/2014/main" id="{9BE84260-2F08-8CB2-69C7-00F36FF0A2F2}"/>
              </a:ext>
            </a:extLst>
          </p:cNvPr>
          <p:cNvSpPr txBox="1"/>
          <p:nvPr/>
        </p:nvSpPr>
        <p:spPr>
          <a:xfrm>
            <a:off x="737118" y="1421936"/>
            <a:ext cx="2528596"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2 –  Approach</a:t>
            </a:r>
          </a:p>
        </p:txBody>
      </p:sp>
      <p:sp>
        <p:nvSpPr>
          <p:cNvPr id="5" name="TextBox 4">
            <a:extLst>
              <a:ext uri="{FF2B5EF4-FFF2-40B4-BE49-F238E27FC236}">
                <a16:creationId xmlns:a16="http://schemas.microsoft.com/office/drawing/2014/main" id="{8806711C-437A-1218-462F-2C63D35E9CD9}"/>
              </a:ext>
            </a:extLst>
          </p:cNvPr>
          <p:cNvSpPr txBox="1"/>
          <p:nvPr/>
        </p:nvSpPr>
        <p:spPr>
          <a:xfrm>
            <a:off x="978159" y="2459504"/>
            <a:ext cx="10235682" cy="2554545"/>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        Throughput Analysis:</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Objective: Calculate the 7-day rolling average of throughput (number of events per second).</a:t>
            </a:r>
          </a:p>
          <a:p>
            <a:pPr marL="800100" lvl="1" indent="-3429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Your Task: Write an SQL query to calculate the 7-day rolling average of throughput. Additionally, explain whether you prefer using the daily metric or the 7-day rolling average for throughput, and why.</a:t>
            </a: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4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75440-C7C0-4171-50F1-FFB7C459C36A}"/>
              </a:ext>
            </a:extLst>
          </p:cNvPr>
          <p:cNvSpPr txBox="1"/>
          <p:nvPr/>
        </p:nvSpPr>
        <p:spPr>
          <a:xfrm>
            <a:off x="839755" y="410547"/>
            <a:ext cx="399350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TextBox 3">
            <a:extLst>
              <a:ext uri="{FF2B5EF4-FFF2-40B4-BE49-F238E27FC236}">
                <a16:creationId xmlns:a16="http://schemas.microsoft.com/office/drawing/2014/main" id="{D86F4CE9-9994-158A-7C4D-F1D25A0D6FD2}"/>
              </a:ext>
            </a:extLst>
          </p:cNvPr>
          <p:cNvSpPr txBox="1"/>
          <p:nvPr/>
        </p:nvSpPr>
        <p:spPr>
          <a:xfrm>
            <a:off x="746449" y="5103674"/>
            <a:ext cx="11445551" cy="1569660"/>
          </a:xfrm>
          <a:prstGeom prst="rect">
            <a:avLst/>
          </a:prstGeom>
          <a:noFill/>
        </p:spPr>
        <p:txBody>
          <a:bodyPr wrap="square" rtlCol="0">
            <a:spAutoFit/>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 - Calculated throughput by dividing the count of </a:t>
            </a:r>
            <a:r>
              <a:rPr lang="en-US" sz="1200" dirty="0" err="1">
                <a:latin typeface="Calibri" panose="020F0502020204030204" pitchFamily="34" charset="0"/>
                <a:ea typeface="Calibri" panose="020F0502020204030204" pitchFamily="34" charset="0"/>
                <a:cs typeface="Calibri" panose="020F0502020204030204" pitchFamily="34" charset="0"/>
              </a:rPr>
              <a:t>job_id</a:t>
            </a:r>
            <a:r>
              <a:rPr lang="en-US" sz="1200" dirty="0">
                <a:latin typeface="Calibri" panose="020F0502020204030204" pitchFamily="34" charset="0"/>
                <a:ea typeface="Calibri" panose="020F0502020204030204" pitchFamily="34" charset="0"/>
                <a:cs typeface="Calibri" panose="020F0502020204030204" pitchFamily="34" charset="0"/>
              </a:rPr>
              <a:t> by the summation of </a:t>
            </a:r>
            <a:r>
              <a:rPr lang="en-US" sz="1200" dirty="0" err="1">
                <a:latin typeface="Calibri" panose="020F0502020204030204" pitchFamily="34" charset="0"/>
                <a:ea typeface="Calibri" panose="020F0502020204030204" pitchFamily="34" charset="0"/>
                <a:cs typeface="Calibri" panose="020F0502020204030204" pitchFamily="34" charset="0"/>
              </a:rPr>
              <a:t>time_spent</a:t>
            </a:r>
            <a:r>
              <a:rPr lang="en-US" sz="1200" dirty="0">
                <a:latin typeface="Calibri" panose="020F0502020204030204" pitchFamily="34" charset="0"/>
                <a:ea typeface="Calibri" panose="020F0502020204030204" pitchFamily="34" charset="0"/>
                <a:cs typeface="Calibri" panose="020F0502020204030204" pitchFamily="34" charset="0"/>
              </a:rPr>
              <a:t>.</a:t>
            </a:r>
          </a:p>
          <a:p>
            <a:pPr algn="just"/>
            <a:r>
              <a:rPr lang="en-US" sz="1200" dirty="0">
                <a:latin typeface="Calibri" panose="020F0502020204030204" pitchFamily="34" charset="0"/>
                <a:ea typeface="Calibri" panose="020F0502020204030204" pitchFamily="34" charset="0"/>
                <a:cs typeface="Calibri" panose="020F0502020204030204" pitchFamily="34" charset="0"/>
              </a:rPr>
              <a:t>  - Organized data by date and arranged the outcomes.</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b="1" dirty="0">
                <a:latin typeface="Calibri" panose="020F0502020204030204" pitchFamily="34" charset="0"/>
                <a:ea typeface="Calibri" panose="020F0502020204030204" pitchFamily="34" charset="0"/>
                <a:cs typeface="Calibri" panose="020F0502020204030204" pitchFamily="34" charset="0"/>
              </a:rPr>
              <a:t>Observation- </a:t>
            </a:r>
          </a:p>
          <a:p>
            <a:pPr algn="just"/>
            <a:r>
              <a:rPr lang="en-US" sz="1200" dirty="0">
                <a:latin typeface="Calibri" panose="020F0502020204030204" pitchFamily="34" charset="0"/>
                <a:ea typeface="Calibri" panose="020F0502020204030204" pitchFamily="34" charset="0"/>
                <a:cs typeface="Calibri" panose="020F0502020204030204" pitchFamily="34" charset="0"/>
              </a:rPr>
              <a:t>Utilizing the 7-day rolling average yields a more stable trend, mitigating daily variances. This approach offers a more reliable indicator of the system's overall performance.</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b="1" dirty="0">
                <a:latin typeface="Calibri" panose="020F0502020204030204" pitchFamily="34" charset="0"/>
                <a:ea typeface="Calibri" panose="020F0502020204030204" pitchFamily="34" charset="0"/>
                <a:cs typeface="Calibri" panose="020F0502020204030204" pitchFamily="34" charset="0"/>
              </a:rPr>
              <a:t>Outcome - </a:t>
            </a:r>
            <a:r>
              <a:rPr lang="en-US" sz="1200" dirty="0">
                <a:latin typeface="Calibri" panose="020F0502020204030204" pitchFamily="34" charset="0"/>
                <a:ea typeface="Calibri" panose="020F0502020204030204" pitchFamily="34" charset="0"/>
                <a:cs typeface="Calibri" panose="020F0502020204030204" pitchFamily="34" charset="0"/>
              </a:rPr>
              <a:t>Produced the 7-day rolling average for throughput, offering a consistent metric for thorough performance analysis.</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E75025F-299B-C7F3-58E4-822268AD4D3F}"/>
              </a:ext>
            </a:extLst>
          </p:cNvPr>
          <p:cNvPicPr>
            <a:picLocks noChangeAspect="1"/>
          </p:cNvPicPr>
          <p:nvPr/>
        </p:nvPicPr>
        <p:blipFill>
          <a:blip r:embed="rId2"/>
          <a:stretch>
            <a:fillRect/>
          </a:stretch>
        </p:blipFill>
        <p:spPr>
          <a:xfrm>
            <a:off x="2162987" y="779879"/>
            <a:ext cx="7866025" cy="3951501"/>
          </a:xfrm>
          <a:prstGeom prst="rect">
            <a:avLst/>
          </a:prstGeom>
        </p:spPr>
      </p:pic>
    </p:spTree>
    <p:extLst>
      <p:ext uri="{BB962C8B-B14F-4D97-AF65-F5344CB8AC3E}">
        <p14:creationId xmlns:p14="http://schemas.microsoft.com/office/powerpoint/2010/main" val="427569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9817C-A959-59B0-0138-40DC84ED14B5}"/>
              </a:ext>
            </a:extLst>
          </p:cNvPr>
          <p:cNvSpPr txBox="1"/>
          <p:nvPr/>
        </p:nvSpPr>
        <p:spPr>
          <a:xfrm>
            <a:off x="737117" y="261258"/>
            <a:ext cx="11318033"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3" name="TextBox 2">
            <a:extLst>
              <a:ext uri="{FF2B5EF4-FFF2-40B4-BE49-F238E27FC236}">
                <a16:creationId xmlns:a16="http://schemas.microsoft.com/office/drawing/2014/main" id="{9BE84260-2F08-8CB2-69C7-00F36FF0A2F2}"/>
              </a:ext>
            </a:extLst>
          </p:cNvPr>
          <p:cNvSpPr txBox="1"/>
          <p:nvPr/>
        </p:nvSpPr>
        <p:spPr>
          <a:xfrm>
            <a:off x="737118" y="1421936"/>
            <a:ext cx="2528596"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3  –  Approach</a:t>
            </a:r>
          </a:p>
        </p:txBody>
      </p:sp>
      <p:sp>
        <p:nvSpPr>
          <p:cNvPr id="5" name="TextBox 4">
            <a:extLst>
              <a:ext uri="{FF2B5EF4-FFF2-40B4-BE49-F238E27FC236}">
                <a16:creationId xmlns:a16="http://schemas.microsoft.com/office/drawing/2014/main" id="{8806711C-437A-1218-462F-2C63D35E9CD9}"/>
              </a:ext>
            </a:extLst>
          </p:cNvPr>
          <p:cNvSpPr txBox="1"/>
          <p:nvPr/>
        </p:nvSpPr>
        <p:spPr>
          <a:xfrm>
            <a:off x="978159" y="2459504"/>
            <a:ext cx="10235682" cy="2554545"/>
          </a:xfrm>
          <a:prstGeom prst="rect">
            <a:avLst/>
          </a:prstGeom>
          <a:noFill/>
        </p:spPr>
        <p:txBody>
          <a:bodyPr wrap="square" rtlCol="0">
            <a:spAutoFit/>
          </a:bodyPr>
          <a:lstStyle/>
          <a:p>
            <a:pPr lvl="1"/>
            <a:r>
              <a:rPr lang="en-US" sz="2000" b="1" dirty="0">
                <a:latin typeface="Calibri" panose="020F0502020204030204" pitchFamily="34" charset="0"/>
                <a:ea typeface="Calibri" panose="020F0502020204030204" pitchFamily="34" charset="0"/>
                <a:cs typeface="Calibri" panose="020F0502020204030204" pitchFamily="34" charset="0"/>
              </a:rPr>
              <a:t>Language Share Analysis:</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Objective: Calculate the percentage share of each language in the last 30 days.</a:t>
            </a:r>
          </a:p>
          <a:p>
            <a:pPr marL="914400" lvl="1" indent="-457200">
              <a:buFont typeface="+mj-lt"/>
              <a:buAutoNum type="alphaUcPeriod"/>
            </a:pPr>
            <a:r>
              <a:rPr lang="en-US" sz="2000" dirty="0">
                <a:latin typeface="Calibri" panose="020F0502020204030204" pitchFamily="34" charset="0"/>
                <a:ea typeface="Calibri" panose="020F0502020204030204" pitchFamily="34" charset="0"/>
                <a:cs typeface="Calibri" panose="020F0502020204030204" pitchFamily="34" charset="0"/>
              </a:rPr>
              <a:t>Your Task: Write an SQL query to calculate the percentage share of each language over the last 30 days.</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mj-lt"/>
              <a:buAutoNum type="alphaUcPeriod"/>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79756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Gradient</Template>
  <TotalTime>416</TotalTime>
  <Words>2093</Words>
  <Application>Microsoft Office PowerPoint</Application>
  <PresentationFormat>Widescreen</PresentationFormat>
  <Paragraphs>197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Univers</vt:lpstr>
      <vt:lpstr>GradientVTI</vt:lpstr>
      <vt:lpstr>Trainity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Trainity</dc:title>
  <dc:creator>Sanskruti Shimple</dc:creator>
  <cp:lastModifiedBy>Sanskruti Shimple</cp:lastModifiedBy>
  <cp:revision>63</cp:revision>
  <dcterms:created xsi:type="dcterms:W3CDTF">2023-12-29T08:02:43Z</dcterms:created>
  <dcterms:modified xsi:type="dcterms:W3CDTF">2024-01-05T13:34:22Z</dcterms:modified>
</cp:coreProperties>
</file>