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 id="2147483651" r:id="rId2"/>
  </p:sldMasterIdLst>
  <p:notesMasterIdLst>
    <p:notesMasterId r:id="rId19"/>
  </p:notesMasterIdLst>
  <p:sldIdLst>
    <p:sldId id="256" r:id="rId3"/>
    <p:sldId id="257" r:id="rId4"/>
    <p:sldId id="27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Noto Sans Symbols" charset="0"/>
      <p:regular r:id="rId20"/>
      <p:bold r:id="rId21"/>
    </p:embeddedFont>
    <p:embeddedFont>
      <p:font typeface="PT Sans Narrow" charset="0"/>
      <p:regular r:id="rId22"/>
      <p:bold r:id="rId23"/>
    </p:embeddedFont>
    <p:embeddedFont>
      <p:font typeface="Lobster" charset="0"/>
      <p:regular r:id="rId24"/>
    </p:embeddedFont>
    <p:embeddedFont>
      <p:font typeface="Open Sans"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8" d="100"/>
          <a:sy n="128" d="100"/>
        </p:scale>
        <p:origin x="-130" y="1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a Ghare" userId="a771c1500e89a3c1" providerId="LiveId" clId="{19029C00-340E-4BBD-8DF8-A66F87153F44}"/>
    <pc:docChg chg="undo custSel addSld delSld modSld sldOrd">
      <pc:chgData name="Rucha Ghare" userId="a771c1500e89a3c1" providerId="LiveId" clId="{19029C00-340E-4BBD-8DF8-A66F87153F44}" dt="2023-06-22T02:30:47.742" v="340" actId="20577"/>
      <pc:docMkLst>
        <pc:docMk/>
      </pc:docMkLst>
      <pc:sldChg chg="modSp mod">
        <pc:chgData name="Rucha Ghare" userId="a771c1500e89a3c1" providerId="LiveId" clId="{19029C00-340E-4BBD-8DF8-A66F87153F44}" dt="2023-06-22T02:14:51.566" v="35" actId="20577"/>
        <pc:sldMkLst>
          <pc:docMk/>
          <pc:sldMk cId="0" sldId="258"/>
        </pc:sldMkLst>
        <pc:spChg chg="mod">
          <ac:chgData name="Rucha Ghare" userId="a771c1500e89a3c1" providerId="LiveId" clId="{19029C00-340E-4BBD-8DF8-A66F87153F44}" dt="2023-06-22T02:14:51.566" v="35" actId="20577"/>
          <ac:spMkLst>
            <pc:docMk/>
            <pc:sldMk cId="0" sldId="258"/>
            <ac:spMk id="46" creationId="{00000000-0000-0000-0000-000000000000}"/>
          </ac:spMkLst>
        </pc:spChg>
      </pc:sldChg>
      <pc:sldChg chg="modSp mod">
        <pc:chgData name="Rucha Ghare" userId="a771c1500e89a3c1" providerId="LiveId" clId="{19029C00-340E-4BBD-8DF8-A66F87153F44}" dt="2023-06-22T02:30:47.742" v="340" actId="20577"/>
        <pc:sldMkLst>
          <pc:docMk/>
          <pc:sldMk cId="0" sldId="259"/>
        </pc:sldMkLst>
        <pc:spChg chg="mod">
          <ac:chgData name="Rucha Ghare" userId="a771c1500e89a3c1" providerId="LiveId" clId="{19029C00-340E-4BBD-8DF8-A66F87153F44}" dt="2023-06-22T02:30:47.742" v="340" actId="20577"/>
          <ac:spMkLst>
            <pc:docMk/>
            <pc:sldMk cId="0" sldId="259"/>
            <ac:spMk id="53" creationId="{00000000-0000-0000-0000-000000000000}"/>
          </ac:spMkLst>
        </pc:spChg>
      </pc:sldChg>
      <pc:sldChg chg="modSp mod">
        <pc:chgData name="Rucha Ghare" userId="a771c1500e89a3c1" providerId="LiveId" clId="{19029C00-340E-4BBD-8DF8-A66F87153F44}" dt="2023-06-22T02:30:08.365" v="335" actId="20577"/>
        <pc:sldMkLst>
          <pc:docMk/>
          <pc:sldMk cId="0" sldId="260"/>
        </pc:sldMkLst>
        <pc:spChg chg="mod">
          <ac:chgData name="Rucha Ghare" userId="a771c1500e89a3c1" providerId="LiveId" clId="{19029C00-340E-4BBD-8DF8-A66F87153F44}" dt="2023-06-22T02:30:08.365" v="335" actId="20577"/>
          <ac:spMkLst>
            <pc:docMk/>
            <pc:sldMk cId="0" sldId="260"/>
            <ac:spMk id="58" creationId="{00000000-0000-0000-0000-000000000000}"/>
          </ac:spMkLst>
        </pc:spChg>
      </pc:sldChg>
      <pc:sldChg chg="new del">
        <pc:chgData name="Rucha Ghare" userId="a771c1500e89a3c1" providerId="LiveId" clId="{19029C00-340E-4BBD-8DF8-A66F87153F44}" dt="2023-06-22T02:14:34.930" v="15" actId="680"/>
        <pc:sldMkLst>
          <pc:docMk/>
          <pc:sldMk cId="150255684" sldId="271"/>
        </pc:sldMkLst>
      </pc:sldChg>
      <pc:sldChg chg="modSp add mod ord">
        <pc:chgData name="Rucha Ghare" userId="a771c1500e89a3c1" providerId="LiveId" clId="{19029C00-340E-4BBD-8DF8-A66F87153F44}" dt="2023-06-22T02:21:11.115" v="290"/>
        <pc:sldMkLst>
          <pc:docMk/>
          <pc:sldMk cId="2469166554" sldId="271"/>
        </pc:sldMkLst>
        <pc:spChg chg="mod">
          <ac:chgData name="Rucha Ghare" userId="a771c1500e89a3c1" providerId="LiveId" clId="{19029C00-340E-4BBD-8DF8-A66F87153F44}" dt="2023-06-22T02:14:59.116" v="36" actId="20577"/>
          <ac:spMkLst>
            <pc:docMk/>
            <pc:sldMk cId="2469166554" sldId="271"/>
            <ac:spMk id="46" creationId="{00000000-0000-0000-0000-000000000000}"/>
          </ac:spMkLst>
        </pc:spChg>
        <pc:spChg chg="mod">
          <ac:chgData name="Rucha Ghare" userId="a771c1500e89a3c1" providerId="LiveId" clId="{19029C00-340E-4BBD-8DF8-A66F87153F44}" dt="2023-06-22T02:21:00.588" v="288" actId="20577"/>
          <ac:spMkLst>
            <pc:docMk/>
            <pc:sldMk cId="2469166554" sldId="271"/>
            <ac:spMk id="4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p14="http://schemas.microsoft.com/office/powerpoint/2010/main" val="15214720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 name="Google Shape;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5a66c47f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5a66c47f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 name="Google Shape;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5a66c47f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5a66c47f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 name="Google Shape;11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 name="Google Shape;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 name="Google Shape;4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45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 name="Google Shape;4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 name="Google Shape;5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45a66c47f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45a66c47f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SzPts val="3600"/>
              <a:buNone/>
              <a:defRPr/>
            </a:lvl1pPr>
            <a:lvl2pPr lvl="1" algn="l">
              <a:spcBef>
                <a:spcPts val="0"/>
              </a:spcBef>
              <a:spcAft>
                <a:spcPts val="0"/>
              </a:spcAft>
              <a:buSzPts val="3600"/>
              <a:buNone/>
              <a:defRPr/>
            </a:lvl2pPr>
            <a:lvl3pPr lvl="2" algn="l">
              <a:spcBef>
                <a:spcPts val="0"/>
              </a:spcBef>
              <a:spcAft>
                <a:spcPts val="0"/>
              </a:spcAft>
              <a:buSzPts val="3600"/>
              <a:buNone/>
              <a:defRPr/>
            </a:lvl3pPr>
            <a:lvl4pPr lvl="3" algn="l">
              <a:spcBef>
                <a:spcPts val="0"/>
              </a:spcBef>
              <a:spcAft>
                <a:spcPts val="0"/>
              </a:spcAft>
              <a:buSzPts val="3600"/>
              <a:buNone/>
              <a:defRPr/>
            </a:lvl4pPr>
            <a:lvl5pPr lvl="4" algn="l">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2" name="Google Shape;12;p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17500" algn="l">
              <a:spcBef>
                <a:spcPts val="1600"/>
              </a:spcBef>
              <a:spcAft>
                <a:spcPts val="0"/>
              </a:spcAft>
              <a:buSzPts val="1400"/>
              <a:buChar char="○"/>
              <a:defRPr/>
            </a:lvl2pPr>
            <a:lvl3pPr marL="1371600" lvl="2" indent="-317500" algn="l">
              <a:spcBef>
                <a:spcPts val="1600"/>
              </a:spcBef>
              <a:spcAft>
                <a:spcPts val="0"/>
              </a:spcAft>
              <a:buSzPts val="1400"/>
              <a:buChar char="■"/>
              <a:defRPr/>
            </a:lvl3pPr>
            <a:lvl4pPr marL="1828800" lvl="3" indent="-317500" algn="l">
              <a:spcBef>
                <a:spcPts val="1600"/>
              </a:spcBef>
              <a:spcAft>
                <a:spcPts val="0"/>
              </a:spcAft>
              <a:buSzPts val="1400"/>
              <a:buChar char="●"/>
              <a:defRPr/>
            </a:lvl4pPr>
            <a:lvl5pPr marL="2286000" lvl="4" indent="-317500" algn="l">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13" name="Google Shape;13;p2"/>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1pPr>
            <a:lvl2pPr marL="0" marR="0" lvl="1"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2pPr>
            <a:lvl3pPr marL="0" marR="0" lvl="2"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3pPr>
            <a:lvl4pPr marL="0" marR="0" lvl="3"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4pPr>
            <a:lvl5pPr marL="0" marR="0" lvl="4"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5pPr>
            <a:lvl6pPr marL="0" marR="0" lvl="5"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6pPr>
            <a:lvl7pPr marL="0" marR="0" lvl="6"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7pPr>
            <a:lvl8pPr marL="0" marR="0" lvl="7"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8pPr>
            <a:lvl9pPr marL="0" marR="0" lvl="8"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28" name="Google Shape;28;p4"/>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9" name="Google Shape;29;p4"/>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1pPr>
            <a:lvl2pPr marL="0" marR="0" lvl="1"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2pPr>
            <a:lvl3pPr marL="0" marR="0" lvl="2"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3pPr>
            <a:lvl4pPr marL="0" marR="0" lvl="3"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4pPr>
            <a:lvl5pPr marL="0" marR="0" lvl="4"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5pPr>
            <a:lvl6pPr marL="0" marR="0" lvl="5"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6pPr>
            <a:lvl7pPr marL="0" marR="0" lvl="6"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7pPr>
            <a:lvl8pPr marL="0" marR="0" lvl="7"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8pPr>
            <a:lvl9pPr marL="0" marR="0" lvl="8"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0" y="5045075"/>
            <a:ext cx="9144000" cy="98425"/>
          </a:xfrm>
          <a:prstGeom prst="rect">
            <a:avLst/>
          </a:prstGeom>
          <a:solidFill>
            <a:srgbClr val="4DB6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311150" y="1266825"/>
            <a:ext cx="8521700" cy="33020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1pPr>
            <a:lvl2pPr marL="0" marR="0" lvl="1"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2pPr>
            <a:lvl3pPr marL="0" marR="0" lvl="2"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3pPr>
            <a:lvl4pPr marL="0" marR="0" lvl="3"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4pPr>
            <a:lvl5pPr marL="0" marR="0" lvl="4"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5pPr>
            <a:lvl6pPr marL="0" marR="0" lvl="5"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6pPr>
            <a:lvl7pPr marL="0" marR="0" lvl="6"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7pPr>
            <a:lvl8pPr marL="0" marR="0" lvl="7"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8pPr>
            <a:lvl9pPr marL="0" marR="0" lvl="8"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7007225" y="3176587"/>
            <a:ext cx="561975" cy="0"/>
          </a:xfrm>
          <a:prstGeom prst="straightConnector1">
            <a:avLst/>
          </a:prstGeom>
          <a:noFill/>
          <a:ln w="76200" cap="flat" cmpd="sng">
            <a:solidFill>
              <a:schemeClr val="lt2"/>
            </a:solidFill>
            <a:prstDash val="solid"/>
            <a:miter lim="800000"/>
            <a:headEnd type="none" w="med" len="med"/>
            <a:tailEnd type="none" w="med" len="med"/>
          </a:ln>
        </p:spPr>
      </p:cxnSp>
      <p:cxnSp>
        <p:nvCxnSpPr>
          <p:cNvPr id="16" name="Google Shape;16;p3"/>
          <p:cNvCxnSpPr/>
          <p:nvPr/>
        </p:nvCxnSpPr>
        <p:spPr>
          <a:xfrm>
            <a:off x="1574800" y="3157537"/>
            <a:ext cx="561975" cy="0"/>
          </a:xfrm>
          <a:prstGeom prst="straightConnector1">
            <a:avLst/>
          </a:prstGeom>
          <a:noFill/>
          <a:ln w="76200" cap="flat" cmpd="sng">
            <a:solidFill>
              <a:schemeClr val="lt2"/>
            </a:solidFill>
            <a:prstDash val="solid"/>
            <a:miter lim="800000"/>
            <a:headEnd type="none" w="med" len="med"/>
            <a:tailEnd type="none" w="med" len="med"/>
          </a:ln>
        </p:spPr>
      </p:cxnSp>
      <p:grpSp>
        <p:nvGrpSpPr>
          <p:cNvPr id="17" name="Google Shape;17;p3"/>
          <p:cNvGrpSpPr/>
          <p:nvPr/>
        </p:nvGrpSpPr>
        <p:grpSpPr>
          <a:xfrm>
            <a:off x="1004887" y="1022350"/>
            <a:ext cx="7135812" cy="152400"/>
            <a:chOff x="1346429" y="1011300"/>
            <a:chExt cx="6452100" cy="152400"/>
          </a:xfrm>
        </p:grpSpPr>
        <p:cxnSp>
          <p:nvCxnSpPr>
            <p:cNvPr id="18" name="Google Shape;18;p3"/>
            <p:cNvCxnSpPr/>
            <p:nvPr/>
          </p:nvCxnSpPr>
          <p:spPr>
            <a:xfrm rot="10800000">
              <a:off x="1346429" y="1011300"/>
              <a:ext cx="6452100" cy="0"/>
            </a:xfrm>
            <a:prstGeom prst="straightConnector1">
              <a:avLst/>
            </a:prstGeom>
            <a:noFill/>
            <a:ln w="76200" cap="flat" cmpd="sng">
              <a:solidFill>
                <a:srgbClr val="4DB6AC"/>
              </a:solidFill>
              <a:prstDash val="solid"/>
              <a:miter lim="800000"/>
              <a:headEnd type="none" w="med" len="med"/>
              <a:tailEnd type="none" w="med" len="med"/>
            </a:ln>
          </p:spPr>
        </p:cxnSp>
        <p:cxnSp>
          <p:nvCxnSpPr>
            <p:cNvPr id="19" name="Google Shape;19;p3"/>
            <p:cNvCxnSpPr/>
            <p:nvPr/>
          </p:nvCxnSpPr>
          <p:spPr>
            <a:xfrm rot="10800000">
              <a:off x="1346429" y="1163700"/>
              <a:ext cx="6452100" cy="0"/>
            </a:xfrm>
            <a:prstGeom prst="straightConnector1">
              <a:avLst/>
            </a:prstGeom>
            <a:noFill/>
            <a:ln w="9525" cap="flat" cmpd="sng">
              <a:solidFill>
                <a:srgbClr val="4DB6AC"/>
              </a:solidFill>
              <a:prstDash val="solid"/>
              <a:miter lim="800000"/>
              <a:headEnd type="none" w="med" len="med"/>
              <a:tailEnd type="none" w="med" len="med"/>
            </a:ln>
          </p:spPr>
        </p:cxnSp>
      </p:grpSp>
      <p:grpSp>
        <p:nvGrpSpPr>
          <p:cNvPr id="20" name="Google Shape;20;p3"/>
          <p:cNvGrpSpPr/>
          <p:nvPr/>
        </p:nvGrpSpPr>
        <p:grpSpPr>
          <a:xfrm>
            <a:off x="1004887" y="3968750"/>
            <a:ext cx="7135812" cy="152400"/>
            <a:chOff x="1346435" y="3969088"/>
            <a:chExt cx="6452100" cy="152400"/>
          </a:xfrm>
        </p:grpSpPr>
        <p:cxnSp>
          <p:nvCxnSpPr>
            <p:cNvPr id="21" name="Google Shape;21;p3"/>
            <p:cNvCxnSpPr/>
            <p:nvPr/>
          </p:nvCxnSpPr>
          <p:spPr>
            <a:xfrm>
              <a:off x="1346435" y="4121488"/>
              <a:ext cx="6452100" cy="0"/>
            </a:xfrm>
            <a:prstGeom prst="straightConnector1">
              <a:avLst/>
            </a:prstGeom>
            <a:noFill/>
            <a:ln w="76200" cap="flat" cmpd="sng">
              <a:solidFill>
                <a:srgbClr val="4DB6AC"/>
              </a:solidFill>
              <a:prstDash val="solid"/>
              <a:miter lim="800000"/>
              <a:headEnd type="none" w="med" len="med"/>
              <a:tailEnd type="none" w="med" len="med"/>
            </a:ln>
          </p:spPr>
        </p:cxnSp>
        <p:cxnSp>
          <p:nvCxnSpPr>
            <p:cNvPr id="22" name="Google Shape;22;p3"/>
            <p:cNvCxnSpPr/>
            <p:nvPr/>
          </p:nvCxnSpPr>
          <p:spPr>
            <a:xfrm>
              <a:off x="1346435" y="3969088"/>
              <a:ext cx="6452100" cy="0"/>
            </a:xfrm>
            <a:prstGeom prst="straightConnector1">
              <a:avLst/>
            </a:prstGeom>
            <a:noFill/>
            <a:ln w="9525" cap="flat" cmpd="sng">
              <a:solidFill>
                <a:srgbClr val="4DB6AC"/>
              </a:solidFill>
              <a:prstDash val="solid"/>
              <a:miter lim="800000"/>
              <a:headEnd type="none" w="med" len="med"/>
              <a:tailEnd type="none" w="med" len="med"/>
            </a:ln>
          </p:spPr>
        </p:cxnSp>
      </p:grpSp>
      <p:sp>
        <p:nvSpPr>
          <p:cNvPr id="23" name="Google Shape;23;p3"/>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3"/>
          <p:cNvSpPr txBox="1">
            <a:spLocks noGrp="1"/>
          </p:cNvSpPr>
          <p:nvPr>
            <p:ph type="body" idx="1"/>
          </p:nvPr>
        </p:nvSpPr>
        <p:spPr>
          <a:xfrm>
            <a:off x="311150" y="1266825"/>
            <a:ext cx="8521700" cy="33020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 name="Google Shape;25;p3"/>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1pPr>
            <a:lvl2pPr marL="0" marR="0" lvl="1"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2pPr>
            <a:lvl3pPr marL="0" marR="0" lvl="2"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3pPr>
            <a:lvl4pPr marL="0" marR="0" lvl="3"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4pPr>
            <a:lvl5pPr marL="0" marR="0" lvl="4"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5pPr>
            <a:lvl6pPr marL="0" marR="0" lvl="5"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6pPr>
            <a:lvl7pPr marL="0" marR="0" lvl="6"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7pPr>
            <a:lvl8pPr marL="0" marR="0" lvl="7"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8pPr>
            <a:lvl9pPr marL="0" marR="0" lvl="8"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5"/>
          <p:cNvSpPr txBox="1">
            <a:spLocks noGrp="1"/>
          </p:cNvSpPr>
          <p:nvPr>
            <p:ph type="subTitle" idx="1"/>
          </p:nvPr>
        </p:nvSpPr>
        <p:spPr>
          <a:xfrm>
            <a:off x="311150" y="1369600"/>
            <a:ext cx="8521800" cy="105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b="0" i="0" u="none" dirty="0">
                <a:solidFill>
                  <a:srgbClr val="695D46"/>
                </a:solidFill>
                <a:latin typeface="Open Sans"/>
                <a:ea typeface="Open Sans"/>
                <a:cs typeface="Open Sans"/>
                <a:sym typeface="Open Sans"/>
              </a:rPr>
              <a:t>Team Members</a:t>
            </a:r>
            <a:r>
              <a:rPr lang="en-US" dirty="0">
                <a:solidFill>
                  <a:srgbClr val="695D46"/>
                </a:solidFill>
                <a:latin typeface="Open Sans"/>
                <a:ea typeface="Open Sans"/>
                <a:cs typeface="Open Sans"/>
                <a:sym typeface="Open Sans"/>
              </a:rPr>
              <a:t>:</a:t>
            </a:r>
            <a:endParaRPr dirty="0">
              <a:solidFill>
                <a:srgbClr val="695D46"/>
              </a:solidFill>
              <a:latin typeface="Open Sans"/>
              <a:ea typeface="Open Sans"/>
              <a:cs typeface="Open Sans"/>
              <a:sym typeface="Open Sans"/>
            </a:endParaRPr>
          </a:p>
          <a:p>
            <a:pPr marL="0" lvl="0" indent="0" algn="ctr" rtl="0">
              <a:lnSpc>
                <a:spcPct val="100000"/>
              </a:lnSpc>
              <a:spcBef>
                <a:spcPts val="0"/>
              </a:spcBef>
              <a:spcAft>
                <a:spcPts val="0"/>
              </a:spcAft>
              <a:buSzPts val="2400"/>
              <a:buNone/>
            </a:pPr>
            <a:r>
              <a:rPr lang="en-US" dirty="0">
                <a:solidFill>
                  <a:srgbClr val="695D46"/>
                </a:solidFill>
                <a:latin typeface="Open Sans"/>
                <a:ea typeface="Open Sans"/>
                <a:cs typeface="Open Sans"/>
                <a:sym typeface="Open Sans"/>
              </a:rPr>
              <a:t>Rucha Ghare(roll no-58,sec-B)</a:t>
            </a:r>
            <a:endParaRPr dirty="0">
              <a:solidFill>
                <a:srgbClr val="695D46"/>
              </a:solidFill>
              <a:latin typeface="Open Sans"/>
              <a:ea typeface="Open Sans"/>
              <a:cs typeface="Open Sans"/>
              <a:sym typeface="Open Sans"/>
            </a:endParaRPr>
          </a:p>
          <a:p>
            <a:pPr marL="0" lvl="0" indent="0" algn="ctr" rtl="0">
              <a:lnSpc>
                <a:spcPct val="100000"/>
              </a:lnSpc>
              <a:spcBef>
                <a:spcPts val="0"/>
              </a:spcBef>
              <a:spcAft>
                <a:spcPts val="0"/>
              </a:spcAft>
              <a:buSzPts val="2400"/>
              <a:buNone/>
            </a:pPr>
            <a:r>
              <a:rPr lang="en-US" dirty="0" err="1">
                <a:solidFill>
                  <a:srgbClr val="695D46"/>
                </a:solidFill>
                <a:latin typeface="Open Sans"/>
                <a:ea typeface="Open Sans"/>
                <a:cs typeface="Open Sans"/>
                <a:sym typeface="Open Sans"/>
              </a:rPr>
              <a:t>Sampada</a:t>
            </a:r>
            <a:r>
              <a:rPr lang="en-US" dirty="0">
                <a:solidFill>
                  <a:srgbClr val="695D46"/>
                </a:solidFill>
                <a:latin typeface="Open Sans"/>
                <a:ea typeface="Open Sans"/>
                <a:cs typeface="Open Sans"/>
                <a:sym typeface="Open Sans"/>
              </a:rPr>
              <a:t> </a:t>
            </a:r>
            <a:r>
              <a:rPr lang="en-US" dirty="0" err="1">
                <a:solidFill>
                  <a:srgbClr val="695D46"/>
                </a:solidFill>
                <a:latin typeface="Open Sans"/>
                <a:ea typeface="Open Sans"/>
                <a:cs typeface="Open Sans"/>
                <a:sym typeface="Open Sans"/>
              </a:rPr>
              <a:t>Nande</a:t>
            </a:r>
            <a:r>
              <a:rPr lang="en-US" dirty="0">
                <a:solidFill>
                  <a:srgbClr val="695D46"/>
                </a:solidFill>
                <a:latin typeface="Open Sans"/>
                <a:ea typeface="Open Sans"/>
                <a:cs typeface="Open Sans"/>
                <a:sym typeface="Open Sans"/>
              </a:rPr>
              <a:t>(roll no-59,sec-B)</a:t>
            </a:r>
            <a:endParaRPr dirty="0">
              <a:solidFill>
                <a:srgbClr val="695D46"/>
              </a:solidFill>
              <a:latin typeface="Open Sans"/>
              <a:ea typeface="Open Sans"/>
              <a:cs typeface="Open Sans"/>
              <a:sym typeface="Open Sans"/>
            </a:endParaRPr>
          </a:p>
          <a:p>
            <a:pPr marL="0" lvl="0" indent="0" algn="ctr" rtl="0">
              <a:lnSpc>
                <a:spcPct val="100000"/>
              </a:lnSpc>
              <a:spcBef>
                <a:spcPts val="0"/>
              </a:spcBef>
              <a:spcAft>
                <a:spcPts val="0"/>
              </a:spcAft>
              <a:buSzPts val="2400"/>
              <a:buNone/>
            </a:pPr>
            <a:r>
              <a:rPr lang="en-US" dirty="0" err="1">
                <a:solidFill>
                  <a:srgbClr val="695D46"/>
                </a:solidFill>
                <a:latin typeface="Open Sans"/>
                <a:ea typeface="Open Sans"/>
                <a:cs typeface="Open Sans"/>
                <a:sym typeface="Open Sans"/>
              </a:rPr>
              <a:t>Sanskruti</a:t>
            </a:r>
            <a:r>
              <a:rPr lang="en-US" dirty="0">
                <a:solidFill>
                  <a:srgbClr val="695D46"/>
                </a:solidFill>
                <a:latin typeface="Open Sans"/>
                <a:ea typeface="Open Sans"/>
                <a:cs typeface="Open Sans"/>
                <a:sym typeface="Open Sans"/>
              </a:rPr>
              <a:t> </a:t>
            </a:r>
            <a:r>
              <a:rPr lang="en-US" dirty="0" err="1">
                <a:solidFill>
                  <a:srgbClr val="695D46"/>
                </a:solidFill>
                <a:latin typeface="Open Sans"/>
                <a:ea typeface="Open Sans"/>
                <a:cs typeface="Open Sans"/>
                <a:sym typeface="Open Sans"/>
              </a:rPr>
              <a:t>Bhujade</a:t>
            </a:r>
            <a:r>
              <a:rPr lang="en-US" dirty="0">
                <a:solidFill>
                  <a:srgbClr val="695D46"/>
                </a:solidFill>
                <a:latin typeface="Open Sans"/>
                <a:ea typeface="Open Sans"/>
                <a:cs typeface="Open Sans"/>
                <a:sym typeface="Open Sans"/>
              </a:rPr>
              <a:t>(roll no-60,sec-B)</a:t>
            </a:r>
            <a:r>
              <a:rPr lang="en-US" sz="2400" b="0" i="0" u="none" dirty="0">
                <a:solidFill>
                  <a:srgbClr val="695D46"/>
                </a:solidFill>
                <a:latin typeface="Open Sans"/>
                <a:ea typeface="Open Sans"/>
                <a:cs typeface="Open Sans"/>
                <a:sym typeface="Open Sans"/>
              </a:rPr>
              <a:t> </a:t>
            </a:r>
            <a:endParaRPr dirty="0"/>
          </a:p>
          <a:p>
            <a:pPr marL="0" lvl="0" indent="0" algn="ctr" rtl="0">
              <a:lnSpc>
                <a:spcPct val="100000"/>
              </a:lnSpc>
              <a:spcBef>
                <a:spcPts val="0"/>
              </a:spcBef>
              <a:spcAft>
                <a:spcPts val="0"/>
              </a:spcAft>
              <a:buSzPts val="2400"/>
              <a:buNone/>
            </a:pPr>
            <a:r>
              <a:rPr lang="en-US" sz="2400" b="0" i="0" u="none" dirty="0">
                <a:solidFill>
                  <a:srgbClr val="695D46"/>
                </a:solidFill>
                <a:latin typeface="Open Sans"/>
                <a:ea typeface="Open Sans"/>
                <a:cs typeface="Open Sans"/>
                <a:sym typeface="Open Sans"/>
              </a:rPr>
              <a:t> Guide:</a:t>
            </a:r>
            <a:endParaRPr sz="2400" b="0" i="0" u="none" dirty="0">
              <a:solidFill>
                <a:srgbClr val="695D46"/>
              </a:solidFill>
              <a:latin typeface="Open Sans"/>
              <a:ea typeface="Open Sans"/>
              <a:cs typeface="Open Sans"/>
              <a:sym typeface="Open Sans"/>
            </a:endParaRPr>
          </a:p>
          <a:p>
            <a:pPr marL="0" lvl="0" indent="0" algn="ctr" rtl="0">
              <a:lnSpc>
                <a:spcPct val="100000"/>
              </a:lnSpc>
              <a:spcBef>
                <a:spcPts val="0"/>
              </a:spcBef>
              <a:spcAft>
                <a:spcPts val="0"/>
              </a:spcAft>
              <a:buSzPts val="2400"/>
              <a:buNone/>
            </a:pPr>
            <a:r>
              <a:rPr lang="en-US" dirty="0" err="1">
                <a:solidFill>
                  <a:srgbClr val="695D46"/>
                </a:solidFill>
                <a:latin typeface="Open Sans"/>
                <a:ea typeface="Open Sans"/>
                <a:cs typeface="Open Sans"/>
                <a:sym typeface="Open Sans"/>
              </a:rPr>
              <a:t>Dr.Mridula</a:t>
            </a:r>
            <a:r>
              <a:rPr lang="en-US" dirty="0">
                <a:solidFill>
                  <a:srgbClr val="695D46"/>
                </a:solidFill>
                <a:latin typeface="Open Sans"/>
                <a:ea typeface="Open Sans"/>
                <a:cs typeface="Open Sans"/>
                <a:sym typeface="Open Sans"/>
              </a:rPr>
              <a:t> </a:t>
            </a:r>
            <a:r>
              <a:rPr lang="en-US" dirty="0" err="1">
                <a:solidFill>
                  <a:srgbClr val="695D46"/>
                </a:solidFill>
                <a:latin typeface="Open Sans"/>
                <a:ea typeface="Open Sans"/>
                <a:cs typeface="Open Sans"/>
                <a:sym typeface="Open Sans"/>
              </a:rPr>
              <a:t>Korde</a:t>
            </a:r>
            <a:endParaRPr dirty="0">
              <a:solidFill>
                <a:srgbClr val="695D46"/>
              </a:solidFill>
              <a:latin typeface="Open Sans"/>
              <a:ea typeface="Open Sans"/>
              <a:cs typeface="Open Sans"/>
              <a:sym typeface="Open Sans"/>
            </a:endParaRPr>
          </a:p>
          <a:p>
            <a:pPr marL="0" lvl="0" indent="0" algn="ctr" rtl="0">
              <a:lnSpc>
                <a:spcPct val="100000"/>
              </a:lnSpc>
              <a:spcBef>
                <a:spcPts val="0"/>
              </a:spcBef>
              <a:spcAft>
                <a:spcPts val="0"/>
              </a:spcAft>
              <a:buSzPts val="2400"/>
              <a:buNone/>
            </a:pPr>
            <a:endParaRPr dirty="0">
              <a:solidFill>
                <a:srgbClr val="695D46"/>
              </a:solidFill>
              <a:latin typeface="Open Sans"/>
              <a:ea typeface="Open Sans"/>
              <a:cs typeface="Open Sans"/>
              <a:sym typeface="Open Sans"/>
            </a:endParaRPr>
          </a:p>
          <a:p>
            <a:pPr marL="0" lvl="0" indent="0" algn="ctr" rtl="0">
              <a:lnSpc>
                <a:spcPct val="100000"/>
              </a:lnSpc>
              <a:spcBef>
                <a:spcPts val="0"/>
              </a:spcBef>
              <a:spcAft>
                <a:spcPts val="0"/>
              </a:spcAft>
              <a:buSzPts val="2400"/>
              <a:buNone/>
            </a:pPr>
            <a:endParaRPr dirty="0">
              <a:solidFill>
                <a:srgbClr val="695D46"/>
              </a:solidFill>
              <a:latin typeface="Open Sans"/>
              <a:ea typeface="Open Sans"/>
              <a:cs typeface="Open Sans"/>
              <a:sym typeface="Open Sans"/>
            </a:endParaRPr>
          </a:p>
          <a:p>
            <a:pPr marL="0" lvl="0" indent="0" algn="ctr" rtl="0">
              <a:lnSpc>
                <a:spcPct val="100000"/>
              </a:lnSpc>
              <a:spcBef>
                <a:spcPts val="0"/>
              </a:spcBef>
              <a:spcAft>
                <a:spcPts val="0"/>
              </a:spcAft>
              <a:buSzPts val="2400"/>
              <a:buNone/>
            </a:pPr>
            <a:r>
              <a:rPr lang="en-US" sz="2400" b="0" i="0" u="none" dirty="0">
                <a:solidFill>
                  <a:srgbClr val="695D46"/>
                </a:solidFill>
                <a:latin typeface="Open Sans"/>
                <a:ea typeface="Open Sans"/>
                <a:cs typeface="Open Sans"/>
                <a:sym typeface="Open Sans"/>
              </a:rPr>
              <a:t>Session 2022-23</a:t>
            </a:r>
            <a:endParaRPr dirty="0"/>
          </a:p>
          <a:p>
            <a:pPr marL="0" lvl="0" indent="0" algn="ctr" rtl="0">
              <a:lnSpc>
                <a:spcPct val="100000"/>
              </a:lnSpc>
              <a:spcBef>
                <a:spcPts val="0"/>
              </a:spcBef>
              <a:spcAft>
                <a:spcPts val="0"/>
              </a:spcAft>
              <a:buSzPts val="2400"/>
              <a:buNone/>
            </a:pPr>
            <a:r>
              <a:rPr lang="en-US" sz="2400" b="0" i="0" u="none" dirty="0">
                <a:solidFill>
                  <a:srgbClr val="695D46"/>
                </a:solidFill>
                <a:latin typeface="Open Sans"/>
                <a:ea typeface="Open Sans"/>
                <a:cs typeface="Open Sans"/>
                <a:sym typeface="Open Sans"/>
              </a:rPr>
              <a:t>Department of Electronics &amp; Communication </a:t>
            </a:r>
            <a:r>
              <a:rPr lang="en-US" sz="2400" b="0" i="0" u="none" dirty="0" err="1">
                <a:solidFill>
                  <a:srgbClr val="695D46"/>
                </a:solidFill>
                <a:latin typeface="Open Sans"/>
                <a:ea typeface="Open Sans"/>
                <a:cs typeface="Open Sans"/>
                <a:sym typeface="Open Sans"/>
              </a:rPr>
              <a:t>Engg</a:t>
            </a:r>
            <a:r>
              <a:rPr lang="en-US" sz="2400" b="0" i="0" u="none" dirty="0">
                <a:solidFill>
                  <a:srgbClr val="695D46"/>
                </a:solidFill>
                <a:latin typeface="Open Sans"/>
                <a:ea typeface="Open Sans"/>
                <a:cs typeface="Open Sans"/>
                <a:sym typeface="Open Sans"/>
              </a:rPr>
              <a:t>.</a:t>
            </a:r>
            <a:endParaRPr dirty="0"/>
          </a:p>
          <a:p>
            <a:pPr marL="342900" lvl="0" indent="-342900" algn="ctr" rtl="0">
              <a:lnSpc>
                <a:spcPct val="100000"/>
              </a:lnSpc>
              <a:spcBef>
                <a:spcPts val="0"/>
              </a:spcBef>
              <a:spcAft>
                <a:spcPts val="0"/>
              </a:spcAft>
              <a:buSzPts val="2400"/>
              <a:buNone/>
            </a:pPr>
            <a:endParaRPr sz="2400" b="0" i="0" u="none" dirty="0">
              <a:solidFill>
                <a:srgbClr val="695D46"/>
              </a:solidFill>
              <a:latin typeface="Open Sans"/>
              <a:ea typeface="Open Sans"/>
              <a:cs typeface="Open Sans"/>
              <a:sym typeface="Open Sans"/>
            </a:endParaRPr>
          </a:p>
        </p:txBody>
      </p:sp>
      <p:sp>
        <p:nvSpPr>
          <p:cNvPr id="35" name="Google Shape;35;p5"/>
          <p:cNvSpPr txBox="1">
            <a:spLocks noGrp="1"/>
          </p:cNvSpPr>
          <p:nvPr>
            <p:ph type="ctrTitle"/>
          </p:nvPr>
        </p:nvSpPr>
        <p:spPr>
          <a:xfrm>
            <a:off x="1045637" y="1038062"/>
            <a:ext cx="7135800" cy="1023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400"/>
              <a:buNone/>
            </a:pPr>
            <a:r>
              <a:rPr lang="en-US" sz="3600" b="1">
                <a:solidFill>
                  <a:srgbClr val="990000"/>
                </a:solidFill>
                <a:latin typeface="Lobster"/>
                <a:ea typeface="Lobster"/>
                <a:cs typeface="Lobster"/>
                <a:sym typeface="Lobster"/>
              </a:rPr>
              <a:t>‘Wireless Prepaid Energy Meter using GSM’</a:t>
            </a:r>
            <a:r>
              <a:rPr lang="en-US" sz="5400" b="1" i="0" u="none">
                <a:solidFill>
                  <a:srgbClr val="990000"/>
                </a:solidFill>
                <a:latin typeface="Lobster"/>
                <a:ea typeface="Lobster"/>
                <a:cs typeface="Lobster"/>
                <a:sym typeface="Lobster"/>
              </a:rPr>
              <a:t/>
            </a:r>
            <a:br>
              <a:rPr lang="en-US" sz="5400" b="1" i="0" u="none">
                <a:solidFill>
                  <a:srgbClr val="990000"/>
                </a:solidFill>
                <a:latin typeface="Lobster"/>
                <a:ea typeface="Lobster"/>
                <a:cs typeface="Lobster"/>
                <a:sym typeface="Lobster"/>
              </a:rPr>
            </a:b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a:solidFill>
                  <a:schemeClr val="accent1"/>
                </a:solidFill>
                <a:latin typeface="PT Sans Narrow"/>
                <a:ea typeface="PT Sans Narrow"/>
                <a:cs typeface="PT Sans Narrow"/>
                <a:sym typeface="PT Sans Narrow"/>
              </a:rPr>
              <a:t>Feasibility Analysis</a:t>
            </a:r>
            <a:endParaRPr/>
          </a:p>
        </p:txBody>
      </p:sp>
      <p:sp>
        <p:nvSpPr>
          <p:cNvPr id="83" name="Google Shape;83;p13"/>
          <p:cNvSpPr txBox="1">
            <a:spLocks noGrp="1"/>
          </p:cNvSpPr>
          <p:nvPr>
            <p:ph type="body" idx="1"/>
          </p:nvPr>
        </p:nvSpPr>
        <p:spPr>
          <a:xfrm>
            <a:off x="311150" y="1266825"/>
            <a:ext cx="8521700" cy="3302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a:t>Technical Feasibility: This involves evaluating the technical aspects of implementing a wireless prepaid energy meter using GSM. It includes assessing the availability and coverage of GSM networks in the target area, compatibility of the chosen GSM module with the metering system, and the ability to establish reliable and secure communication between the meter and the service provider.</a:t>
            </a:r>
            <a:endParaRPr/>
          </a:p>
          <a:p>
            <a:pPr marL="457200" lvl="0" indent="-228600" algn="l" rtl="0">
              <a:spcBef>
                <a:spcPts val="0"/>
              </a:spcBef>
              <a:spcAft>
                <a:spcPts val="0"/>
              </a:spcAft>
              <a:buNone/>
            </a:pPr>
            <a:endParaRPr/>
          </a:p>
          <a:p>
            <a:pPr marL="457200" lvl="0" indent="-342900" algn="l" rtl="0">
              <a:spcBef>
                <a:spcPts val="0"/>
              </a:spcBef>
              <a:spcAft>
                <a:spcPts val="0"/>
              </a:spcAft>
              <a:buSzPts val="1800"/>
              <a:buChar char="●"/>
            </a:pPr>
            <a:r>
              <a:rPr lang="en-US"/>
              <a:t>Economic Feasibility: The economic feasibility analysis involves assessing the cost of implementing and operating the wireless prepaid energy meter system. It includes evaluating the costs associated with hardware, software, GSM module integration, installation, maintenance, and support. Additionally, the analysis considers the potential cost savings and revenue generation through efficient billing and reduced manual meter reading efforts.</a:t>
            </a:r>
            <a:endParaRPr/>
          </a:p>
          <a:p>
            <a:pPr marL="457200" lvl="0" indent="-228600" algn="l" rtl="0">
              <a:spcBef>
                <a:spcPts val="0"/>
              </a:spcBef>
              <a:spcAft>
                <a:spcPts val="0"/>
              </a:spcAft>
              <a:buNone/>
            </a:pPr>
            <a:endParaRPr/>
          </a:p>
          <a:p>
            <a:pPr marL="457200" lvl="0" indent="-342900" algn="l" rtl="0">
              <a:spcBef>
                <a:spcPts val="0"/>
              </a:spcBef>
              <a:spcAft>
                <a:spcPts val="0"/>
              </a:spcAft>
              <a:buSzPts val="1800"/>
              <a:buChar char="●"/>
            </a:pPr>
            <a:r>
              <a:rPr lang="en-US"/>
              <a:t>User Acceptance: Understanding user acceptance is crucial for the success of any system. In the case of a wireless prepaid energy meter, factors such as user convenience, ease of use, and familiarity with GSM technology should be evaluated. User feedback and acceptance testing can provide insights into the practicality and usability of the system.</a:t>
            </a:r>
            <a:endParaRPr/>
          </a:p>
          <a:p>
            <a:pPr marL="457200" lvl="0" indent="-228600" algn="l" rtl="0">
              <a:spcBef>
                <a:spcPts val="0"/>
              </a:spcBef>
              <a:spcAft>
                <a:spcPts val="0"/>
              </a:spcAft>
              <a:buNone/>
            </a:pPr>
            <a:endParaRPr/>
          </a:p>
          <a:p>
            <a:pPr marL="457200" lvl="0" indent="-228600" algn="l" rtl="0">
              <a:spcBef>
                <a:spcPts val="0"/>
              </a:spcBef>
              <a:spcAft>
                <a:spcPts val="0"/>
              </a:spcAft>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body" idx="1"/>
          </p:nvPr>
        </p:nvSpPr>
        <p:spPr>
          <a:xfrm>
            <a:off x="260775" y="71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a:t>Regulatory and Legal Considerations: It is essential to analyze the regulatory and legal requirements associated with deploying a wireless prepaid energy meter using GSM. This includes compliance with telecommunications regulations, data privacy laws, and any specific regulations related to energy metering and billing in the target region.</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a:t>Scalability and Future Potential: Assessing the scalability of the system is important to determine if it can handle a large number of meters and support future expansion. Additionally, exploring the potential for future enhancements, such as integrating with smart grid infrastructure or enabling advanced analytics, can provide insights into the long-term viability and adaptability of the system.</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a:t>Overall, a feasibility analysis of a wireless prepaid energy meter using GSM technology considers technical, economic, user acceptance, regulatory, and scalability factors. It helps determine if the system is technically feasible, financially viable, acceptable to users, compliant with regulations, and has potential for future growth and enhancements.</a:t>
            </a:r>
            <a:endParaRPr/>
          </a:p>
          <a:p>
            <a:pPr marL="45720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a:solidFill>
                  <a:schemeClr val="accent1"/>
                </a:solidFill>
                <a:latin typeface="PT Sans Narrow"/>
                <a:ea typeface="PT Sans Narrow"/>
                <a:cs typeface="PT Sans Narrow"/>
                <a:sym typeface="PT Sans Narrow"/>
              </a:rPr>
              <a:t>Innovation or Uniqueness of the solution</a:t>
            </a:r>
            <a:endParaRPr/>
          </a:p>
        </p:txBody>
      </p:sp>
      <p:sp>
        <p:nvSpPr>
          <p:cNvPr id="94" name="Google Shape;94;p15"/>
          <p:cNvSpPr txBox="1">
            <a:spLocks noGrp="1"/>
          </p:cNvSpPr>
          <p:nvPr>
            <p:ph type="body" idx="1"/>
          </p:nvPr>
        </p:nvSpPr>
        <p:spPr>
          <a:xfrm>
            <a:off x="311150" y="1266825"/>
            <a:ext cx="8521700" cy="3302000"/>
          </a:xfrm>
          <a:prstGeom prst="rect">
            <a:avLst/>
          </a:prstGeom>
          <a:noFill/>
          <a:ln>
            <a:noFill/>
          </a:ln>
        </p:spPr>
        <p:txBody>
          <a:bodyPr spcFirstLastPara="1" wrap="square" lIns="91425" tIns="91425" rIns="91425" bIns="91425" anchor="t" anchorCtr="0">
            <a:noAutofit/>
          </a:bodyPr>
          <a:lstStyle/>
          <a:p>
            <a:pPr marL="457200" lvl="0" indent="-336550" algn="just" rtl="0">
              <a:spcBef>
                <a:spcPts val="0"/>
              </a:spcBef>
              <a:spcAft>
                <a:spcPts val="0"/>
              </a:spcAft>
              <a:buSzPts val="1700"/>
              <a:buFont typeface="Times New Roman"/>
              <a:buChar char="●"/>
            </a:pPr>
            <a:r>
              <a:rPr lang="en-US" sz="1700">
                <a:latin typeface="Times New Roman"/>
                <a:ea typeface="Times New Roman"/>
                <a:cs typeface="Times New Roman"/>
                <a:sym typeface="Times New Roman"/>
              </a:rPr>
              <a:t>These days the incidents regarding theft of energy are overpowering.To help the people get them the energy they require and to stop these crimes we have added a theft alert in the project.</a:t>
            </a: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0" lvl="0" indent="0" algn="just" rtl="0">
              <a:spcBef>
                <a:spcPts val="0"/>
              </a:spcBef>
              <a:spcAft>
                <a:spcPts val="0"/>
              </a:spcAft>
              <a:buNone/>
            </a:pPr>
            <a:endParaRPr sz="1700">
              <a:latin typeface="Times New Roman"/>
              <a:ea typeface="Times New Roman"/>
              <a:cs typeface="Times New Roman"/>
              <a:sym typeface="Times New Roman"/>
            </a:endParaRPr>
          </a:p>
          <a:p>
            <a:pPr marL="457200" lvl="0" indent="-336550" algn="just" rtl="0">
              <a:spcBef>
                <a:spcPts val="0"/>
              </a:spcBef>
              <a:spcAft>
                <a:spcPts val="0"/>
              </a:spcAft>
              <a:buSzPts val="1700"/>
              <a:buFont typeface="Times New Roman"/>
              <a:buChar char="●"/>
            </a:pPr>
            <a:r>
              <a:rPr lang="en-US" sz="1700">
                <a:latin typeface="Times New Roman"/>
                <a:ea typeface="Times New Roman"/>
                <a:cs typeface="Times New Roman"/>
                <a:sym typeface="Times New Roman"/>
              </a:rPr>
              <a:t>There is a switch placed inside the energy meter,such that when anyone tries open and cut the wire the switch will be tampered and a message from the arduino will go to the gsm module,through which a message will be generated to the provider and he will be alert.</a:t>
            </a:r>
            <a:endParaRPr sz="1700">
              <a:latin typeface="Times New Roman"/>
              <a:ea typeface="Times New Roman"/>
              <a:cs typeface="Times New Roman"/>
              <a:sym typeface="Times New Roman"/>
            </a:endParaRPr>
          </a:p>
          <a:p>
            <a:pPr marL="45720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a:solidFill>
                  <a:schemeClr val="accent1"/>
                </a:solidFill>
                <a:latin typeface="PT Sans Narrow"/>
                <a:ea typeface="PT Sans Narrow"/>
                <a:cs typeface="PT Sans Narrow"/>
                <a:sym typeface="PT Sans Narrow"/>
              </a:rPr>
              <a:t>Impact or Usefulness of the solution</a:t>
            </a:r>
            <a:endParaRPr/>
          </a:p>
        </p:txBody>
      </p:sp>
      <p:sp>
        <p:nvSpPr>
          <p:cNvPr id="100" name="Google Shape;100;p16"/>
          <p:cNvSpPr txBox="1">
            <a:spLocks noGrp="1"/>
          </p:cNvSpPr>
          <p:nvPr>
            <p:ph type="body" idx="1"/>
          </p:nvPr>
        </p:nvSpPr>
        <p:spPr>
          <a:xfrm>
            <a:off x="311150" y="1266825"/>
            <a:ext cx="8521800" cy="33021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n-US">
                <a:latin typeface="Times New Roman"/>
                <a:ea typeface="Times New Roman"/>
                <a:cs typeface="Times New Roman"/>
                <a:sym typeface="Times New Roman"/>
              </a:rPr>
              <a:t>Energy Conservation: Wireless prepaid energy meters encourage energy conservation by providing consumers with real-time information about their energy consumption. This awareness helps individuals and households to make more conscious choices about their energy usage, leading to reduced energy wastage and a more sustainable society.</a:t>
            </a:r>
            <a:endParaRPr>
              <a:latin typeface="Times New Roman"/>
              <a:ea typeface="Times New Roman"/>
              <a:cs typeface="Times New Roman"/>
              <a:sym typeface="Times New Roman"/>
            </a:endParaRPr>
          </a:p>
          <a:p>
            <a:pPr marL="457200" lvl="0" indent="0" algn="just" rtl="0">
              <a:spcBef>
                <a:spcPts val="0"/>
              </a:spcBef>
              <a:spcAft>
                <a:spcPts val="0"/>
              </a:spcAft>
              <a:buNone/>
            </a:pP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a:latin typeface="Times New Roman"/>
                <a:ea typeface="Times New Roman"/>
                <a:cs typeface="Times New Roman"/>
                <a:sym typeface="Times New Roman"/>
              </a:rPr>
              <a:t>Financial Empowerment: Prepaid energy meters empower consumers to have better control over their energy expenses. By allowing users to pay for electricity in advance, they can budget their energy costs more effectively and avoid unexpected high bills. This financial empowerment can have a positive impact on individuals and families, particularly those with limited financial resources.</a:t>
            </a:r>
            <a:endParaRPr>
              <a:latin typeface="Times New Roman"/>
              <a:ea typeface="Times New Roman"/>
              <a:cs typeface="Times New Roman"/>
              <a:sym typeface="Times New Roman"/>
            </a:endParaRPr>
          </a:p>
          <a:p>
            <a:pPr marL="457200" lvl="0" indent="0" algn="just" rtl="0">
              <a:spcBef>
                <a:spcPts val="0"/>
              </a:spcBef>
              <a:spcAft>
                <a:spcPts val="0"/>
              </a:spcAft>
              <a:buNone/>
            </a:pP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a:latin typeface="Times New Roman"/>
                <a:ea typeface="Times New Roman"/>
                <a:cs typeface="Times New Roman"/>
                <a:sym typeface="Times New Roman"/>
              </a:rPr>
              <a:t>Reduction of Energy Theft: Wireless prepaid energy meters minimize the risk of energy theft and illegal connections. Since electricity is prepaid and meters can be remotely monitored, it becomes much more difficult for individuals to tamper with or bypass the metering system. This helps ensure that energy is distributed fairly and reduces the economic burden on legitimate consumers.</a:t>
            </a:r>
            <a:endParaRPr>
              <a:latin typeface="Times New Roman"/>
              <a:ea typeface="Times New Roman"/>
              <a:cs typeface="Times New Roman"/>
              <a:sym typeface="Times New Roman"/>
            </a:endParaRPr>
          </a:p>
          <a:p>
            <a:pPr marL="457200" lvl="0" indent="0" algn="just"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body" idx="1"/>
          </p:nvPr>
        </p:nvSpPr>
        <p:spPr>
          <a:xfrm>
            <a:off x="270950" y="54317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n-US">
                <a:latin typeface="Times New Roman"/>
                <a:ea typeface="Times New Roman"/>
                <a:cs typeface="Times New Roman"/>
                <a:sym typeface="Times New Roman"/>
              </a:rPr>
              <a:t>Improved Service Delivery: Wireless prepaid energy meters enable utility companies to provide more efficient and responsive service. By remotely monitoring meters, utilities can identify and address issues such as power outages or meter malfunctions promptly. This leads to faster problem resolution and improved overall service quality for consumers.</a:t>
            </a:r>
            <a:endParaRPr>
              <a:latin typeface="Times New Roman"/>
              <a:ea typeface="Times New Roman"/>
              <a:cs typeface="Times New Roman"/>
              <a:sym typeface="Times New Roman"/>
            </a:endParaRPr>
          </a:p>
          <a:p>
            <a:pPr marL="457200" lvl="0" indent="0" algn="just" rtl="0">
              <a:spcBef>
                <a:spcPts val="0"/>
              </a:spcBef>
              <a:spcAft>
                <a:spcPts val="0"/>
              </a:spcAft>
              <a:buNone/>
            </a:pP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a:latin typeface="Times New Roman"/>
                <a:ea typeface="Times New Roman"/>
                <a:cs typeface="Times New Roman"/>
                <a:sym typeface="Times New Roman"/>
              </a:rPr>
              <a:t>Environmental Benefits: The promotion of energy conservation through prepaid energy meters can contribute to environmental sustainability. Reduced energy consumption means fewer greenhouse gas emissions, which helps mitigate climate change and reduces the strain on natural resources.</a:t>
            </a:r>
            <a:endParaRPr>
              <a:latin typeface="Times New Roman"/>
              <a:ea typeface="Times New Roman"/>
              <a:cs typeface="Times New Roman"/>
              <a:sym typeface="Times New Roman"/>
            </a:endParaRPr>
          </a:p>
          <a:p>
            <a:pPr marL="457200" lvl="0" indent="0" algn="just" rtl="0">
              <a:spcBef>
                <a:spcPts val="0"/>
              </a:spcBef>
              <a:spcAft>
                <a:spcPts val="0"/>
              </a:spcAft>
              <a:buNone/>
            </a:pP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a:latin typeface="Times New Roman"/>
                <a:ea typeface="Times New Roman"/>
                <a:cs typeface="Times New Roman"/>
                <a:sym typeface="Times New Roman"/>
              </a:rPr>
              <a:t>Overall, the introduction of wireless prepaid energy meters benefits society by promoting energy conservation, empowering consumers, reducing energy theft, improving service delivery, and contributing to environmental sustainability.</a:t>
            </a:r>
            <a:endParaRPr>
              <a:latin typeface="Times New Roman"/>
              <a:ea typeface="Times New Roman"/>
              <a:cs typeface="Times New Roman"/>
              <a:sym typeface="Times New Roman"/>
            </a:endParaRPr>
          </a:p>
          <a:p>
            <a:pPr marL="457200" lvl="0" indent="0" algn="just"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baseline="30000">
              <a:latin typeface="Noto Sans Symbols"/>
              <a:ea typeface="Noto Sans Symbols"/>
              <a:cs typeface="Noto Sans Symbols"/>
              <a:sym typeface="Noto Sans Symbols"/>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a:solidFill>
                  <a:schemeClr val="accent1"/>
                </a:solidFill>
                <a:latin typeface="PT Sans Narrow"/>
                <a:ea typeface="PT Sans Narrow"/>
                <a:cs typeface="PT Sans Narrow"/>
                <a:sym typeface="PT Sans Narrow"/>
              </a:rPr>
              <a:t>Summary</a:t>
            </a:r>
            <a:endParaRPr/>
          </a:p>
        </p:txBody>
      </p:sp>
      <p:sp>
        <p:nvSpPr>
          <p:cNvPr id="111" name="Google Shape;111;p18"/>
          <p:cNvSpPr txBox="1">
            <a:spLocks noGrp="1"/>
          </p:cNvSpPr>
          <p:nvPr>
            <p:ph type="body" idx="1"/>
          </p:nvPr>
        </p:nvSpPr>
        <p:spPr>
          <a:xfrm>
            <a:off x="311150" y="1266825"/>
            <a:ext cx="8521700" cy="3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sz="1700">
                <a:latin typeface="Times New Roman"/>
                <a:ea typeface="Times New Roman"/>
                <a:cs typeface="Times New Roman"/>
                <a:sym typeface="Times New Roman"/>
              </a:rPr>
              <a:t>A wireless prepaid energy meter using GSM technology combines the features of a prepaid energy meter and GSM communication to enable remote monitoring, control, and prepaid billing for energy consumption. It utilizes GSM networks for real-time data transfer between the meter and the service provider, allowing consumers to purchase energy credits in advance and conveniently monitor their usage. The system offers cost savings, improved revenue collection, and flexibility in payment options. It also has the potential for future integration with smart grid technologies, providing a convenient, efficient, and scalable solution for energy management.</a:t>
            </a:r>
            <a:endParaRPr sz="1700">
              <a:latin typeface="Times New Roman"/>
              <a:ea typeface="Times New Roman"/>
              <a:cs typeface="Times New Roman"/>
              <a:sym typeface="Times New Roman"/>
            </a:endParaRPr>
          </a:p>
          <a:p>
            <a:pPr marL="457200" lvl="0" indent="-228600" algn="l" rtl="0">
              <a:spcBef>
                <a:spcPts val="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a:solidFill>
                  <a:schemeClr val="accent1"/>
                </a:solidFill>
                <a:latin typeface="PT Sans Narrow"/>
                <a:ea typeface="PT Sans Narrow"/>
                <a:cs typeface="PT Sans Narrow"/>
                <a:sym typeface="PT Sans Narrow"/>
              </a:rPr>
              <a:t>References</a:t>
            </a:r>
            <a:endParaRPr/>
          </a:p>
        </p:txBody>
      </p:sp>
      <p:sp>
        <p:nvSpPr>
          <p:cNvPr id="117" name="Google Shape;117;p19"/>
          <p:cNvSpPr txBox="1">
            <a:spLocks noGrp="1"/>
          </p:cNvSpPr>
          <p:nvPr>
            <p:ph type="body" idx="1"/>
          </p:nvPr>
        </p:nvSpPr>
        <p:spPr>
          <a:xfrm>
            <a:off x="311150" y="1266825"/>
            <a:ext cx="8521700" cy="3302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Noto Sans Symbols"/>
              <a:buChar char="●"/>
            </a:pPr>
            <a:r>
              <a:rPr lang="en-US" sz="1600">
                <a:latin typeface="Times New Roman"/>
                <a:ea typeface="Times New Roman"/>
                <a:cs typeface="Times New Roman"/>
                <a:sym typeface="Times New Roman"/>
              </a:rPr>
              <a:t>Tukur Gupta, Vaibhav Karnail, Parth Pandey, Gaurav Verma ,“GSM Based Design and Development of Smart Energy Meter Using EEPROM, LCD, and Microcontroller”</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Noto Sans Symbols"/>
              <a:buChar char="●"/>
            </a:pPr>
            <a:r>
              <a:rPr lang="en-US" sz="1600">
                <a:latin typeface="Times New Roman"/>
                <a:ea typeface="Times New Roman"/>
                <a:cs typeface="Times New Roman"/>
                <a:sym typeface="Times New Roman"/>
              </a:rPr>
              <a:t>K.Bowya1,I.S.Pradeeba Levina2 ,K.Aruna,”GSM Based Smart Energy Meter”</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Noto Sans Symbols"/>
              <a:buChar char="●"/>
            </a:pPr>
            <a:r>
              <a:rPr lang="en-US" sz="1600">
                <a:latin typeface="Times New Roman"/>
                <a:ea typeface="Times New Roman"/>
                <a:cs typeface="Times New Roman"/>
                <a:sym typeface="Times New Roman"/>
              </a:rPr>
              <a:t>P. Uday Kumar, K. Kavya, M. Sravani, M. Durga Prasad and Kiran Kumar Kuthadi,”GSM-Based Smart Energy Meter with Arduino Uno”  </a:t>
            </a:r>
            <a:endParaRPr sz="2000">
              <a:solidFill>
                <a:srgbClr val="695D4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a:solidFill>
                  <a:schemeClr val="accent1"/>
                </a:solidFill>
                <a:latin typeface="PT Sans Narrow"/>
                <a:ea typeface="PT Sans Narrow"/>
                <a:cs typeface="PT Sans Narrow"/>
                <a:sym typeface="PT Sans Narrow"/>
              </a:rPr>
              <a:t>Problem Statement/objectives</a:t>
            </a:r>
            <a:endParaRPr/>
          </a:p>
        </p:txBody>
      </p:sp>
      <p:sp>
        <p:nvSpPr>
          <p:cNvPr id="41" name="Google Shape;41;p6"/>
          <p:cNvSpPr txBox="1">
            <a:spLocks noGrp="1"/>
          </p:cNvSpPr>
          <p:nvPr>
            <p:ph type="body" idx="1"/>
          </p:nvPr>
        </p:nvSpPr>
        <p:spPr>
          <a:xfrm>
            <a:off x="311150" y="1266825"/>
            <a:ext cx="8521700" cy="330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600"/>
              </a:spcBef>
              <a:spcAft>
                <a:spcPts val="0"/>
              </a:spcAft>
              <a:buSzPts val="1800"/>
              <a:buNone/>
            </a:pPr>
            <a:endParaRPr sz="1800" b="0" i="0" u="none">
              <a:solidFill>
                <a:srgbClr val="695D46"/>
              </a:solidFill>
              <a:latin typeface="Open Sans"/>
              <a:ea typeface="Open Sans"/>
              <a:cs typeface="Open Sans"/>
              <a:sym typeface="Open Sans"/>
            </a:endParaRPr>
          </a:p>
          <a:p>
            <a:pPr marL="0" lvl="0" indent="0" algn="l" rtl="0">
              <a:lnSpc>
                <a:spcPct val="115000"/>
              </a:lnSpc>
              <a:spcBef>
                <a:spcPts val="1600"/>
              </a:spcBef>
              <a:spcAft>
                <a:spcPts val="0"/>
              </a:spcAft>
              <a:buSzPts val="1800"/>
              <a:buNone/>
            </a:pPr>
            <a:r>
              <a:rPr lang="en-US" sz="1800" b="0" i="0" u="none">
                <a:solidFill>
                  <a:srgbClr val="695D46"/>
                </a:solidFill>
                <a:latin typeface="Open Sans"/>
                <a:ea typeface="Open Sans"/>
                <a:cs typeface="Open Sans"/>
                <a:sym typeface="Open Sans"/>
              </a:rPr>
              <a:t>Project Objectives:</a:t>
            </a:r>
            <a:endParaRPr/>
          </a:p>
          <a:p>
            <a:pPr marL="457200" lvl="0" indent="-342900" algn="l" rtl="0">
              <a:lnSpc>
                <a:spcPct val="115000"/>
              </a:lnSpc>
              <a:spcBef>
                <a:spcPts val="1600"/>
              </a:spcBef>
              <a:spcAft>
                <a:spcPts val="0"/>
              </a:spcAft>
              <a:buSzPts val="1800"/>
              <a:buAutoNum type="arabicPeriod"/>
            </a:pPr>
            <a:r>
              <a:rPr lang="en-US" sz="1800">
                <a:solidFill>
                  <a:srgbClr val="695D46"/>
                </a:solidFill>
                <a:latin typeface="Open Sans"/>
                <a:ea typeface="Open Sans"/>
                <a:cs typeface="Open Sans"/>
                <a:sym typeface="Open Sans"/>
              </a:rPr>
              <a:t>To create a wireless energy meter using gsm module</a:t>
            </a:r>
            <a:endParaRPr/>
          </a:p>
          <a:p>
            <a:pPr marL="0" lvl="0" indent="0" algn="l" rtl="0">
              <a:lnSpc>
                <a:spcPct val="115000"/>
              </a:lnSpc>
              <a:spcBef>
                <a:spcPts val="1600"/>
              </a:spcBef>
              <a:spcAft>
                <a:spcPts val="1600"/>
              </a:spcAft>
              <a:buSzPts val="180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311150" y="291725"/>
            <a:ext cx="8521800" cy="70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dirty="0">
                <a:solidFill>
                  <a:schemeClr val="accent1"/>
                </a:solidFill>
                <a:latin typeface="PT Sans Narrow"/>
                <a:ea typeface="PT Sans Narrow"/>
                <a:cs typeface="PT Sans Narrow"/>
                <a:sym typeface="PT Sans Narrow"/>
              </a:rPr>
              <a:t>Existing Solutions</a:t>
            </a:r>
            <a:endParaRPr dirty="0"/>
          </a:p>
        </p:txBody>
      </p:sp>
      <p:sp>
        <p:nvSpPr>
          <p:cNvPr id="47" name="Google Shape;47;p7"/>
          <p:cNvSpPr txBox="1">
            <a:spLocks noGrp="1"/>
          </p:cNvSpPr>
          <p:nvPr>
            <p:ph type="body" idx="1"/>
          </p:nvPr>
        </p:nvSpPr>
        <p:spPr>
          <a:xfrm>
            <a:off x="311150" y="999725"/>
            <a:ext cx="8521800" cy="385205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rgbClr val="695D46"/>
              </a:buClr>
              <a:buSzPts val="200"/>
              <a:buNone/>
            </a:pPr>
            <a:r>
              <a:rPr lang="en-US" dirty="0"/>
              <a:t>Several existing solutions and technologies in the market are addressed with similar objectives as our project. These solutions offer various features and functionalities to monitor and control energy consumption. </a:t>
            </a:r>
          </a:p>
          <a:p>
            <a:pPr marL="114300" lvl="0" indent="0" algn="l" rtl="0">
              <a:lnSpc>
                <a:spcPct val="115000"/>
              </a:lnSpc>
              <a:spcBef>
                <a:spcPts val="0"/>
              </a:spcBef>
              <a:spcAft>
                <a:spcPts val="0"/>
              </a:spcAft>
              <a:buClr>
                <a:srgbClr val="695D46"/>
              </a:buClr>
              <a:buSzPts val="200"/>
              <a:buNone/>
            </a:pPr>
            <a:endParaRPr lang="en-US" dirty="0"/>
          </a:p>
          <a:p>
            <a:pPr>
              <a:lnSpc>
                <a:spcPct val="115000"/>
              </a:lnSpc>
              <a:buClr>
                <a:srgbClr val="695D46"/>
              </a:buClr>
              <a:buSzPct val="113000"/>
              <a:buFont typeface="+mj-lt"/>
              <a:buAutoNum type="arabicPeriod"/>
            </a:pPr>
            <a:r>
              <a:rPr lang="en-US" dirty="0"/>
              <a:t>Smart Energy Meters: Smart energy meters are advanced digital devices that monitor and record energy usage in real-time. They provide detailed information on energy consumption, allowing users to track and analyze their usage patterns.</a:t>
            </a:r>
          </a:p>
          <a:p>
            <a:pPr>
              <a:lnSpc>
                <a:spcPct val="115000"/>
              </a:lnSpc>
              <a:buClr>
                <a:srgbClr val="695D46"/>
              </a:buClr>
              <a:buSzPct val="113000"/>
              <a:buFont typeface="+mj-lt"/>
              <a:buAutoNum type="arabicPeriod"/>
            </a:pPr>
            <a:r>
              <a:rPr lang="en-US" dirty="0"/>
              <a:t>Prepaid Energy Systems: Many utility companies and service providers offer prepaid energy systems, similar to prepaid mobile phone plans. Users can purchase energy credits in advance and consume electricity until the credit is depleted. These systems typically involve the use of prepaid cards or online payment portals to recharge the energy credit. The users can monitor their energy balance and receive notifications when the credit is low.</a:t>
            </a:r>
          </a:p>
          <a:p>
            <a:pPr>
              <a:lnSpc>
                <a:spcPct val="115000"/>
              </a:lnSpc>
              <a:buClrTx/>
              <a:buSzPct val="113000"/>
              <a:buFont typeface="+mj-lt"/>
              <a:buAutoNum type="arabicPeriod"/>
            </a:pPr>
            <a:r>
              <a:rPr lang="en-US" dirty="0"/>
              <a:t>Home Energy Management Systems: Home energy management systems integrate multiple components and technologies to optimize energy usage. These systems may include smart thermostats, energy monitoring devices, and automation controls.</a:t>
            </a:r>
          </a:p>
          <a:p>
            <a:pPr marL="114300" lvl="0" indent="0" algn="l" rtl="0">
              <a:lnSpc>
                <a:spcPct val="115000"/>
              </a:lnSpc>
              <a:spcBef>
                <a:spcPts val="0"/>
              </a:spcBef>
              <a:spcAft>
                <a:spcPts val="0"/>
              </a:spcAft>
              <a:buClr>
                <a:srgbClr val="695D46"/>
              </a:buClr>
              <a:buSzPts val="200"/>
              <a:buNone/>
            </a:pPr>
            <a:endParaRPr lang="en-US" dirty="0"/>
          </a:p>
        </p:txBody>
      </p:sp>
    </p:spTree>
    <p:extLst>
      <p:ext uri="{BB962C8B-B14F-4D97-AF65-F5344CB8AC3E}">
        <p14:creationId xmlns:p14="http://schemas.microsoft.com/office/powerpoint/2010/main" val="2469166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311150" y="291725"/>
            <a:ext cx="8521800" cy="70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dirty="0">
                <a:solidFill>
                  <a:schemeClr val="accent1"/>
                </a:solidFill>
                <a:latin typeface="PT Sans Narrow"/>
                <a:ea typeface="PT Sans Narrow"/>
                <a:cs typeface="PT Sans Narrow"/>
                <a:sym typeface="PT Sans Narrow"/>
              </a:rPr>
              <a:t>Literature Survey</a:t>
            </a:r>
            <a:endParaRPr dirty="0"/>
          </a:p>
        </p:txBody>
      </p:sp>
      <p:sp>
        <p:nvSpPr>
          <p:cNvPr id="47" name="Google Shape;47;p7"/>
          <p:cNvSpPr txBox="1">
            <a:spLocks noGrp="1"/>
          </p:cNvSpPr>
          <p:nvPr>
            <p:ph type="body" idx="1"/>
          </p:nvPr>
        </p:nvSpPr>
        <p:spPr>
          <a:xfrm>
            <a:off x="311150" y="1144600"/>
            <a:ext cx="8521800" cy="3302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695D46"/>
              </a:buClr>
              <a:buSzPts val="200"/>
              <a:buFont typeface="Open Sans"/>
              <a:buChar char="●"/>
            </a:pPr>
            <a:r>
              <a:rPr lang="en-US" dirty="0"/>
              <a:t>1. "Design and Implementation of a GSM-Based Prepaid Energy Meter" by K. A. </a:t>
            </a:r>
            <a:r>
              <a:rPr lang="en-US" dirty="0" err="1"/>
              <a:t>Alese</a:t>
            </a:r>
            <a:r>
              <a:rPr lang="en-US" dirty="0"/>
              <a:t>, M. O. Popoola, and A. O. </a:t>
            </a:r>
            <a:r>
              <a:rPr lang="en-US" dirty="0" err="1"/>
              <a:t>Awoseyila</a:t>
            </a:r>
            <a:r>
              <a:rPr lang="en-US" dirty="0"/>
              <a:t>: This paper presents a design and implementation of a GSM-based prepaid energy meter system. It focuses on the integration of GSM technology to enable remote monitoring and control of energy consumption, as well as prepaid billing functionality.</a:t>
            </a:r>
            <a:endParaRPr dirty="0"/>
          </a:p>
          <a:p>
            <a:pPr marL="457200" lvl="0" indent="-342900" algn="l" rtl="0">
              <a:lnSpc>
                <a:spcPct val="115000"/>
              </a:lnSpc>
              <a:spcBef>
                <a:spcPts val="0"/>
              </a:spcBef>
              <a:spcAft>
                <a:spcPts val="0"/>
              </a:spcAft>
              <a:buClr>
                <a:srgbClr val="695D46"/>
              </a:buClr>
              <a:buSzPts val="200"/>
              <a:buFont typeface="Open Sans"/>
              <a:buChar char="●"/>
            </a:pPr>
            <a:endParaRPr dirty="0"/>
          </a:p>
          <a:p>
            <a:pPr marL="457200" lvl="0" indent="-342900" algn="l" rtl="0">
              <a:lnSpc>
                <a:spcPct val="115000"/>
              </a:lnSpc>
              <a:spcBef>
                <a:spcPts val="0"/>
              </a:spcBef>
              <a:spcAft>
                <a:spcPts val="0"/>
              </a:spcAft>
              <a:buClr>
                <a:srgbClr val="695D46"/>
              </a:buClr>
              <a:buSzPts val="200"/>
              <a:buFont typeface="Open Sans"/>
              <a:buChar char="●"/>
            </a:pPr>
            <a:r>
              <a:rPr lang="en-US" dirty="0"/>
              <a:t>2. "Development of Prepaid Energy Meter Using GSM Network" by R. S. Hegde, A. S. Hegde, and A. J. </a:t>
            </a:r>
            <a:r>
              <a:rPr lang="en-US" dirty="0" err="1"/>
              <a:t>Khandolkar</a:t>
            </a:r>
            <a:r>
              <a:rPr lang="en-US" dirty="0"/>
              <a:t>: This research work proposes a prepaid energy meter system that utilizes GSM network communication for data transfer between the meter and the service provider. It describes the architecture, implementation, and testing of the system.</a:t>
            </a:r>
            <a:endParaRPr dirty="0"/>
          </a:p>
          <a:p>
            <a:pPr marL="457200" lvl="0" indent="-342900" algn="l" rtl="0">
              <a:lnSpc>
                <a:spcPct val="115000"/>
              </a:lnSpc>
              <a:spcBef>
                <a:spcPts val="0"/>
              </a:spcBef>
              <a:spcAft>
                <a:spcPts val="0"/>
              </a:spcAft>
              <a:buClr>
                <a:srgbClr val="695D46"/>
              </a:buClr>
              <a:buSzPts val="200"/>
              <a:buFont typeface="Open Sans"/>
              <a:buChar char="●"/>
            </a:pPr>
            <a:endParaRPr dirty="0"/>
          </a:p>
          <a:p>
            <a:pPr marL="457200" lvl="0" indent="-342900" algn="l" rtl="0">
              <a:lnSpc>
                <a:spcPct val="115000"/>
              </a:lnSpc>
              <a:spcBef>
                <a:spcPts val="0"/>
              </a:spcBef>
              <a:spcAft>
                <a:spcPts val="0"/>
              </a:spcAft>
              <a:buClr>
                <a:srgbClr val="695D46"/>
              </a:buClr>
              <a:buSzPts val="200"/>
              <a:buFont typeface="Open Sans"/>
              <a:buChar char="●"/>
            </a:pPr>
            <a:r>
              <a:rPr lang="en-US" dirty="0"/>
              <a:t>3. "Design and Development of a Prepaid Energy Metering System Using GSM Technology" by M. O. Ibrahim, A. A. Yusuf, and B. O. Are: This study presents the design and development of a prepaid energy metering system based on GSM technology. It covers the hardware and software aspects of the system, including the integration of the GSM module for communication and the implementation of prepaid billing.</a:t>
            </a:r>
            <a:endParaRPr dirty="0"/>
          </a:p>
          <a:p>
            <a:pPr marL="457200" lvl="0" indent="-444500" algn="l" rtl="0">
              <a:lnSpc>
                <a:spcPct val="115000"/>
              </a:lnSpc>
              <a:spcBef>
                <a:spcPts val="0"/>
              </a:spcBef>
              <a:spcAft>
                <a:spcPts val="0"/>
              </a:spcAft>
              <a:buSzPts val="180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311150" y="322300"/>
            <a:ext cx="8521800" cy="70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a:solidFill>
                  <a:schemeClr val="accent1"/>
                </a:solidFill>
                <a:latin typeface="PT Sans Narrow"/>
                <a:ea typeface="PT Sans Narrow"/>
                <a:cs typeface="PT Sans Narrow"/>
                <a:sym typeface="PT Sans Narrow"/>
              </a:rPr>
              <a:t>Proposed solution</a:t>
            </a:r>
            <a:endParaRPr/>
          </a:p>
        </p:txBody>
      </p:sp>
      <p:sp>
        <p:nvSpPr>
          <p:cNvPr id="53" name="Google Shape;53;p8"/>
          <p:cNvSpPr txBox="1">
            <a:spLocks noGrp="1"/>
          </p:cNvSpPr>
          <p:nvPr>
            <p:ph type="body" idx="1"/>
          </p:nvPr>
        </p:nvSpPr>
        <p:spPr>
          <a:xfrm>
            <a:off x="311150" y="1358475"/>
            <a:ext cx="8521800" cy="33021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By sending a simple SMS, we can recharge the electricity balance through this system. It can also disconnect the home power supply connection if there is a low or zero balance in the system. The Anti-Theft Alert can also be detected when someone tries stealing the meter by opening the lid. </a:t>
            </a:r>
          </a:p>
          <a:p>
            <a:pPr marL="457200" lvl="0" indent="-330200" algn="just" rtl="0">
              <a:spcBef>
                <a:spcPts val="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Integrating the use of a mobile application as the primary interface. Allows users to access detailed energy consumption data, set energy-saving preferences, receive real-time alerts, and interact with the system more intuitively.</a:t>
            </a:r>
          </a:p>
          <a:p>
            <a:pPr marL="457200" lvl="0" indent="-330200" algn="just" rtl="0">
              <a:spcBef>
                <a:spcPts val="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Incorporating smart grid technology into the prepaid energy meter system. This allows for two-way communication between the energy meter and the utility provider, enabling real-time monitoring, data exchange, and remote management of energy consumption. It provides more accurate billing, better load management, and the ability to respond to demand fluctuations effectively.</a:t>
            </a:r>
            <a:endParaRPr sz="1600" dirty="0">
              <a:highlight>
                <a:srgbClr val="FFFFFF"/>
              </a:highlight>
              <a:latin typeface="Times New Roman"/>
              <a:ea typeface="Times New Roman"/>
              <a:cs typeface="Times New Roman"/>
              <a:sym typeface="Times New Roman"/>
            </a:endParaRPr>
          </a:p>
          <a:p>
            <a:pPr marL="457200" lvl="0" indent="-241300" algn="just" rtl="0">
              <a:spcBef>
                <a:spcPts val="0"/>
              </a:spcBef>
              <a:spcAft>
                <a:spcPts val="1900"/>
              </a:spcAft>
              <a:buClr>
                <a:srgbClr val="695D46"/>
              </a:buClr>
              <a:buSzPts val="200"/>
              <a:buFont typeface="Open Sans"/>
              <a:buChar char="●"/>
            </a:pPr>
            <a:endParaRPr sz="1800" dirty="0">
              <a:solidFill>
                <a:srgbClr val="695D46"/>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250575" y="563550"/>
            <a:ext cx="8520600" cy="3302700"/>
          </a:xfrm>
          <a:prstGeom prst="rect">
            <a:avLst/>
          </a:prstGeom>
        </p:spPr>
        <p:txBody>
          <a:bodyPr spcFirstLastPara="1" wrap="square" lIns="91425" tIns="91425" rIns="91425" bIns="91425" anchor="t" anchorCtr="0">
            <a:noAutofit/>
          </a:bodyPr>
          <a:lstStyle/>
          <a:p>
            <a:pPr indent="-330200" algn="just">
              <a:buSzPts val="1600"/>
              <a:buFont typeface="Times New Roman"/>
              <a:buChar char="●"/>
            </a:pPr>
            <a:r>
              <a:rPr lang="en-US" sz="1600" dirty="0">
                <a:highlight>
                  <a:srgbClr val="FFFFFF"/>
                </a:highlight>
                <a:latin typeface="Times New Roman"/>
                <a:ea typeface="Times New Roman"/>
                <a:cs typeface="Times New Roman"/>
                <a:sym typeface="Times New Roman"/>
              </a:rPr>
              <a:t>The Analog Electricity Energy Meter input terminal connects to 220V AC Power Supply. Its output terminal connects to the output of the single-channel Relay Module.</a:t>
            </a:r>
          </a:p>
          <a:p>
            <a:pPr marL="457200" lvl="0" indent="-330200" algn="just" rtl="0">
              <a:spcBef>
                <a:spcPts val="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The 16×2 LCD Display connects to the Pins of the Arduino UNO Board. We have used SIM800 GSM Module for GMS SMS functions which is the most important part of this project. The GSM has UART Pin as Tx &amp; Rx which connects via Software Serial to digital pins 11 and 12 of Arduino. The GSM Module </a:t>
            </a:r>
            <a:r>
              <a:rPr lang="en-US" sz="1600">
                <a:highlight>
                  <a:srgbClr val="FFFFFF"/>
                </a:highlight>
                <a:latin typeface="Times New Roman"/>
                <a:ea typeface="Times New Roman"/>
                <a:cs typeface="Times New Roman"/>
                <a:sym typeface="Times New Roman"/>
              </a:rPr>
              <a:t>requires </a:t>
            </a:r>
            <a:r>
              <a:rPr lang="en-US" sz="1600" smtClean="0">
                <a:highlight>
                  <a:srgbClr val="FFFFFF"/>
                </a:highlight>
                <a:latin typeface="Times New Roman"/>
                <a:ea typeface="Times New Roman"/>
                <a:cs typeface="Times New Roman"/>
                <a:sym typeface="Times New Roman"/>
              </a:rPr>
              <a:t>3.3V-4V </a:t>
            </a:r>
            <a:r>
              <a:rPr lang="en-US" sz="1600" dirty="0">
                <a:highlight>
                  <a:srgbClr val="FFFFFF"/>
                </a:highlight>
                <a:latin typeface="Times New Roman"/>
                <a:ea typeface="Times New Roman"/>
                <a:cs typeface="Times New Roman"/>
                <a:sym typeface="Times New Roman"/>
              </a:rPr>
              <a:t>Power Supply. So an external 9V DC power supply like DC Power Adapter can be used. Hence the GSM and Arduino both are powered via 9V DC Adapter.</a:t>
            </a:r>
            <a:endParaRPr sz="1600" dirty="0">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The Relay, Buzzer, and Limit Switch are connected to D8, D7 &amp; A0 of Arduino. </a:t>
            </a:r>
            <a:endParaRPr sz="1600" dirty="0">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The Limit switch is placed at the opening of the meter door. It is used to check whether the box is opened or not and can prevent theft.</a:t>
            </a:r>
            <a:endParaRPr sz="1600" dirty="0">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n-US" sz="1600" dirty="0">
                <a:highlight>
                  <a:srgbClr val="FFFFFF"/>
                </a:highlight>
                <a:latin typeface="Times New Roman"/>
                <a:ea typeface="Times New Roman"/>
                <a:cs typeface="Times New Roman"/>
                <a:sym typeface="Times New Roman"/>
              </a:rPr>
              <a:t>The most important thing is connecting the meter to the Arduino. At the back of the meter, there are Pulse LED or Cal LED terminals which are basically cathode and Anode.</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311100" y="0"/>
            <a:ext cx="8521800" cy="70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a:solidFill>
                  <a:schemeClr val="accent1"/>
                </a:solidFill>
                <a:latin typeface="PT Sans Narrow"/>
                <a:ea typeface="PT Sans Narrow"/>
                <a:cs typeface="PT Sans Narrow"/>
                <a:sym typeface="PT Sans Narrow"/>
              </a:rPr>
              <a:t>Block Diagram</a:t>
            </a:r>
            <a:endParaRPr/>
          </a:p>
        </p:txBody>
      </p:sp>
      <p:pic>
        <p:nvPicPr>
          <p:cNvPr id="64" name="Google Shape;64;p10"/>
          <p:cNvPicPr preferRelativeResize="0"/>
          <p:nvPr/>
        </p:nvPicPr>
        <p:blipFill>
          <a:blip r:embed="rId3">
            <a:alphaModFix/>
          </a:blip>
          <a:stretch>
            <a:fillRect/>
          </a:stretch>
        </p:blipFill>
        <p:spPr>
          <a:xfrm>
            <a:off x="786300" y="660675"/>
            <a:ext cx="7455524" cy="3525425"/>
          </a:xfrm>
          <a:prstGeom prst="rect">
            <a:avLst/>
          </a:prstGeom>
          <a:noFill/>
          <a:ln>
            <a:noFill/>
          </a:ln>
        </p:spPr>
      </p:pic>
      <p:sp>
        <p:nvSpPr>
          <p:cNvPr id="65" name="Google Shape;65;p10"/>
          <p:cNvSpPr txBox="1"/>
          <p:nvPr/>
        </p:nvSpPr>
        <p:spPr>
          <a:xfrm>
            <a:off x="409500" y="4186100"/>
            <a:ext cx="84234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Clr>
                <a:srgbClr val="000000"/>
              </a:buClr>
              <a:buSzPts val="1800"/>
              <a:buFont typeface="Arial"/>
              <a:buNone/>
            </a:pPr>
            <a:r>
              <a:rPr lang="en-US"/>
              <a:t>The block diagram gives a brief overview on how the connections are established within the various components.Used here are: Arduino uno,16*2 LCD display,Sim800l gsm module,energy meter,load,relay module.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311150" y="159325"/>
            <a:ext cx="8521800" cy="70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a:solidFill>
                  <a:schemeClr val="accent1"/>
                </a:solidFill>
                <a:latin typeface="PT Sans Narrow"/>
                <a:ea typeface="PT Sans Narrow"/>
                <a:cs typeface="PT Sans Narrow"/>
                <a:sym typeface="PT Sans Narrow"/>
              </a:rPr>
              <a:t>Circuit</a:t>
            </a:r>
            <a:r>
              <a:rPr lang="en-US" sz="3600" b="1" i="0" u="none">
                <a:solidFill>
                  <a:schemeClr val="accent1"/>
                </a:solidFill>
                <a:latin typeface="PT Sans Narrow"/>
                <a:ea typeface="PT Sans Narrow"/>
                <a:cs typeface="PT Sans Narrow"/>
                <a:sym typeface="PT Sans Narrow"/>
              </a:rPr>
              <a:t> Diagram</a:t>
            </a:r>
            <a:endParaRPr/>
          </a:p>
        </p:txBody>
      </p:sp>
      <p:pic>
        <p:nvPicPr>
          <p:cNvPr id="71" name="Google Shape;71;p11"/>
          <p:cNvPicPr preferRelativeResize="0"/>
          <p:nvPr/>
        </p:nvPicPr>
        <p:blipFill rotWithShape="1">
          <a:blip r:embed="rId3">
            <a:alphaModFix/>
          </a:blip>
          <a:srcRect b="21470"/>
          <a:stretch/>
        </p:blipFill>
        <p:spPr>
          <a:xfrm>
            <a:off x="788150" y="867325"/>
            <a:ext cx="7483249" cy="345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263338" y="179675"/>
            <a:ext cx="8521800" cy="70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a:solidFill>
                  <a:schemeClr val="accent1"/>
                </a:solidFill>
                <a:latin typeface="PT Sans Narrow"/>
                <a:ea typeface="PT Sans Narrow"/>
                <a:cs typeface="PT Sans Narrow"/>
                <a:sym typeface="PT Sans Narrow"/>
              </a:rPr>
              <a:t>Results (Intermediate results/simulation results)</a:t>
            </a:r>
            <a:endParaRPr/>
          </a:p>
        </p:txBody>
      </p:sp>
      <p:pic>
        <p:nvPicPr>
          <p:cNvPr id="77" name="Google Shape;77;p12"/>
          <p:cNvPicPr preferRelativeResize="0"/>
          <p:nvPr/>
        </p:nvPicPr>
        <p:blipFill>
          <a:blip r:embed="rId3">
            <a:alphaModFix/>
          </a:blip>
          <a:stretch>
            <a:fillRect/>
          </a:stretch>
        </p:blipFill>
        <p:spPr>
          <a:xfrm>
            <a:off x="704800" y="1152525"/>
            <a:ext cx="7638876" cy="3686176"/>
          </a:xfrm>
          <a:prstGeom prst="rect">
            <a:avLst/>
          </a:prstGeom>
          <a:noFill/>
          <a:ln>
            <a:noFill/>
          </a:ln>
        </p:spPr>
      </p:pic>
    </p:spTree>
  </p:cSld>
  <p:clrMapOvr>
    <a:masterClrMapping/>
  </p:clrMapOvr>
</p:sld>
</file>

<file path=ppt/theme/theme1.xml><?xml version="1.0" encoding="utf-8"?>
<a:theme xmlns:a="http://schemas.openxmlformats.org/drawingml/2006/main" name="3_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1785</Words>
  <Application>Microsoft Office PowerPoint</Application>
  <PresentationFormat>On-screen Show (16:9)</PresentationFormat>
  <Paragraphs>79</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Noto Sans Symbols</vt:lpstr>
      <vt:lpstr>PT Sans Narrow</vt:lpstr>
      <vt:lpstr>Times New Roman</vt:lpstr>
      <vt:lpstr>Lobster</vt:lpstr>
      <vt:lpstr>Open Sans</vt:lpstr>
      <vt:lpstr>3_Tropic</vt:lpstr>
      <vt:lpstr>1_Tropic</vt:lpstr>
      <vt:lpstr>‘Wireless Prepaid Energy Meter using GSM’ </vt:lpstr>
      <vt:lpstr>Problem Statement/objectives</vt:lpstr>
      <vt:lpstr>Existing Solutions</vt:lpstr>
      <vt:lpstr>Literature Survey</vt:lpstr>
      <vt:lpstr>Proposed solution</vt:lpstr>
      <vt:lpstr>PowerPoint Presentation</vt:lpstr>
      <vt:lpstr>Block Diagram</vt:lpstr>
      <vt:lpstr>Circuit Diagram</vt:lpstr>
      <vt:lpstr>Results (Intermediate results/simulation results)</vt:lpstr>
      <vt:lpstr>Feasibility Analysis</vt:lpstr>
      <vt:lpstr>PowerPoint Presentation</vt:lpstr>
      <vt:lpstr>Innovation or Uniqueness of the solution</vt:lpstr>
      <vt:lpstr>Impact or Usefulness of the solution</vt:lpstr>
      <vt:lpstr>PowerPoint Presentation</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Prepaid Energy Meter using GSM’ </dc:title>
  <cp:lastModifiedBy>Sanskruti</cp:lastModifiedBy>
  <cp:revision>3</cp:revision>
  <dcterms:modified xsi:type="dcterms:W3CDTF">2023-06-22T06:12:46Z</dcterms:modified>
</cp:coreProperties>
</file>