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7" r:id="rId5"/>
    <p:sldId id="259" r:id="rId6"/>
    <p:sldId id="268" r:id="rId7"/>
    <p:sldId id="260" r:id="rId8"/>
    <p:sldId id="261" r:id="rId9"/>
    <p:sldId id="265" r:id="rId10"/>
    <p:sldId id="270" r:id="rId11"/>
    <p:sldId id="269" r:id="rId12"/>
    <p:sldId id="263" r:id="rId13"/>
    <p:sldId id="266"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85D839-7EB4-45F4-A170-BE79488AB414}" v="1293" dt="2022-12-20T18:21:00.902"/>
    <p1510:client id="{AA76314D-F96B-4689-802A-415556A38152}" v="8" dt="2022-12-20T17:04:33.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DF0-B152-FAA5-2D21-5345EE3B0F75}"/>
              </a:ext>
            </a:extLst>
          </p:cNvPr>
          <p:cNvSpPr>
            <a:spLocks noGrp="1"/>
          </p:cNvSpPr>
          <p:nvPr>
            <p:ph type="ctrTitle"/>
          </p:nvPr>
        </p:nvSpPr>
        <p:spPr>
          <a:xfrm>
            <a:off x="1600200" y="1507854"/>
            <a:ext cx="8991600" cy="1839028"/>
          </a:xfrm>
        </p:spPr>
        <p:txBody>
          <a:bodyPr>
            <a:normAutofit/>
          </a:bodyPr>
          <a:lstStyle/>
          <a:p>
            <a:r>
              <a:rPr lang="en-IN" dirty="0"/>
              <a:t>DIABETES PREDICTION System</a:t>
            </a:r>
          </a:p>
        </p:txBody>
      </p:sp>
      <p:sp>
        <p:nvSpPr>
          <p:cNvPr id="3" name="Subtitle 2">
            <a:extLst>
              <a:ext uri="{FF2B5EF4-FFF2-40B4-BE49-F238E27FC236}">
                <a16:creationId xmlns:a16="http://schemas.microsoft.com/office/drawing/2014/main" id="{0EB36F4D-44D9-D700-A6DF-9E415AE51443}"/>
              </a:ext>
            </a:extLst>
          </p:cNvPr>
          <p:cNvSpPr>
            <a:spLocks noGrp="1"/>
          </p:cNvSpPr>
          <p:nvPr>
            <p:ph type="subTitle" idx="1"/>
          </p:nvPr>
        </p:nvSpPr>
        <p:spPr>
          <a:xfrm>
            <a:off x="2695193" y="4352544"/>
            <a:ext cx="7665047" cy="1743326"/>
          </a:xfrm>
        </p:spPr>
        <p:txBody>
          <a:bodyPr>
            <a:normAutofit/>
          </a:bodyPr>
          <a:lstStyle/>
          <a:p>
            <a:pPr algn="r"/>
            <a:r>
              <a:rPr lang="en-IN" dirty="0"/>
              <a:t>Project made by:</a:t>
            </a:r>
          </a:p>
          <a:p>
            <a:pPr algn="r"/>
            <a:r>
              <a:rPr lang="en-IN" dirty="0"/>
              <a:t>Sanskruti Agrawal (SAP: 60001200017)</a:t>
            </a:r>
          </a:p>
        </p:txBody>
      </p:sp>
    </p:spTree>
    <p:extLst>
      <p:ext uri="{BB962C8B-B14F-4D97-AF65-F5344CB8AC3E}">
        <p14:creationId xmlns:p14="http://schemas.microsoft.com/office/powerpoint/2010/main" val="240581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BF64-6523-8CB0-3C85-6536DCB526BB}"/>
              </a:ext>
            </a:extLst>
          </p:cNvPr>
          <p:cNvSpPr>
            <a:spLocks noGrp="1"/>
          </p:cNvSpPr>
          <p:nvPr>
            <p:ph type="title"/>
          </p:nvPr>
        </p:nvSpPr>
        <p:spPr>
          <a:xfrm>
            <a:off x="2231136" y="785020"/>
            <a:ext cx="7729728" cy="1188720"/>
          </a:xfrm>
        </p:spPr>
        <p:txBody>
          <a:bodyPr/>
          <a:lstStyle/>
          <a:p>
            <a:r>
              <a:rPr lang="en-IN" dirty="0" err="1"/>
              <a:t>Gradio</a:t>
            </a:r>
            <a:endParaRPr lang="en-IN" dirty="0"/>
          </a:p>
        </p:txBody>
      </p:sp>
      <p:sp>
        <p:nvSpPr>
          <p:cNvPr id="3" name="Content Placeholder 2">
            <a:extLst>
              <a:ext uri="{FF2B5EF4-FFF2-40B4-BE49-F238E27FC236}">
                <a16:creationId xmlns:a16="http://schemas.microsoft.com/office/drawing/2014/main" id="{17663558-BF4F-2550-DE25-2FE86EFBCAA8}"/>
              </a:ext>
            </a:extLst>
          </p:cNvPr>
          <p:cNvSpPr>
            <a:spLocks noGrp="1"/>
          </p:cNvSpPr>
          <p:nvPr>
            <p:ph idx="1"/>
          </p:nvPr>
        </p:nvSpPr>
        <p:spPr>
          <a:xfrm>
            <a:off x="2231136" y="2399375"/>
            <a:ext cx="7729728" cy="3673605"/>
          </a:xfrm>
        </p:spPr>
        <p:txBody>
          <a:bodyPr vert="horz" lIns="91440" tIns="45720" rIns="91440" bIns="45720" rtlCol="0" anchor="t">
            <a:noAutofit/>
          </a:bodyPr>
          <a:lstStyle/>
          <a:p>
            <a:r>
              <a:rPr lang="en-US" sz="2000" dirty="0"/>
              <a:t>For user-convenience, a GUI was designed, for which open-source Python library ‘</a:t>
            </a:r>
            <a:r>
              <a:rPr lang="en-US" sz="2000" dirty="0" err="1"/>
              <a:t>Gradio</a:t>
            </a:r>
            <a:r>
              <a:rPr lang="en-US" sz="2000" dirty="0"/>
              <a:t>’ was used</a:t>
            </a:r>
          </a:p>
          <a:p>
            <a:r>
              <a:rPr lang="en-US" sz="2000" dirty="0"/>
              <a:t>Simplifies the process of building interactive UI components around the model, making it easier to showcase, test, and deploy them</a:t>
            </a:r>
          </a:p>
          <a:p>
            <a:r>
              <a:rPr lang="en-US" sz="2000" dirty="0"/>
              <a:t>Possible to create input and output interfaces for the model using a variety of input types such as text boxes, sliders, checkboxes, images, and more</a:t>
            </a:r>
          </a:p>
          <a:p>
            <a:r>
              <a:rPr lang="en-US" sz="2000" dirty="0"/>
              <a:t>Provides a simple API that allows you to define the input and output types, customize the UI components, and specify the model's behavior.</a:t>
            </a:r>
            <a:endParaRPr lang="en-IN" sz="2000" dirty="0"/>
          </a:p>
        </p:txBody>
      </p:sp>
    </p:spTree>
    <p:extLst>
      <p:ext uri="{BB962C8B-B14F-4D97-AF65-F5344CB8AC3E}">
        <p14:creationId xmlns:p14="http://schemas.microsoft.com/office/powerpoint/2010/main" val="307169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5571E-3A17-97C4-284A-6701B7C14080}"/>
              </a:ext>
            </a:extLst>
          </p:cNvPr>
          <p:cNvSpPr>
            <a:spLocks noGrp="1"/>
          </p:cNvSpPr>
          <p:nvPr>
            <p:ph type="title"/>
          </p:nvPr>
        </p:nvSpPr>
        <p:spPr>
          <a:xfrm>
            <a:off x="2231136" y="5476774"/>
            <a:ext cx="7729728" cy="1134402"/>
          </a:xfrm>
          <a:prstGeom prst="flowChartDocument">
            <a:avLst/>
          </a:prstGeom>
        </p:spPr>
        <p:txBody>
          <a:bodyPr vert="horz" lIns="182880" tIns="182880" rIns="182880" bIns="182880" rtlCol="0" anchor="ctr">
            <a:normAutofit/>
          </a:bodyPr>
          <a:lstStyle/>
          <a:p>
            <a:r>
              <a:rPr lang="en-US" sz="2800" dirty="0"/>
              <a:t>GUI</a:t>
            </a:r>
          </a:p>
        </p:txBody>
      </p:sp>
      <p:pic>
        <p:nvPicPr>
          <p:cNvPr id="7" name="Picture 6">
            <a:extLst>
              <a:ext uri="{FF2B5EF4-FFF2-40B4-BE49-F238E27FC236}">
                <a16:creationId xmlns:a16="http://schemas.microsoft.com/office/drawing/2014/main" id="{2EA81128-CD8D-9820-6C8E-47DA5399AF57}"/>
              </a:ext>
            </a:extLst>
          </p:cNvPr>
          <p:cNvPicPr>
            <a:picLocks noChangeAspect="1"/>
          </p:cNvPicPr>
          <p:nvPr/>
        </p:nvPicPr>
        <p:blipFill>
          <a:blip r:embed="rId2"/>
          <a:stretch>
            <a:fillRect/>
          </a:stretch>
        </p:blipFill>
        <p:spPr>
          <a:xfrm>
            <a:off x="869482" y="0"/>
            <a:ext cx="10453036" cy="5476774"/>
          </a:xfrm>
          <a:prstGeom prst="rect">
            <a:avLst/>
          </a:prstGeom>
        </p:spPr>
      </p:pic>
    </p:spTree>
    <p:extLst>
      <p:ext uri="{BB962C8B-B14F-4D97-AF65-F5344CB8AC3E}">
        <p14:creationId xmlns:p14="http://schemas.microsoft.com/office/powerpoint/2010/main" val="202854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C754-A62C-61CE-4DF4-EDC6C77FE292}"/>
              </a:ext>
            </a:extLst>
          </p:cNvPr>
          <p:cNvSpPr>
            <a:spLocks noGrp="1"/>
          </p:cNvSpPr>
          <p:nvPr>
            <p:ph type="title"/>
          </p:nvPr>
        </p:nvSpPr>
        <p:spPr>
          <a:xfrm>
            <a:off x="1980879" y="1176447"/>
            <a:ext cx="7729728" cy="1188720"/>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1C9B6AC3-1DA0-D084-BECD-8EBCDAF3338A}"/>
              </a:ext>
            </a:extLst>
          </p:cNvPr>
          <p:cNvSpPr>
            <a:spLocks noGrp="1"/>
          </p:cNvSpPr>
          <p:nvPr>
            <p:ph idx="1"/>
          </p:nvPr>
        </p:nvSpPr>
        <p:spPr>
          <a:xfrm>
            <a:off x="1980879" y="3065888"/>
            <a:ext cx="7729728" cy="2615665"/>
          </a:xfrm>
        </p:spPr>
        <p:txBody>
          <a:bodyPr vert="horz" lIns="91440" tIns="45720" rIns="91440" bIns="45720" rtlCol="0" anchor="t">
            <a:normAutofit/>
          </a:bodyPr>
          <a:lstStyle/>
          <a:p>
            <a:r>
              <a:rPr lang="en-US" sz="2000" dirty="0"/>
              <a:t>The given system deals with prediction of diabetes in females and the algorithm can be further trained to predict diabetes for the general population as well as classify diabetes as Type I and Type II</a:t>
            </a:r>
          </a:p>
          <a:p>
            <a:r>
              <a:rPr lang="en-US" sz="2000" dirty="0"/>
              <a:t>Since the GUI designed currently remains accessible for 72 hours after creation, a mobile application – having better and more efficient user interface, can be designed</a:t>
            </a:r>
          </a:p>
          <a:p>
            <a:pPr marL="0" indent="0">
              <a:buNone/>
            </a:pPr>
            <a:endParaRPr lang="en-US" sz="2000" dirty="0"/>
          </a:p>
          <a:p>
            <a:pPr marL="0" indent="0">
              <a:buNone/>
            </a:pPr>
            <a:endParaRPr lang="en-US" sz="2000" dirty="0"/>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4222601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C754-A62C-61CE-4DF4-EDC6C77FE29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C9B6AC3-1DA0-D084-BECD-8EBCDAF3338A}"/>
              </a:ext>
            </a:extLst>
          </p:cNvPr>
          <p:cNvSpPr>
            <a:spLocks noGrp="1"/>
          </p:cNvSpPr>
          <p:nvPr>
            <p:ph idx="1"/>
          </p:nvPr>
        </p:nvSpPr>
        <p:spPr>
          <a:xfrm>
            <a:off x="2231136" y="2638044"/>
            <a:ext cx="7729728" cy="3820508"/>
          </a:xfrm>
        </p:spPr>
        <p:txBody>
          <a:bodyPr vert="horz" lIns="91440" tIns="45720" rIns="91440" bIns="45720" rtlCol="0" anchor="t">
            <a:normAutofit/>
          </a:bodyPr>
          <a:lstStyle/>
          <a:p>
            <a:r>
              <a:rPr lang="en-US" sz="2000" dirty="0"/>
              <a:t>Thus, we have created a Diabetes Prediction System using Supervised Machine Learning Models</a:t>
            </a:r>
          </a:p>
          <a:p>
            <a:r>
              <a:rPr lang="en-US" sz="2000" dirty="0"/>
              <a:t>This system allows user to perform a secondary check for diabetes at initial stage by providing medical parameters</a:t>
            </a:r>
          </a:p>
          <a:p>
            <a:r>
              <a:rPr lang="en-US" sz="2000" dirty="0"/>
              <a:t>With this project, we learned to use </a:t>
            </a:r>
            <a:r>
              <a:rPr lang="en-US" sz="2000" dirty="0">
                <a:ea typeface="+mn-lt"/>
                <a:cs typeface="+mn-lt"/>
              </a:rPr>
              <a:t>advanced computer and information technologies such as machine learning algorithms rather than traditional approaches</a:t>
            </a:r>
          </a:p>
          <a:p>
            <a:r>
              <a:rPr lang="en-US" sz="2000" dirty="0">
                <a:ea typeface="+mn-lt"/>
                <a:cs typeface="+mn-lt"/>
              </a:rPr>
              <a:t>Along with this, we learned to design GUI based on machine learning models, and make user-convenient interface</a:t>
            </a:r>
            <a:endParaRPr lang="en-US" sz="2000" dirty="0"/>
          </a:p>
          <a:p>
            <a:endParaRPr lang="en-US" sz="2000" dirty="0"/>
          </a:p>
          <a:p>
            <a:endParaRPr lang="en-US" sz="2000" dirty="0"/>
          </a:p>
        </p:txBody>
      </p:sp>
    </p:spTree>
    <p:extLst>
      <p:ext uri="{BB962C8B-B14F-4D97-AF65-F5344CB8AC3E}">
        <p14:creationId xmlns:p14="http://schemas.microsoft.com/office/powerpoint/2010/main" val="3335055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9AA1-81B3-DAA1-0BAA-657607C3B86D}"/>
              </a:ext>
            </a:extLst>
          </p:cNvPr>
          <p:cNvSpPr>
            <a:spLocks noGrp="1"/>
          </p:cNvSpPr>
          <p:nvPr>
            <p:ph type="title"/>
          </p:nvPr>
        </p:nvSpPr>
        <p:spPr>
          <a:xfrm>
            <a:off x="2231136" y="2834640"/>
            <a:ext cx="7729728" cy="1188720"/>
          </a:xfrm>
        </p:spPr>
        <p:txBody>
          <a:bodyPr/>
          <a:lstStyle/>
          <a:p>
            <a:r>
              <a:rPr lang="en-US" dirty="0"/>
              <a:t>Thank You !!</a:t>
            </a:r>
            <a:endParaRPr lang="en-IN" dirty="0"/>
          </a:p>
        </p:txBody>
      </p:sp>
    </p:spTree>
    <p:extLst>
      <p:ext uri="{BB962C8B-B14F-4D97-AF65-F5344CB8AC3E}">
        <p14:creationId xmlns:p14="http://schemas.microsoft.com/office/powerpoint/2010/main" val="394191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0410-423A-3789-A367-8C6B7E3E7AE3}"/>
              </a:ext>
            </a:extLst>
          </p:cNvPr>
          <p:cNvSpPr>
            <a:spLocks noGrp="1"/>
          </p:cNvSpPr>
          <p:nvPr>
            <p:ph type="title"/>
          </p:nvPr>
        </p:nvSpPr>
        <p:spPr/>
        <p:txBody>
          <a:bodyPr/>
          <a:lstStyle/>
          <a:p>
            <a:r>
              <a:rPr lang="en-IN" dirty="0"/>
              <a:t>About…</a:t>
            </a:r>
          </a:p>
        </p:txBody>
      </p:sp>
      <p:sp>
        <p:nvSpPr>
          <p:cNvPr id="3" name="Content Placeholder 2">
            <a:extLst>
              <a:ext uri="{FF2B5EF4-FFF2-40B4-BE49-F238E27FC236}">
                <a16:creationId xmlns:a16="http://schemas.microsoft.com/office/drawing/2014/main" id="{1A3B39AA-0CB6-12BC-CBE0-402DA6242DFD}"/>
              </a:ext>
            </a:extLst>
          </p:cNvPr>
          <p:cNvSpPr>
            <a:spLocks noGrp="1"/>
          </p:cNvSpPr>
          <p:nvPr>
            <p:ph idx="1"/>
          </p:nvPr>
        </p:nvSpPr>
        <p:spPr>
          <a:xfrm>
            <a:off x="2231136" y="2791325"/>
            <a:ext cx="7729728" cy="3101983"/>
          </a:xfrm>
        </p:spPr>
        <p:txBody>
          <a:bodyPr vert="horz" lIns="91440" tIns="45720" rIns="91440" bIns="45720" rtlCol="0" anchor="t">
            <a:normAutofit lnSpcReduction="10000"/>
          </a:bodyPr>
          <a:lstStyle/>
          <a:p>
            <a:r>
              <a:rPr lang="en-IN" sz="2000" dirty="0">
                <a:ea typeface="+mn-lt"/>
                <a:cs typeface="+mn-lt"/>
              </a:rPr>
              <a:t>Diabetes is a chronic condition that affects your body's ability to turn food into energy </a:t>
            </a:r>
          </a:p>
          <a:p>
            <a:endParaRPr lang="en-IN" sz="2000" dirty="0">
              <a:ea typeface="+mn-lt"/>
              <a:cs typeface="+mn-lt"/>
            </a:endParaRPr>
          </a:p>
          <a:p>
            <a:r>
              <a:rPr lang="en-IN" sz="2000" dirty="0">
                <a:ea typeface="+mn-lt"/>
                <a:cs typeface="+mn-lt"/>
              </a:rPr>
              <a:t>WHO Statistics - 422 million diabetics with 1.6 million deaths worldwide, and expected growth up to 693 million diabetics by 2045</a:t>
            </a:r>
          </a:p>
          <a:p>
            <a:pPr marL="0" indent="0">
              <a:buNone/>
            </a:pPr>
            <a:endParaRPr lang="en-IN" sz="2000" dirty="0">
              <a:ea typeface="+mn-lt"/>
              <a:cs typeface="+mn-lt"/>
            </a:endParaRPr>
          </a:p>
          <a:p>
            <a:r>
              <a:rPr lang="en-IN" sz="2000" dirty="0">
                <a:ea typeface="+mn-lt"/>
                <a:cs typeface="+mn-lt"/>
              </a:rPr>
              <a:t>To get the prediction of the disease, several parameters must be collected - plasma glucose concentration, diastolic blood pressure, triceps skinfold thickness, serum insulin, body mass, and age</a:t>
            </a:r>
            <a:endParaRPr lang="en-IN" sz="2000" dirty="0"/>
          </a:p>
          <a:p>
            <a:endParaRPr lang="en-IN" sz="2000" dirty="0"/>
          </a:p>
          <a:p>
            <a:endParaRPr lang="en-IN" sz="2000" dirty="0"/>
          </a:p>
        </p:txBody>
      </p:sp>
    </p:spTree>
    <p:extLst>
      <p:ext uri="{BB962C8B-B14F-4D97-AF65-F5344CB8AC3E}">
        <p14:creationId xmlns:p14="http://schemas.microsoft.com/office/powerpoint/2010/main" val="136929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4070-5D01-45AC-A7B9-953DB0978EE2}"/>
              </a:ext>
            </a:extLst>
          </p:cNvPr>
          <p:cNvSpPr>
            <a:spLocks noGrp="1"/>
          </p:cNvSpPr>
          <p:nvPr>
            <p:ph type="title"/>
          </p:nvPr>
        </p:nvSpPr>
        <p:spPr/>
        <p:txBody>
          <a:bodyPr/>
          <a:lstStyle/>
          <a:p>
            <a:r>
              <a:rPr lang="en-IN" dirty="0"/>
              <a:t>The Problem</a:t>
            </a:r>
          </a:p>
        </p:txBody>
      </p:sp>
      <p:sp>
        <p:nvSpPr>
          <p:cNvPr id="3" name="Content Placeholder 2">
            <a:extLst>
              <a:ext uri="{FF2B5EF4-FFF2-40B4-BE49-F238E27FC236}">
                <a16:creationId xmlns:a16="http://schemas.microsoft.com/office/drawing/2014/main" id="{71AC92C4-4025-E3AD-4816-39E6AFAA3CC8}"/>
              </a:ext>
            </a:extLst>
          </p:cNvPr>
          <p:cNvSpPr>
            <a:spLocks noGrp="1"/>
          </p:cNvSpPr>
          <p:nvPr>
            <p:ph idx="1"/>
          </p:nvPr>
        </p:nvSpPr>
        <p:spPr/>
        <p:txBody>
          <a:bodyPr vert="horz" lIns="91440" tIns="45720" rIns="91440" bIns="45720" rtlCol="0" anchor="t">
            <a:normAutofit/>
          </a:bodyPr>
          <a:lstStyle/>
          <a:p>
            <a:r>
              <a:rPr lang="en-IN" sz="2000" dirty="0">
                <a:ea typeface="+mn-lt"/>
                <a:cs typeface="+mn-lt"/>
              </a:rPr>
              <a:t>One of the main reasons for disability and premature mortality in the world is diabetes disease, which can cause different sorts of damage to organs such as kidneys, eyes, and heart arteries</a:t>
            </a:r>
          </a:p>
          <a:p>
            <a:pPr marL="0" indent="0">
              <a:buNone/>
            </a:pPr>
            <a:endParaRPr lang="en-IN" sz="2000" dirty="0">
              <a:ea typeface="+mn-lt"/>
              <a:cs typeface="+mn-lt"/>
            </a:endParaRPr>
          </a:p>
          <a:p>
            <a:r>
              <a:rPr lang="en-IN" sz="2000" dirty="0">
                <a:ea typeface="+mn-lt"/>
                <a:cs typeface="+mn-lt"/>
              </a:rPr>
              <a:t>The deaths by diabetes are increasing each year, so the need to develop a system that can effectively diagnose diabetes patients becomes inevitable</a:t>
            </a:r>
          </a:p>
          <a:p>
            <a:pPr marL="0" indent="0">
              <a:buNone/>
            </a:pPr>
            <a:endParaRPr lang="en-IN" sz="2000" dirty="0"/>
          </a:p>
        </p:txBody>
      </p:sp>
    </p:spTree>
    <p:extLst>
      <p:ext uri="{BB962C8B-B14F-4D97-AF65-F5344CB8AC3E}">
        <p14:creationId xmlns:p14="http://schemas.microsoft.com/office/powerpoint/2010/main" val="19149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818-575F-11AF-51E6-720F20325DEC}"/>
              </a:ext>
            </a:extLst>
          </p:cNvPr>
          <p:cNvSpPr>
            <a:spLocks noGrp="1"/>
          </p:cNvSpPr>
          <p:nvPr>
            <p:ph type="title"/>
          </p:nvPr>
        </p:nvSpPr>
        <p:spPr/>
        <p:txBody>
          <a:bodyPr/>
          <a:lstStyle/>
          <a:p>
            <a:r>
              <a:rPr lang="en-IN" dirty="0"/>
              <a:t>The Solution</a:t>
            </a:r>
          </a:p>
        </p:txBody>
      </p:sp>
      <p:sp>
        <p:nvSpPr>
          <p:cNvPr id="3" name="Content Placeholder 2">
            <a:extLst>
              <a:ext uri="{FF2B5EF4-FFF2-40B4-BE49-F238E27FC236}">
                <a16:creationId xmlns:a16="http://schemas.microsoft.com/office/drawing/2014/main" id="{52ABF7FD-A4E0-3908-C3FA-06314D7460B3}"/>
              </a:ext>
            </a:extLst>
          </p:cNvPr>
          <p:cNvSpPr>
            <a:spLocks noGrp="1"/>
          </p:cNvSpPr>
          <p:nvPr>
            <p:ph idx="1"/>
          </p:nvPr>
        </p:nvSpPr>
        <p:spPr/>
        <p:txBody>
          <a:bodyPr vert="horz" lIns="91440" tIns="45720" rIns="91440" bIns="45720" rtlCol="0" anchor="t">
            <a:normAutofit/>
          </a:bodyPr>
          <a:lstStyle/>
          <a:p>
            <a:r>
              <a:rPr lang="en-IN" sz="2000" dirty="0">
                <a:ea typeface="+mn-lt"/>
                <a:cs typeface="+mn-lt"/>
              </a:rPr>
              <a:t>In this work, an efficient medical decision system for diabetes prediction is presented</a:t>
            </a:r>
          </a:p>
          <a:p>
            <a:pPr marL="0" indent="0">
              <a:buNone/>
            </a:pPr>
            <a:endParaRPr lang="en-IN" sz="2000" dirty="0"/>
          </a:p>
          <a:p>
            <a:r>
              <a:rPr lang="en-IN" sz="2000" dirty="0">
                <a:ea typeface="+mn-lt"/>
                <a:cs typeface="+mn-lt"/>
              </a:rPr>
              <a:t>These are predicted with medical knowledge to improve decision-making, effectiveness, adaptability, and transparency</a:t>
            </a:r>
          </a:p>
          <a:p>
            <a:pPr marL="0" indent="0">
              <a:buNone/>
            </a:pPr>
            <a:endParaRPr lang="en-IN" sz="2000" dirty="0"/>
          </a:p>
          <a:p>
            <a:r>
              <a:rPr lang="en-IN" sz="2000" dirty="0">
                <a:ea typeface="+mn-lt"/>
                <a:cs typeface="+mn-lt"/>
              </a:rPr>
              <a:t>This improvement can reduce time, efforts, and labour in healthcare services as well as increasing the final decision accuracy</a:t>
            </a: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6814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818-575F-11AF-51E6-720F20325DEC}"/>
              </a:ext>
            </a:extLst>
          </p:cNvPr>
          <p:cNvSpPr>
            <a:spLocks noGrp="1"/>
          </p:cNvSpPr>
          <p:nvPr>
            <p:ph type="title"/>
          </p:nvPr>
        </p:nvSpPr>
        <p:spPr>
          <a:xfrm>
            <a:off x="2231136" y="704810"/>
            <a:ext cx="7729728" cy="1188720"/>
          </a:xfrm>
        </p:spPr>
        <p:txBody>
          <a:bodyPr/>
          <a:lstStyle/>
          <a:p>
            <a:r>
              <a:rPr lang="en-IN" dirty="0"/>
              <a:t>The MODELS</a:t>
            </a:r>
          </a:p>
        </p:txBody>
      </p:sp>
      <p:sp>
        <p:nvSpPr>
          <p:cNvPr id="3" name="Content Placeholder 2">
            <a:extLst>
              <a:ext uri="{FF2B5EF4-FFF2-40B4-BE49-F238E27FC236}">
                <a16:creationId xmlns:a16="http://schemas.microsoft.com/office/drawing/2014/main" id="{52ABF7FD-A4E0-3908-C3FA-06314D7460B3}"/>
              </a:ext>
            </a:extLst>
          </p:cNvPr>
          <p:cNvSpPr>
            <a:spLocks noGrp="1"/>
          </p:cNvSpPr>
          <p:nvPr>
            <p:ph idx="1"/>
          </p:nvPr>
        </p:nvSpPr>
        <p:spPr>
          <a:xfrm>
            <a:off x="2231136" y="2320411"/>
            <a:ext cx="7729728" cy="3916760"/>
          </a:xfrm>
        </p:spPr>
        <p:txBody>
          <a:bodyPr vert="horz" lIns="91440" tIns="45720" rIns="91440" bIns="45720" rtlCol="0" anchor="t">
            <a:normAutofit/>
          </a:bodyPr>
          <a:lstStyle/>
          <a:p>
            <a:pPr>
              <a:lnSpc>
                <a:spcPct val="120000"/>
              </a:lnSpc>
            </a:pPr>
            <a:r>
              <a:rPr lang="en-IN" sz="2000" dirty="0">
                <a:ea typeface="+mn-lt"/>
                <a:cs typeface="+mn-lt"/>
              </a:rPr>
              <a:t>With the intention of delivering the best and accurate results to users, several different  ML models, were implemented and analysed and the accuracy of each model was noted as below:</a:t>
            </a:r>
          </a:p>
          <a:p>
            <a:pPr marL="514350" indent="-514350">
              <a:buFont typeface="+mj-lt"/>
              <a:buAutoNum type="romanLcPeriod"/>
            </a:pPr>
            <a:r>
              <a:rPr lang="en-IN" sz="2000" dirty="0"/>
              <a:t>Logistic Regression – 0.81</a:t>
            </a:r>
          </a:p>
          <a:p>
            <a:pPr marL="514350" indent="-514350">
              <a:buFont typeface="+mj-lt"/>
              <a:buAutoNum type="romanLcPeriod"/>
            </a:pPr>
            <a:r>
              <a:rPr lang="en-IN" sz="2000" dirty="0"/>
              <a:t>Support Vector Machine (SVM) – 0.80</a:t>
            </a:r>
          </a:p>
          <a:p>
            <a:pPr marL="514350" indent="-514350">
              <a:buFont typeface="+mj-lt"/>
              <a:buAutoNum type="romanLcPeriod"/>
            </a:pPr>
            <a:r>
              <a:rPr lang="en-IN" sz="2000" dirty="0"/>
              <a:t>KNN – 0.88</a:t>
            </a:r>
          </a:p>
          <a:p>
            <a:pPr marL="514350" indent="-514350">
              <a:buFont typeface="+mj-lt"/>
              <a:buAutoNum type="romanLcPeriod"/>
            </a:pPr>
            <a:r>
              <a:rPr lang="en-IN" sz="2000" dirty="0"/>
              <a:t>Random Forest Classifier – 0.99</a:t>
            </a:r>
          </a:p>
          <a:p>
            <a:pPr marL="514350" indent="-514350">
              <a:buFont typeface="+mj-lt"/>
              <a:buAutoNum type="romanLcPeriod"/>
            </a:pPr>
            <a:r>
              <a:rPr lang="en-IN" sz="2000" dirty="0"/>
              <a:t>Naïve Bayes Theorem – 0.77</a:t>
            </a:r>
          </a:p>
          <a:p>
            <a:pPr marL="514350" indent="-514350">
              <a:buFont typeface="+mj-lt"/>
              <a:buAutoNum type="romanLcPeriod"/>
            </a:pPr>
            <a:r>
              <a:rPr lang="en-IN" sz="2000" dirty="0"/>
              <a:t>Gradient Boost Classifier – 0.91</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02098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0C52520-A7EF-E19A-6172-ECE6BEDE3FB9}"/>
              </a:ext>
            </a:extLst>
          </p:cNvPr>
          <p:cNvPicPr>
            <a:picLocks noGrp="1" noChangeAspect="1"/>
          </p:cNvPicPr>
          <p:nvPr>
            <p:ph sz="half" idx="2"/>
          </p:nvPr>
        </p:nvPicPr>
        <p:blipFill rotWithShape="1">
          <a:blip r:embed="rId2"/>
          <a:srcRect t="3151"/>
          <a:stretch/>
        </p:blipFill>
        <p:spPr>
          <a:xfrm>
            <a:off x="2231136" y="2329313"/>
            <a:ext cx="7730154" cy="4225491"/>
          </a:xfrm>
          <a:ln>
            <a:solidFill>
              <a:schemeClr val="tx1"/>
            </a:solidFill>
          </a:ln>
        </p:spPr>
      </p:pic>
      <p:sp>
        <p:nvSpPr>
          <p:cNvPr id="4" name="Title 3">
            <a:extLst>
              <a:ext uri="{FF2B5EF4-FFF2-40B4-BE49-F238E27FC236}">
                <a16:creationId xmlns:a16="http://schemas.microsoft.com/office/drawing/2014/main" id="{D57E8B99-C673-E3F4-CDA4-64CBB5C89A31}"/>
              </a:ext>
            </a:extLst>
          </p:cNvPr>
          <p:cNvSpPr>
            <a:spLocks noGrp="1"/>
          </p:cNvSpPr>
          <p:nvPr>
            <p:ph type="title"/>
          </p:nvPr>
        </p:nvSpPr>
        <p:spPr/>
        <p:txBody>
          <a:bodyPr/>
          <a:lstStyle/>
          <a:p>
            <a:r>
              <a:rPr lang="en-IN" dirty="0"/>
              <a:t>Comparison</a:t>
            </a:r>
          </a:p>
        </p:txBody>
      </p:sp>
    </p:spTree>
    <p:extLst>
      <p:ext uri="{BB962C8B-B14F-4D97-AF65-F5344CB8AC3E}">
        <p14:creationId xmlns:p14="http://schemas.microsoft.com/office/powerpoint/2010/main" val="199849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BF64-6523-8CB0-3C85-6536DCB526BB}"/>
              </a:ext>
            </a:extLst>
          </p:cNvPr>
          <p:cNvSpPr>
            <a:spLocks noGrp="1"/>
          </p:cNvSpPr>
          <p:nvPr>
            <p:ph type="title"/>
          </p:nvPr>
        </p:nvSpPr>
        <p:spPr>
          <a:xfrm>
            <a:off x="2231136" y="679142"/>
            <a:ext cx="7729728" cy="1188720"/>
          </a:xfrm>
        </p:spPr>
        <p:txBody>
          <a:bodyPr/>
          <a:lstStyle/>
          <a:p>
            <a:r>
              <a:rPr lang="en-IN" dirty="0"/>
              <a:t>Random forest classifier</a:t>
            </a:r>
          </a:p>
        </p:txBody>
      </p:sp>
      <p:sp>
        <p:nvSpPr>
          <p:cNvPr id="3" name="Content Placeholder 2">
            <a:extLst>
              <a:ext uri="{FF2B5EF4-FFF2-40B4-BE49-F238E27FC236}">
                <a16:creationId xmlns:a16="http://schemas.microsoft.com/office/drawing/2014/main" id="{17663558-BF4F-2550-DE25-2FE86EFBCAA8}"/>
              </a:ext>
            </a:extLst>
          </p:cNvPr>
          <p:cNvSpPr>
            <a:spLocks noGrp="1"/>
          </p:cNvSpPr>
          <p:nvPr>
            <p:ph idx="1"/>
          </p:nvPr>
        </p:nvSpPr>
        <p:spPr>
          <a:xfrm>
            <a:off x="2231136" y="2265183"/>
            <a:ext cx="7729728" cy="4002452"/>
          </a:xfrm>
        </p:spPr>
        <p:txBody>
          <a:bodyPr vert="horz" lIns="91440" tIns="45720" rIns="91440" bIns="45720" rtlCol="0" anchor="t">
            <a:noAutofit/>
          </a:bodyPr>
          <a:lstStyle/>
          <a:p>
            <a:r>
              <a:rPr lang="en-IN" sz="2000" dirty="0"/>
              <a:t>One of the most popular Supervised Learning Algorithms, used for both Classification and Regression problems in Machine Learning</a:t>
            </a:r>
          </a:p>
          <a:p>
            <a:r>
              <a:rPr lang="en-US" sz="2000" dirty="0"/>
              <a:t>Based on the concept of ensemble learning – a process of combining multiple classifiers to solve a complex problem and to improve the performance of the model</a:t>
            </a:r>
            <a:endParaRPr lang="en-IN" sz="2000" dirty="0"/>
          </a:p>
          <a:p>
            <a:r>
              <a:rPr lang="en-US" sz="2000" dirty="0"/>
              <a:t>Instead of relying on one decision tree, the random forest takes the prediction from each tree and based on the majority votes of predictions, and it predicts the final output.</a:t>
            </a:r>
          </a:p>
          <a:p>
            <a:r>
              <a:rPr lang="en-US" sz="2000" dirty="0"/>
              <a:t>The greater number of trees in the forest leads to higher accuracy and prevents the problem of overfitting.</a:t>
            </a:r>
            <a:endParaRPr lang="en-IN" sz="2000" dirty="0"/>
          </a:p>
        </p:txBody>
      </p:sp>
    </p:spTree>
    <p:extLst>
      <p:ext uri="{BB962C8B-B14F-4D97-AF65-F5344CB8AC3E}">
        <p14:creationId xmlns:p14="http://schemas.microsoft.com/office/powerpoint/2010/main" val="287573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5571E-3A17-97C4-284A-6701B7C14080}"/>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800" dirty="0"/>
              <a:t>Random forest classifier</a:t>
            </a:r>
          </a:p>
        </p:txBody>
      </p:sp>
      <p:sp>
        <p:nvSpPr>
          <p:cNvPr id="15" name="Rectangle 9">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EF5D15-E10F-FD6C-891A-DCBCB1107B2C}"/>
              </a:ext>
            </a:extLst>
          </p:cNvPr>
          <p:cNvPicPr>
            <a:picLocks noChangeAspect="1"/>
          </p:cNvPicPr>
          <p:nvPr/>
        </p:nvPicPr>
        <p:blipFill rotWithShape="1">
          <a:blip r:embed="rId2"/>
          <a:srcRect l="1389" t="3663" r="8020" b="2227"/>
          <a:stretch/>
        </p:blipFill>
        <p:spPr>
          <a:xfrm>
            <a:off x="4820411" y="802766"/>
            <a:ext cx="6565392" cy="4937759"/>
          </a:xfrm>
          <a:prstGeom prst="rect">
            <a:avLst/>
          </a:prstGeom>
        </p:spPr>
      </p:pic>
    </p:spTree>
    <p:extLst>
      <p:ext uri="{BB962C8B-B14F-4D97-AF65-F5344CB8AC3E}">
        <p14:creationId xmlns:p14="http://schemas.microsoft.com/office/powerpoint/2010/main" val="81445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5571E-3A17-97C4-284A-6701B7C14080}"/>
              </a:ext>
            </a:extLst>
          </p:cNvPr>
          <p:cNvSpPr>
            <a:spLocks noGrp="1"/>
          </p:cNvSpPr>
          <p:nvPr>
            <p:ph type="title"/>
          </p:nvPr>
        </p:nvSpPr>
        <p:spPr>
          <a:xfrm>
            <a:off x="2407599" y="4928136"/>
            <a:ext cx="7729728" cy="1134402"/>
          </a:xfrm>
          <a:prstGeom prst="flowChartDocument">
            <a:avLst/>
          </a:prstGeom>
        </p:spPr>
        <p:txBody>
          <a:bodyPr vert="horz" lIns="182880" tIns="182880" rIns="182880" bIns="182880" rtlCol="0" anchor="ctr">
            <a:normAutofit/>
          </a:bodyPr>
          <a:lstStyle/>
          <a:p>
            <a:r>
              <a:rPr lang="en-US" sz="2800"/>
              <a:t>Output of the Code</a:t>
            </a:r>
          </a:p>
        </p:txBody>
      </p:sp>
      <p:pic>
        <p:nvPicPr>
          <p:cNvPr id="5" name="Picture 4">
            <a:extLst>
              <a:ext uri="{FF2B5EF4-FFF2-40B4-BE49-F238E27FC236}">
                <a16:creationId xmlns:a16="http://schemas.microsoft.com/office/drawing/2014/main" id="{DB6D13F1-2F17-F8AB-DBFA-6CB867B8FAC8}"/>
              </a:ext>
            </a:extLst>
          </p:cNvPr>
          <p:cNvPicPr>
            <a:picLocks noChangeAspect="1"/>
          </p:cNvPicPr>
          <p:nvPr/>
        </p:nvPicPr>
        <p:blipFill rotWithShape="1">
          <a:blip r:embed="rId2"/>
          <a:srcRect t="13118" b="12057"/>
          <a:stretch/>
        </p:blipFill>
        <p:spPr>
          <a:xfrm>
            <a:off x="1641949" y="355600"/>
            <a:ext cx="8908101" cy="4257913"/>
          </a:xfrm>
          <a:prstGeom prst="rect">
            <a:avLst/>
          </a:prstGeom>
          <a:ln>
            <a:solidFill>
              <a:schemeClr val="tx1"/>
            </a:solidFill>
          </a:ln>
        </p:spPr>
      </p:pic>
    </p:spTree>
    <p:extLst>
      <p:ext uri="{BB962C8B-B14F-4D97-AF65-F5344CB8AC3E}">
        <p14:creationId xmlns:p14="http://schemas.microsoft.com/office/powerpoint/2010/main" val="4646220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834</TotalTime>
  <Words>615</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DIABETES PREDICTION System</vt:lpstr>
      <vt:lpstr>About…</vt:lpstr>
      <vt:lpstr>The Problem</vt:lpstr>
      <vt:lpstr>The Solution</vt:lpstr>
      <vt:lpstr>The MODELS</vt:lpstr>
      <vt:lpstr>Comparison</vt:lpstr>
      <vt:lpstr>Random forest classifier</vt:lpstr>
      <vt:lpstr>Random forest classifier</vt:lpstr>
      <vt:lpstr>Output of the Code</vt:lpstr>
      <vt:lpstr>Gradio</vt:lpstr>
      <vt:lpstr>GUI</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Ishita Chaubal</dc:creator>
  <cp:lastModifiedBy>Sanskruti Agrawal</cp:lastModifiedBy>
  <cp:revision>930</cp:revision>
  <dcterms:created xsi:type="dcterms:W3CDTF">2022-05-31T15:12:07Z</dcterms:created>
  <dcterms:modified xsi:type="dcterms:W3CDTF">2023-08-15T07:12:18Z</dcterms:modified>
</cp:coreProperties>
</file>