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72" r:id="rId10"/>
    <p:sldId id="260" r:id="rId11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Online Shopping System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u="sng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Mr. Vaibhav Yavalkar</a:t>
            </a:r>
            <a:r>
              <a:rPr lang="en-I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 </a:t>
            </a:r>
            <a:endParaRPr lang="en-I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755A0C6-B4ED-EA2B-0115-241012E3E4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8"/>
          <a:stretch/>
        </p:blipFill>
        <p:spPr>
          <a:xfrm>
            <a:off x="-248" y="-36587"/>
            <a:ext cx="10080625" cy="1754263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89612AE-3A48-EE86-EACE-60A1F60C3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57516"/>
              </p:ext>
            </p:extLst>
          </p:nvPr>
        </p:nvGraphicFramePr>
        <p:xfrm>
          <a:off x="2232000" y="3635821"/>
          <a:ext cx="5390897" cy="199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843232584"/>
                    </a:ext>
                  </a:extLst>
                </a:gridCol>
                <a:gridCol w="3014633">
                  <a:extLst>
                    <a:ext uri="{9D8B030D-6E8A-4147-A177-3AD203B41FA5}">
                      <a16:colId xmlns:a16="http://schemas.microsoft.com/office/drawing/2014/main" val="2321906283"/>
                    </a:ext>
                  </a:extLst>
                </a:gridCol>
              </a:tblGrid>
              <a:tr h="416952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8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/>
                          <a:cs typeface="Times New Roman"/>
                        </a:rPr>
                        <a:t>21107045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/>
                          <a:cs typeface="Times New Roman"/>
                        </a:rPr>
                        <a:t>Mustafa Shaikh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72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/>
                          <a:cs typeface="Times New Roman"/>
                        </a:rPr>
                        <a:t>21107004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/>
                          <a:cs typeface="Times New Roman"/>
                        </a:rPr>
                        <a:t>Sumit Shahu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3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/>
                          <a:cs typeface="Times New Roman"/>
                        </a:rPr>
                        <a:t>21107057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/>
                          <a:cs typeface="Times New Roman"/>
                        </a:rPr>
                        <a:t>Pravesh Yadav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8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/>
                          <a:cs typeface="Times New Roman"/>
                        </a:rPr>
                        <a:t>21107059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/>
                          <a:cs typeface="Times New Roman"/>
                        </a:rPr>
                        <a:t>Hrithik Singh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38349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 u="sng">
                <a:solidFill>
                  <a:srgbClr val="000000"/>
                </a:solidFill>
                <a:latin typeface="Times New Roman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619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450850" indent="-342900"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/>
              <a:buChar char="Ø"/>
            </a:pPr>
            <a:r>
              <a:rPr lang="en-IN" altLang="en-US" sz="3200">
                <a:solidFill>
                  <a:srgbClr val="000000"/>
                </a:solidFill>
                <a:latin typeface="Cambria"/>
                <a:ea typeface="Cambria"/>
                <a:cs typeface="DejaVu Sans" charset="0"/>
              </a:rPr>
              <a:t>Introduction</a:t>
            </a:r>
            <a:endParaRPr lang="en-US" sz="3200">
              <a:latin typeface="Cambria"/>
              <a:ea typeface="Cambria"/>
            </a:endParaRPr>
          </a:p>
          <a:p>
            <a:pPr marL="450850" indent="-342900"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altLang="en-US" sz="3200">
                <a:solidFill>
                  <a:srgbClr val="000000"/>
                </a:solidFill>
                <a:latin typeface="Cambria"/>
                <a:ea typeface="Cambria"/>
                <a:cs typeface="DejaVu Sans" charset="0"/>
              </a:rPr>
              <a:t>Objectives</a:t>
            </a:r>
          </a:p>
          <a:p>
            <a:pPr marL="450850" indent="-342900"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altLang="en-US" sz="3200">
                <a:solidFill>
                  <a:srgbClr val="000000"/>
                </a:solidFill>
                <a:latin typeface="Cambria"/>
                <a:ea typeface="Cambria"/>
                <a:cs typeface="DejaVu Sans" charset="0"/>
              </a:rPr>
              <a:t>Scope</a:t>
            </a:r>
          </a:p>
          <a:p>
            <a:pPr marL="450850" indent="-342900"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altLang="en-US" sz="3200">
                <a:solidFill>
                  <a:srgbClr val="000000"/>
                </a:solidFill>
                <a:latin typeface="Cambria"/>
                <a:ea typeface="Cambria"/>
                <a:cs typeface="DejaVu Sans" charset="0"/>
              </a:rPr>
              <a:t>Features </a:t>
            </a:r>
          </a:p>
          <a:p>
            <a:pPr marL="450850" indent="-342900"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altLang="en-US" sz="3200">
                <a:solidFill>
                  <a:srgbClr val="000000"/>
                </a:solidFill>
                <a:latin typeface="Cambria"/>
                <a:ea typeface="Cambria"/>
                <a:cs typeface="DejaVu Sans" charset="0"/>
              </a:rPr>
              <a:t>Project Outcomes</a:t>
            </a:r>
          </a:p>
          <a:p>
            <a:pPr marL="450850" indent="-342900"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altLang="en-US" sz="3200">
                <a:solidFill>
                  <a:srgbClr val="000000"/>
                </a:solidFill>
                <a:latin typeface="Cambria"/>
                <a:ea typeface="Cambria"/>
                <a:cs typeface="DejaVu Sans" charset="0"/>
              </a:rPr>
              <a:t>Technology Stack</a:t>
            </a:r>
          </a:p>
          <a:p>
            <a:pPr marL="450850" indent="-342900"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altLang="en-US" sz="3200">
                <a:solidFill>
                  <a:srgbClr val="000000"/>
                </a:solidFill>
                <a:latin typeface="Cambria"/>
                <a:ea typeface="Cambria"/>
                <a:cs typeface="DejaVu Sans" charset="0"/>
              </a:rPr>
              <a:t>Block Diagram 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Wingdings" panose="02020603050405020304" pitchFamily="18" charset="0"/>
              <a:buChar char="Ø"/>
              <a:defRPr/>
            </a:pPr>
            <a:r>
              <a:rPr lang="en-IN" altLang="en-US" sz="4000" b="1" u="sng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DejaVu Sans" charset="0"/>
              </a:rPr>
              <a:t>Introduction</a:t>
            </a:r>
            <a:endParaRPr lang="en-US" sz="4000" u="sng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 anchor="t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393700" indent="-285750" eaLnBrk="1" hangingPunct="1">
              <a:lnSpc>
                <a:spcPct val="93000"/>
              </a:lnSpc>
              <a:spcAft>
                <a:spcPts val="1413"/>
              </a:spcAft>
              <a:buFont typeface="Wingdings"/>
              <a:buChar char="v"/>
            </a:pPr>
            <a:r>
              <a:rPr lang="en-IN" sz="3600">
                <a:latin typeface="Cambria"/>
                <a:ea typeface="Cambria"/>
                <a:cs typeface="Times New Roman"/>
              </a:rPr>
              <a:t>It is form of electronic commerce . </a:t>
            </a:r>
            <a:endParaRPr lang="en-IN" sz="3600">
              <a:ea typeface="Cambria"/>
              <a:cs typeface="Times New Roman"/>
            </a:endParaRPr>
          </a:p>
          <a:p>
            <a:pPr marL="393700" indent="-285750">
              <a:lnSpc>
                <a:spcPct val="93000"/>
              </a:lnSpc>
              <a:spcAft>
                <a:spcPts val="1413"/>
              </a:spcAft>
              <a:buFont typeface="Wingdings"/>
              <a:buChar char="v"/>
            </a:pPr>
            <a:r>
              <a:rPr lang="en-IN" sz="3600">
                <a:latin typeface="Cambria"/>
                <a:ea typeface="Cambria"/>
                <a:cs typeface="Times New Roman"/>
              </a:rPr>
              <a:t> Consumers directly buy goods from a seller over the internet .</a:t>
            </a:r>
            <a:endParaRPr lang="en-IN" sz="3600">
              <a:ea typeface="Cambria"/>
              <a:cs typeface="Times New Roman"/>
            </a:endParaRPr>
          </a:p>
          <a:p>
            <a:pPr marL="393700" indent="-285750">
              <a:lnSpc>
                <a:spcPct val="93000"/>
              </a:lnSpc>
              <a:spcAft>
                <a:spcPts val="1413"/>
              </a:spcAft>
              <a:buFont typeface="Wingdings"/>
              <a:buChar char="v"/>
            </a:pPr>
            <a:r>
              <a:rPr lang="en-IN" sz="3600">
                <a:latin typeface="Cambria"/>
                <a:ea typeface="Cambria"/>
                <a:cs typeface="Times New Roman"/>
              </a:rPr>
              <a:t> No need of intermediary service is required.</a:t>
            </a:r>
            <a:endParaRPr lang="en-IN" sz="3600">
              <a:cs typeface="Times New Roman"/>
            </a:endParaRPr>
          </a:p>
          <a:p>
            <a:pPr marL="393700" indent="-285750">
              <a:lnSpc>
                <a:spcPct val="93000"/>
              </a:lnSpc>
              <a:spcAft>
                <a:spcPts val="1413"/>
              </a:spcAft>
              <a:buFont typeface="Wingdings"/>
              <a:buChar char="v"/>
            </a:pPr>
            <a:endParaRPr lang="en-IN" sz="2400"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Wingdings" panose="02020603050405020304" pitchFamily="18" charset="0"/>
              <a:buChar char="Ø"/>
              <a:defRPr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DejaVu Sans" charset="0"/>
              </a:rPr>
              <a:t> </a:t>
            </a:r>
            <a:r>
              <a:rPr lang="en-IN" altLang="en-US" sz="4000" b="1" u="sng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DejaVu Sans" charset="0"/>
              </a:rPr>
              <a:t>Objectives</a:t>
            </a:r>
            <a:endParaRPr lang="en-US" sz="40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120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/>
              <a:buChar char="v"/>
              <a:defRPr/>
            </a:pPr>
            <a:r>
              <a:rPr lang="en-IN" altLang="en-US" sz="3200">
                <a:latin typeface="Cambria"/>
                <a:ea typeface="Cambria"/>
                <a:cs typeface="Times New Roman"/>
              </a:rPr>
              <a:t>To provide 24/7 service.</a:t>
            </a:r>
            <a:endParaRPr lang="en-IN" altLang="en-US" sz="3200">
              <a:latin typeface="Cambria"/>
              <a:ea typeface="Cambria"/>
              <a:cs typeface="Times New Roman" panose="02020603050405020304" pitchFamily="18" charset="0"/>
            </a:endParaRPr>
          </a:p>
          <a:p>
            <a:pPr marL="452120" indent="-3429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/>
              <a:buChar char="v"/>
              <a:defRPr/>
            </a:pPr>
            <a:r>
              <a:rPr lang="en-IN" altLang="en-US" sz="3200">
                <a:latin typeface="Cambria"/>
                <a:ea typeface="Cambria"/>
                <a:cs typeface="Times New Roman"/>
              </a:rPr>
              <a:t>To have a comfort of own home.</a:t>
            </a:r>
            <a:endParaRPr lang="en-IN" altLang="en-US" sz="3200">
              <a:latin typeface="Cambria"/>
              <a:ea typeface="Cambria"/>
              <a:cs typeface="Times New Roman" panose="02020603050405020304" pitchFamily="18" charset="0"/>
            </a:endParaRPr>
          </a:p>
          <a:p>
            <a:pPr marL="452120" indent="-3429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/>
              <a:buChar char="v"/>
              <a:defRPr/>
            </a:pPr>
            <a:r>
              <a:rPr lang="en-IN" altLang="en-US" sz="3200">
                <a:latin typeface="Cambria"/>
                <a:ea typeface="Cambria"/>
                <a:cs typeface="Times New Roman"/>
              </a:rPr>
              <a:t>To have the customer privacy.</a:t>
            </a:r>
            <a:endParaRPr lang="en-IN" altLang="en-US" sz="3200">
              <a:latin typeface="Cambria"/>
              <a:ea typeface="Cambria"/>
              <a:cs typeface="Times New Roman" panose="02020603050405020304" pitchFamily="18" charset="0"/>
            </a:endParaRPr>
          </a:p>
          <a:p>
            <a:pPr marL="452120" indent="-3429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/>
              <a:buChar char="v"/>
              <a:defRPr/>
            </a:pPr>
            <a:endParaRPr lang="en-IN" altLang="en-US" sz="2400">
              <a:latin typeface="Cambria"/>
              <a:ea typeface="Cambria"/>
              <a:cs typeface="Times New Roman" panose="02020603050405020304" pitchFamily="18" charset="0"/>
            </a:endParaRPr>
          </a:p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Wingdings" panose="02020603050405020304" pitchFamily="18" charset="0"/>
              <a:buChar char="Ø"/>
              <a:defRPr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DejaVu Sans" charset="0"/>
              </a:rPr>
              <a:t> </a:t>
            </a:r>
            <a:r>
              <a:rPr lang="en-IN" altLang="en-US" sz="4000" b="1" u="sng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DejaVu Sans" charset="0"/>
              </a:rPr>
              <a:t>Scope</a:t>
            </a:r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680720" indent="-5715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/>
              <a:buChar char="v"/>
              <a:defRPr/>
            </a:pPr>
            <a:r>
              <a:rPr lang="en-IN" altLang="en-US" sz="3600">
                <a:latin typeface="Cambria"/>
                <a:ea typeface="Cambria"/>
                <a:cs typeface="Times New Roman"/>
              </a:rPr>
              <a:t>It can have a lot of stores within a click away.</a:t>
            </a:r>
          </a:p>
          <a:p>
            <a:pPr marL="680720" indent="-5715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/>
              <a:buChar char="v"/>
              <a:defRPr/>
            </a:pPr>
            <a:r>
              <a:rPr lang="en-IN" sz="3600">
                <a:latin typeface="Cambria"/>
                <a:ea typeface="Cambria"/>
                <a:cs typeface="Arial"/>
              </a:rPr>
              <a:t>It can compare a variety of shopping items easily.</a:t>
            </a:r>
          </a:p>
          <a:p>
            <a:pPr marL="680720" indent="-5715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/>
              <a:buChar char="v"/>
              <a:defRPr/>
            </a:pPr>
            <a:r>
              <a:rPr lang="en-IN" altLang="en-US" sz="3600">
                <a:latin typeface="Cambria"/>
                <a:ea typeface="Cambria"/>
                <a:cs typeface="Times New Roman"/>
              </a:rPr>
              <a:t>It can have discount coupons available online .</a:t>
            </a:r>
            <a:endParaRPr lang="en-IN" altLang="en-US" sz="3600">
              <a:latin typeface="Cambria"/>
              <a:ea typeface="Cambria"/>
              <a:cs typeface="Times New Roman" panose="02020603050405020304" pitchFamily="18" charset="0"/>
            </a:endParaRPr>
          </a:p>
          <a:p>
            <a:pPr marL="680720" indent="-5715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/>
              <a:buChar char="v"/>
              <a:defRPr/>
            </a:pPr>
            <a:endParaRPr lang="en-IN" altLang="en-US" sz="3600">
              <a:latin typeface="Cambria"/>
              <a:ea typeface="Cambria"/>
              <a:cs typeface="Times New Roman" panose="02020603050405020304" pitchFamily="18" charset="0"/>
            </a:endParaRPr>
          </a:p>
          <a:p>
            <a:pPr marL="680720" indent="-5715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/>
              <a:buChar char="v"/>
              <a:defRPr/>
            </a:pPr>
            <a:endParaRPr lang="en-IN" altLang="en-US" sz="3600">
              <a:latin typeface="Cambria"/>
              <a:ea typeface="Cambria"/>
              <a:cs typeface="Times New Roman" panose="02020603050405020304" pitchFamily="18" charset="0"/>
            </a:endParaRPr>
          </a:p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endParaRPr lang="en-IN" sz="2400">
              <a:latin typeface="Times New Roman"/>
              <a:cs typeface="Times New Roman"/>
            </a:endParaRPr>
          </a:p>
          <a:p>
            <a:pPr marL="566420" indent="-4572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endParaRPr lang="en-IN"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Wingdings" panose="02020603050405020304" pitchFamily="18" charset="0"/>
              <a:buChar char="Ø"/>
              <a:defRPr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DejaVu Sans" charset="0"/>
              </a:rPr>
              <a:t> </a:t>
            </a:r>
            <a:r>
              <a:rPr lang="en-IN" altLang="en-US" sz="4000" b="1" u="sng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DejaVu Sans" charset="0"/>
              </a:rPr>
              <a:t>Feature</a:t>
            </a: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DejaVu Sans" charset="0"/>
              </a:rPr>
              <a:t> 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403573"/>
            <a:ext cx="9070975" cy="576064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120" indent="-3429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/>
              <a:buChar char="v"/>
              <a:defRPr/>
            </a:pPr>
            <a:r>
              <a:rPr lang="en-IN" altLang="en-US" sz="3600">
                <a:latin typeface="Cambria"/>
                <a:ea typeface="Cambria"/>
                <a:cs typeface="Times New Roman"/>
              </a:rPr>
              <a:t> Shop with your credit card .</a:t>
            </a:r>
            <a:endParaRPr lang="en-US"/>
          </a:p>
          <a:p>
            <a:pPr marL="394970" indent="-28575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/>
              <a:buChar char="v"/>
              <a:defRPr/>
            </a:pPr>
            <a:r>
              <a:rPr lang="en-IN" sz="3600">
                <a:latin typeface="Cambria"/>
                <a:ea typeface="Cambria"/>
              </a:rPr>
              <a:t> You can Avoid spam .</a:t>
            </a:r>
          </a:p>
          <a:p>
            <a:pPr marL="394970" indent="-28575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/>
              <a:buChar char="v"/>
              <a:defRPr/>
            </a:pPr>
            <a:r>
              <a:rPr lang="en-IN" sz="3600">
                <a:latin typeface="Cambria"/>
                <a:ea typeface="Cambria"/>
              </a:rPr>
              <a:t> Keep password private .</a:t>
            </a:r>
            <a:endParaRPr lang="en-IN" altLang="en-US" sz="3600">
              <a:latin typeface="Cambria"/>
              <a:ea typeface="Cambria"/>
              <a:cs typeface="Times New Roman"/>
            </a:endParaRPr>
          </a:p>
          <a:p>
            <a:pPr marL="394970" indent="-28575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/>
              <a:buChar char="v"/>
              <a:defRPr/>
            </a:pPr>
            <a:r>
              <a:rPr lang="en-IN" sz="3600">
                <a:latin typeface="Cambria"/>
                <a:ea typeface="Cambria"/>
                <a:cs typeface="Times New Roman"/>
              </a:rPr>
              <a:t>It can save on Gas.</a:t>
            </a:r>
            <a:endParaRPr lang="en-IN" altLang="en-US" sz="3600">
              <a:latin typeface="Cambria"/>
              <a:ea typeface="Cambria"/>
              <a:cs typeface="Times New Roman"/>
            </a:endParaRPr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endParaRPr lang="en-IN" altLang="en-US" sz="2400">
              <a:latin typeface="Times New Roman"/>
              <a:cs typeface="Times New Roman"/>
            </a:endParaRPr>
          </a:p>
          <a:p>
            <a:pPr marL="566420" indent="-4572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Wingdings" panose="02020603050405020304" pitchFamily="18" charset="0"/>
              <a:buChar char="Ø"/>
              <a:defRPr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DejaVu Sans" charset="0"/>
              </a:rPr>
              <a:t> </a:t>
            </a:r>
            <a:r>
              <a:rPr lang="en-IN" altLang="en-US" sz="4000" b="1" u="sng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DejaVu Sans" charset="0"/>
              </a:rPr>
              <a:t>Outcome of Project</a:t>
            </a:r>
            <a:endParaRPr lang="en-US" sz="40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9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120" indent="-3429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/>
              <a:buChar char="v"/>
              <a:defRPr/>
            </a:pPr>
            <a:r>
              <a:rPr lang="en-IN" altLang="en-US" sz="4000">
                <a:latin typeface="Cambria"/>
                <a:ea typeface="Cambria"/>
                <a:cs typeface="Times New Roman"/>
              </a:rPr>
              <a:t> Online shopping :- is the best way to buy any item .</a:t>
            </a:r>
            <a:endParaRPr lang="en-IN" altLang="en-US" sz="4000">
              <a:latin typeface="Cambria"/>
              <a:ea typeface="Cambria"/>
              <a:cs typeface="Times New Roman" panose="02020603050405020304" pitchFamily="18" charset="0"/>
            </a:endParaRPr>
          </a:p>
          <a:p>
            <a:pPr marL="452120" indent="-3429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/>
              <a:buChar char="v"/>
              <a:defRPr/>
            </a:pPr>
            <a:r>
              <a:rPr lang="en-IN" altLang="en-US" sz="4000">
                <a:latin typeface="Cambria"/>
                <a:ea typeface="Cambria"/>
                <a:cs typeface="Times New Roman"/>
              </a:rPr>
              <a:t>  Our system provide all genuine and trusty goods , in Single click .</a:t>
            </a:r>
            <a:endParaRPr lang="en-IN" altLang="en-US" sz="4000">
              <a:latin typeface="Cambria"/>
              <a:ea typeface="Cambria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09B100C-491A-2E2B-F763-BCE2F75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Wingdings" panose="02020603050405020304" pitchFamily="18" charset="0"/>
              <a:buChar char="Ø"/>
              <a:defRPr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DejaVu Sans" charset="0"/>
              </a:rPr>
              <a:t> </a:t>
            </a:r>
            <a:r>
              <a:rPr lang="en-IN" altLang="en-US" sz="4000" b="1" u="sng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DejaVu Sans" charset="0"/>
              </a:rPr>
              <a:t>Technology Stack</a:t>
            </a:r>
            <a:endParaRPr lang="en-US" u="sng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342900" indent="-342900" eaLnBrk="1" fontAlgn="auto" hangingPunct="1">
              <a:spcBef>
                <a:spcPct val="20000"/>
              </a:spcBef>
              <a:buFont typeface="Wingdings"/>
              <a:buChar char="q"/>
              <a:defRPr/>
            </a:pPr>
            <a:endParaRPr lang="en-US" sz="2400">
              <a:latin typeface="Times New Roman"/>
              <a:cs typeface="Times New Roman"/>
            </a:endParaRPr>
          </a:p>
          <a:p>
            <a:pPr marL="342900" indent="-342900">
              <a:spcBef>
                <a:spcPct val="20000"/>
              </a:spcBef>
              <a:buFont typeface="Wingdings"/>
              <a:buChar char="q"/>
              <a:defRPr/>
            </a:pPr>
            <a:r>
              <a:rPr lang="en-US" sz="2400">
                <a:latin typeface="Times New Roman"/>
                <a:cs typeface="Times New Roman"/>
              </a:rPr>
              <a:t> </a:t>
            </a:r>
            <a:r>
              <a:rPr lang="en-US" sz="3200" b="1" u="sng">
                <a:latin typeface="Times New Roman"/>
                <a:cs typeface="Times New Roman"/>
              </a:rPr>
              <a:t>Front end will consist of:-</a:t>
            </a:r>
            <a:endParaRPr lang="en-US" sz="3200">
              <a:latin typeface="Times New Roman"/>
              <a:cs typeface="Times New Roman"/>
            </a:endParaRPr>
          </a:p>
          <a:p>
            <a:pPr marL="429895" indent="-321945">
              <a:spcBef>
                <a:spcPct val="20000"/>
              </a:spcBef>
              <a:buFont typeface="Arial"/>
              <a:buChar char="•"/>
              <a:defRPr/>
            </a:pPr>
            <a:endParaRPr lang="en-US" sz="2400">
              <a:latin typeface="Arial"/>
              <a:cs typeface="Arial"/>
            </a:endParaRPr>
          </a:p>
          <a:p>
            <a:pPr marL="342900" indent="-342900">
              <a:spcBef>
                <a:spcPct val="20000"/>
              </a:spcBef>
              <a:buFont typeface="Wingdings,Sans-Serif"/>
              <a:buChar char="Ø"/>
              <a:defRPr/>
            </a:pPr>
            <a:r>
              <a:rPr lang="en-US" sz="2800">
                <a:latin typeface="Times New Roman"/>
                <a:cs typeface="Times New Roman"/>
              </a:rPr>
              <a:t>JDK -18.0.2.1</a:t>
            </a:r>
          </a:p>
          <a:p>
            <a:pPr marL="342900" indent="-342900">
              <a:spcBef>
                <a:spcPct val="20000"/>
              </a:spcBef>
              <a:buFont typeface="Wingdings,Sans-Serif"/>
              <a:buChar char="Ø"/>
              <a:defRPr/>
            </a:pPr>
            <a:r>
              <a:rPr lang="en-US" sz="2800">
                <a:latin typeface="Times New Roman"/>
                <a:cs typeface="Times New Roman"/>
              </a:rPr>
              <a:t>NETBEANS 15</a:t>
            </a:r>
          </a:p>
          <a:p>
            <a:pPr marL="429895" indent="-321945">
              <a:spcBef>
                <a:spcPct val="20000"/>
              </a:spcBef>
              <a:buFont typeface="Arial"/>
              <a:buChar char="•"/>
              <a:defRPr/>
            </a:pPr>
            <a:endParaRPr lang="en-US" sz="2400">
              <a:latin typeface="Arial"/>
              <a:cs typeface="Arial"/>
            </a:endParaRPr>
          </a:p>
          <a:p>
            <a:pPr marL="342900" indent="-342900">
              <a:spcBef>
                <a:spcPct val="20000"/>
              </a:spcBef>
              <a:buFont typeface="Wingdings"/>
              <a:buChar char="q"/>
              <a:defRPr/>
            </a:pPr>
            <a:r>
              <a:rPr lang="en-US" sz="2400">
                <a:latin typeface="Times New Roman"/>
                <a:cs typeface="Times New Roman"/>
              </a:rPr>
              <a:t> </a:t>
            </a:r>
            <a:r>
              <a:rPr lang="en-US" sz="3200" b="1" u="sng">
                <a:latin typeface="Times New Roman"/>
                <a:cs typeface="Times New Roman"/>
              </a:rPr>
              <a:t>Backend will consist of:-</a:t>
            </a:r>
            <a:endParaRPr lang="en-US" sz="3200">
              <a:latin typeface="Times New Roman"/>
              <a:cs typeface="Times New Roman"/>
            </a:endParaRPr>
          </a:p>
          <a:p>
            <a:pPr marL="355600" indent="-342900">
              <a:spcBef>
                <a:spcPts val="275"/>
              </a:spcBef>
              <a:spcAft>
                <a:spcPts val="0"/>
              </a:spcAft>
              <a:buFont typeface="Wingdings,Sans-Serif"/>
              <a:buChar char="Ø"/>
              <a:defRPr/>
            </a:pPr>
            <a:r>
              <a:rPr lang="en-US" sz="2800">
                <a:latin typeface="Times New Roman"/>
                <a:cs typeface="Times New Roman"/>
              </a:rPr>
              <a:t>MS SQL</a:t>
            </a:r>
          </a:p>
          <a:p>
            <a:pPr marL="566420" indent="-457200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63F9-3DA1-A9F2-D43B-03EC1446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,Sans-Serif"/>
              <a:buChar char="Ø"/>
            </a:pPr>
            <a:r>
              <a:rPr lang="en-US" sz="3950" b="1" u="sng">
                <a:solidFill>
                  <a:schemeClr val="tx1"/>
                </a:solidFill>
                <a:ea typeface="+mj-lt"/>
                <a:cs typeface="+mj-lt"/>
              </a:rPr>
              <a:t>Block Diagram</a:t>
            </a:r>
            <a:endParaRPr lang="en-US" sz="3950">
              <a:solidFill>
                <a:schemeClr val="tx1"/>
              </a:solidFill>
              <a:ea typeface="+mj-lt"/>
              <a:cs typeface="+mj-lt"/>
            </a:endParaRPr>
          </a:p>
          <a:p>
            <a:endParaRPr lang="en-US" sz="3950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B83BE5A7-F0F1-A790-B4E8-5EE1ADEE9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557" y="1888977"/>
            <a:ext cx="3695042" cy="5155912"/>
          </a:xfrm>
        </p:spPr>
      </p:pic>
    </p:spTree>
    <p:extLst>
      <p:ext uri="{BB962C8B-B14F-4D97-AF65-F5344CB8AC3E}">
        <p14:creationId xmlns:p14="http://schemas.microsoft.com/office/powerpoint/2010/main" val="38389985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Custom</PresentationFormat>
  <Slides>10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 Diagram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Mustafa Shaikh</cp:lastModifiedBy>
  <cp:revision>1</cp:revision>
  <cp:lastPrinted>2022-08-20T08:09:49Z</cp:lastPrinted>
  <dcterms:created xsi:type="dcterms:W3CDTF">2017-10-25T08:22:14Z</dcterms:created>
  <dcterms:modified xsi:type="dcterms:W3CDTF">2022-11-06T12:04:13Z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