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sldIdLst>
    <p:sldId id="256" r:id="rId2"/>
    <p:sldId id="275" r:id="rId3"/>
    <p:sldId id="257" r:id="rId4"/>
    <p:sldId id="259" r:id="rId5"/>
    <p:sldId id="260" r:id="rId6"/>
    <p:sldId id="261" r:id="rId7"/>
    <p:sldId id="262" r:id="rId8"/>
    <p:sldId id="263" r:id="rId9"/>
    <p:sldId id="264" r:id="rId10"/>
    <p:sldId id="265" r:id="rId11"/>
    <p:sldId id="266" r:id="rId12"/>
    <p:sldId id="276" r:id="rId13"/>
    <p:sldId id="267" r:id="rId14"/>
    <p:sldId id="268" r:id="rId15"/>
    <p:sldId id="277" r:id="rId16"/>
    <p:sldId id="278" r:id="rId17"/>
    <p:sldId id="269" r:id="rId18"/>
    <p:sldId id="270" r:id="rId19"/>
    <p:sldId id="279" r:id="rId20"/>
    <p:sldId id="271"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66" autoAdjust="0"/>
  </p:normalViewPr>
  <p:slideViewPr>
    <p:cSldViewPr snapToGrid="0">
      <p:cViewPr varScale="1">
        <p:scale>
          <a:sx n="76" d="100"/>
          <a:sy n="76"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286145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21182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433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427957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0886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111864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570493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2948549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2092868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1FC00-6D41-43BA-B604-71376390FB0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36832486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1FC00-6D41-43BA-B604-71376390FB0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1920265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1FC00-6D41-43BA-B604-71376390FB0B}"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4275616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1FC00-6D41-43BA-B604-71376390FB0B}"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3606939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1FC00-6D41-43BA-B604-71376390FB0B}"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1205469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C1FC00-6D41-43BA-B604-71376390FB0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2402049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1FC00-6D41-43BA-B604-71376390FB0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0E661-6F06-4264-A1C5-EFD4E72F54B2}" type="slidenum">
              <a:rPr lang="en-IN" smtClean="0"/>
              <a:t>‹#›</a:t>
            </a:fld>
            <a:endParaRPr lang="en-IN"/>
          </a:p>
        </p:txBody>
      </p:sp>
    </p:spTree>
    <p:extLst>
      <p:ext uri="{BB962C8B-B14F-4D97-AF65-F5344CB8AC3E}">
        <p14:creationId xmlns:p14="http://schemas.microsoft.com/office/powerpoint/2010/main" val="710972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C1FC00-6D41-43BA-B604-71376390FB0B}" type="datetimeFigureOut">
              <a:rPr lang="en-IN" smtClean="0"/>
              <a:t>29-03-2025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F0E661-6F06-4264-A1C5-EFD4E72F54B2}" type="slidenum">
              <a:rPr lang="en-IN" smtClean="0"/>
              <a:t>‹#›</a:t>
            </a:fld>
            <a:endParaRPr lang="en-IN"/>
          </a:p>
        </p:txBody>
      </p:sp>
    </p:spTree>
    <p:extLst>
      <p:ext uri="{BB962C8B-B14F-4D97-AF65-F5344CB8AC3E}">
        <p14:creationId xmlns:p14="http://schemas.microsoft.com/office/powerpoint/2010/main" val="131206643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D518-C1E3-FCD1-8B3D-C137A5DD3269}"/>
              </a:ext>
            </a:extLst>
          </p:cNvPr>
          <p:cNvSpPr>
            <a:spLocks noGrp="1"/>
          </p:cNvSpPr>
          <p:nvPr>
            <p:ph type="ctrTitle"/>
          </p:nvPr>
        </p:nvSpPr>
        <p:spPr/>
        <p:txBody>
          <a:bodyPr/>
          <a:lstStyle/>
          <a:p>
            <a:r>
              <a:rPr lang="en-US" dirty="0"/>
              <a:t>WELCOME</a:t>
            </a:r>
            <a:r>
              <a:rPr lang="en-US" sz="3600" u="sng" cap="all" dirty="0">
                <a:solidFill>
                  <a:schemeClr val="accent1">
                    <a:lumMod val="60000"/>
                    <a:lumOff val="40000"/>
                  </a:schemeClr>
                </a:solidFill>
                <a:latin typeface="David" panose="020F0502020204030204" pitchFamily="34" charset="-79"/>
                <a:cs typeface="David" panose="020F0502020204030204" pitchFamily="34" charset="-79"/>
              </a:rPr>
              <a:t> </a:t>
            </a:r>
            <a:r>
              <a:rPr lang="en-US" dirty="0"/>
              <a:t> </a:t>
            </a:r>
            <a:endParaRPr lang="en-IN" dirty="0"/>
          </a:p>
        </p:txBody>
      </p:sp>
      <p:sp>
        <p:nvSpPr>
          <p:cNvPr id="3" name="Subtitle 2">
            <a:extLst>
              <a:ext uri="{FF2B5EF4-FFF2-40B4-BE49-F238E27FC236}">
                <a16:creationId xmlns:a16="http://schemas.microsoft.com/office/drawing/2014/main" id="{A3A3B7A7-6FE7-7400-5FB4-91078D9326FD}"/>
              </a:ext>
            </a:extLst>
          </p:cNvPr>
          <p:cNvSpPr>
            <a:spLocks noGrp="1"/>
          </p:cNvSpPr>
          <p:nvPr>
            <p:ph type="subTitle" idx="1"/>
          </p:nvPr>
        </p:nvSpPr>
        <p:spPr>
          <a:xfrm>
            <a:off x="0" y="4334005"/>
            <a:ext cx="9980613" cy="1993223"/>
          </a:xfrm>
        </p:spPr>
        <p:txBody>
          <a:bodyPr>
            <a:noAutofit/>
          </a:bodyPr>
          <a:lstStyle/>
          <a:p>
            <a:r>
              <a:rPr lang="en-US" sz="3600" u="sng" dirty="0">
                <a:latin typeface="David" panose="020F0502020204030204" pitchFamily="34" charset="-79"/>
                <a:cs typeface="David" panose="020F0502020204030204" pitchFamily="34" charset="-79"/>
              </a:rPr>
              <a:t>TO :Poultry Farm Management System</a:t>
            </a:r>
          </a:p>
          <a:p>
            <a:r>
              <a:rPr lang="en-US" sz="3200" u="sng" dirty="0">
                <a:solidFill>
                  <a:schemeClr val="accent1">
                    <a:lumMod val="50000"/>
                  </a:schemeClr>
                </a:solidFill>
                <a:latin typeface="David" panose="020F0502020204030204" pitchFamily="34" charset="-79"/>
                <a:cs typeface="David" panose="020F0502020204030204" pitchFamily="34" charset="-79"/>
              </a:rPr>
              <a:t>By. </a:t>
            </a:r>
            <a:r>
              <a:rPr lang="en-IN" sz="3200" u="sng" dirty="0">
                <a:solidFill>
                  <a:srgbClr val="000000"/>
                </a:solidFill>
                <a:effectLst/>
                <a:latin typeface="David" panose="020F0502020204030204" pitchFamily="34" charset="-79"/>
                <a:ea typeface="Times New Roman" panose="02020603050405020304" pitchFamily="18" charset="0"/>
                <a:cs typeface="David" panose="020F0502020204030204" pitchFamily="34" charset="-79"/>
              </a:rPr>
              <a:t>Gurav Shraddha Ramesh</a:t>
            </a:r>
            <a:r>
              <a:rPr lang="en-IN" sz="1800" b="1" u="sng" dirty="0">
                <a:solidFill>
                  <a:srgbClr val="000000"/>
                </a:solidFill>
                <a:effectLst/>
                <a:latin typeface="Times New Roman" panose="02020603050405020304" pitchFamily="18" charset="0"/>
                <a:ea typeface="Times New Roman" panose="02020603050405020304" pitchFamily="18" charset="0"/>
              </a:rPr>
              <a:t>. </a:t>
            </a:r>
            <a:endParaRPr lang="en-US" sz="3200" u="sng" dirty="0">
              <a:solidFill>
                <a:schemeClr val="accent1">
                  <a:lumMod val="50000"/>
                </a:schemeClr>
              </a:solidFill>
              <a:latin typeface="David" panose="020F0502020204030204" pitchFamily="34" charset="-79"/>
              <a:cs typeface="David" panose="020F0502020204030204" pitchFamily="34" charset="-79"/>
            </a:endParaRPr>
          </a:p>
          <a:p>
            <a:r>
              <a:rPr lang="en-US" sz="3200" u="sng" dirty="0">
                <a:solidFill>
                  <a:schemeClr val="accent1">
                    <a:lumMod val="50000"/>
                  </a:schemeClr>
                </a:solidFill>
                <a:latin typeface="David" panose="020F0502020204030204" pitchFamily="34" charset="-79"/>
                <a:cs typeface="David" panose="020F0502020204030204" pitchFamily="34" charset="-79"/>
              </a:rPr>
              <a:t>More Sanskruti Krushnat.</a:t>
            </a:r>
          </a:p>
          <a:p>
            <a:endParaRPr lang="en-IN" sz="2400" u="sng" dirty="0">
              <a:solidFill>
                <a:schemeClr val="tx2">
                  <a:lumMod val="50000"/>
                </a:schemeClr>
              </a:solidFill>
              <a:latin typeface="David" panose="020F0502020204030204" pitchFamily="34" charset="-79"/>
              <a:cs typeface="David" panose="020F0502020204030204" pitchFamily="34" charset="-79"/>
            </a:endParaRPr>
          </a:p>
        </p:txBody>
      </p:sp>
    </p:spTree>
    <p:extLst>
      <p:ext uri="{BB962C8B-B14F-4D97-AF65-F5344CB8AC3E}">
        <p14:creationId xmlns:p14="http://schemas.microsoft.com/office/powerpoint/2010/main" val="1884688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2822-DD77-67E6-73D3-E23DAE3E1A5E}"/>
              </a:ext>
            </a:extLst>
          </p:cNvPr>
          <p:cNvSpPr>
            <a:spLocks noGrp="1"/>
          </p:cNvSpPr>
          <p:nvPr>
            <p:ph type="title"/>
          </p:nvPr>
        </p:nvSpPr>
        <p:spPr>
          <a:xfrm>
            <a:off x="646111" y="452718"/>
            <a:ext cx="9404723" cy="936244"/>
          </a:xfrm>
        </p:spPr>
        <p:txBody>
          <a:bodyPr/>
          <a:lstStyle/>
          <a:p>
            <a:r>
              <a:rPr lang="en-IN" dirty="0"/>
              <a:t>Snipping of Main Forms</a:t>
            </a:r>
          </a:p>
        </p:txBody>
      </p:sp>
      <p:pic>
        <p:nvPicPr>
          <p:cNvPr id="1026" name="Picture 2">
            <a:extLst>
              <a:ext uri="{FF2B5EF4-FFF2-40B4-BE49-F238E27FC236}">
                <a16:creationId xmlns:a16="http://schemas.microsoft.com/office/drawing/2014/main" id="{2B3389D7-9709-270C-3CB6-9DDDC8C52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85" y="2139051"/>
            <a:ext cx="5272088" cy="129708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B7E99FB0-B5F1-3E6B-F9CD-272D97987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379" y="4202359"/>
            <a:ext cx="5319713" cy="22251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D36BB9C-F116-801C-1D36-EC9082FF3AFE}"/>
              </a:ext>
            </a:extLst>
          </p:cNvPr>
          <p:cNvSpPr>
            <a:spLocks noChangeArrowheads="1"/>
          </p:cNvSpPr>
          <p:nvPr/>
        </p:nvSpPr>
        <p:spPr bwMode="auto">
          <a:xfrm>
            <a:off x="0" y="-111850"/>
            <a:ext cx="707719" cy="68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23710" tIns="45720" rIns="91440" bIns="17139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4980BD9E-922E-CD59-D1DF-C6CB54EF7B65}"/>
              </a:ext>
            </a:extLst>
          </p:cNvPr>
          <p:cNvSpPr>
            <a:spLocks noChangeArrowheads="1"/>
          </p:cNvSpPr>
          <p:nvPr/>
        </p:nvSpPr>
        <p:spPr bwMode="auto">
          <a:xfrm>
            <a:off x="189185" y="3267785"/>
            <a:ext cx="375219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Lot Details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Description:-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It Store Lot Daily Information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7ED984D-3394-F677-CB29-3AB400BF950D}"/>
              </a:ext>
            </a:extLst>
          </p:cNvPr>
          <p:cNvSpPr>
            <a:spLocks noChangeArrowheads="1"/>
          </p:cNvSpPr>
          <p:nvPr/>
        </p:nvSpPr>
        <p:spPr bwMode="auto">
          <a:xfrm>
            <a:off x="509588" y="5927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688E80E-33E6-F775-8B14-B980CE36D702}"/>
              </a:ext>
            </a:extLst>
          </p:cNvPr>
          <p:cNvSpPr txBox="1"/>
          <p:nvPr/>
        </p:nvSpPr>
        <p:spPr>
          <a:xfrm>
            <a:off x="707719" y="1398265"/>
            <a:ext cx="6101254"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Login </a:t>
            </a:r>
          </a:p>
          <a:p>
            <a:pPr defTabSz="914400" eaLnBrk="0" fontAlgn="base" hangingPunct="0">
              <a:spcBef>
                <a:spcPct val="0"/>
              </a:spcBef>
              <a:spcAft>
                <a:spcPct val="0"/>
              </a:spcAf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Description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:-It Store Login Information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86830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1D57BF0-13E1-9EB7-FEC0-8F2CA5A6E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86" y="908004"/>
            <a:ext cx="6528947" cy="22834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D547AF9F-250C-C251-E784-5F1F42ACA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386" y="4112290"/>
            <a:ext cx="5689203" cy="2254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10816B6-F962-B7D7-0613-2F07E5634BDE}"/>
              </a:ext>
            </a:extLst>
          </p:cNvPr>
          <p:cNvSpPr>
            <a:spLocks noChangeArrowheads="1"/>
          </p:cNvSpPr>
          <p:nvPr/>
        </p:nvSpPr>
        <p:spPr bwMode="auto">
          <a:xfrm>
            <a:off x="525518" y="245302"/>
            <a:ext cx="106151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Feed Purchase Details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Description:-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It Stores Purchase Details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0250F7F-3605-435C-3932-BA63F5347EEF}"/>
              </a:ext>
            </a:extLst>
          </p:cNvPr>
          <p:cNvSpPr>
            <a:spLocks noChangeArrowheads="1"/>
          </p:cNvSpPr>
          <p:nvPr/>
        </p:nvSpPr>
        <p:spPr bwMode="auto">
          <a:xfrm>
            <a:off x="425450" y="2740674"/>
            <a:ext cx="1061515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:-Feed Purchase Entry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Description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:-This Table Stores Information Of Feed Purchase.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CEBBDA7-B282-903A-670E-A9E9C7C25DDB}"/>
              </a:ext>
            </a:extLst>
          </p:cNvPr>
          <p:cNvSpPr>
            <a:spLocks noChangeArrowheads="1"/>
          </p:cNvSpPr>
          <p:nvPr/>
        </p:nvSpPr>
        <p:spPr bwMode="auto">
          <a:xfrm>
            <a:off x="425450" y="3854181"/>
            <a:ext cx="106151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3073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E300858-A595-E3EE-30FD-A5720C52F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7" y="818388"/>
            <a:ext cx="464343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AC010A2B-2B01-87E2-9D16-242D9AECD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7" y="4414453"/>
            <a:ext cx="4627563" cy="22701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7DA1BE-D28D-0222-2FCD-1A06FCDE252A}"/>
              </a:ext>
            </a:extLst>
          </p:cNvPr>
          <p:cNvSpPr>
            <a:spLocks noChangeArrowheads="1"/>
          </p:cNvSpPr>
          <p:nvPr/>
        </p:nvSpPr>
        <p:spPr bwMode="auto">
          <a:xfrm>
            <a:off x="517525" y="244656"/>
            <a:ext cx="116744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Dispatch Details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Description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This Is Used To Dispatch Stock.</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2E8E2BF-3E37-DB7F-ECD3-4DD1143C2666}"/>
              </a:ext>
            </a:extLst>
          </p:cNvPr>
          <p:cNvSpPr>
            <a:spLocks noChangeArrowheads="1"/>
          </p:cNvSpPr>
          <p:nvPr/>
        </p:nvSpPr>
        <p:spPr bwMode="auto">
          <a:xfrm>
            <a:off x="173257" y="3670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15775" tIns="45720" rIns="91440" bIns="1269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Name:- </a:t>
            </a:r>
            <a:r>
              <a:rPr kumimoji="0" lang="en-US" altLang="en-US"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Expence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Details</a:t>
            </a:r>
            <a:endPar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Description:-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It store </a:t>
            </a:r>
            <a:r>
              <a:rPr kumimoji="0" lang="en-US" altLang="en-US"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Expence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Details Of Poultry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F6A82A-E0C7-F3BE-3EEA-50CD61D556F0}"/>
              </a:ext>
            </a:extLst>
          </p:cNvPr>
          <p:cNvSpPr>
            <a:spLocks noChangeArrowheads="1"/>
          </p:cNvSpPr>
          <p:nvPr/>
        </p:nvSpPr>
        <p:spPr bwMode="auto">
          <a:xfrm>
            <a:off x="517525" y="5156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0984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862C-23E2-EA31-5418-9303D83B2FFE}"/>
              </a:ext>
            </a:extLst>
          </p:cNvPr>
          <p:cNvSpPr>
            <a:spLocks noGrp="1"/>
          </p:cNvSpPr>
          <p:nvPr>
            <p:ph type="title"/>
          </p:nvPr>
        </p:nvSpPr>
        <p:spPr>
          <a:xfrm>
            <a:off x="646111" y="127322"/>
            <a:ext cx="9404723" cy="1134319"/>
          </a:xfrm>
        </p:spPr>
        <p:txBody>
          <a:bodyPr>
            <a:normAutofit fontScale="90000"/>
          </a:bodyPr>
          <a:lstStyle/>
          <a:p>
            <a:r>
              <a:rPr lang="en-IN" dirty="0"/>
              <a:t>Reports generated :</a:t>
            </a:r>
            <a:br>
              <a:rPr lang="en-IN" dirty="0"/>
            </a:br>
            <a:r>
              <a:rPr lang="en-IN" dirty="0"/>
              <a:t> </a:t>
            </a:r>
            <a:br>
              <a:rPr lang="en-IN" dirty="0"/>
            </a:br>
            <a:r>
              <a:rPr lang="en-IN" sz="2400" dirty="0"/>
              <a:t>Login:</a:t>
            </a:r>
            <a:br>
              <a:rPr lang="en-IN" sz="2400" dirty="0"/>
            </a:br>
            <a:br>
              <a:rPr lang="en-IN" sz="2400" dirty="0"/>
            </a:br>
            <a:br>
              <a:rPr lang="en-IN" sz="2400" dirty="0"/>
            </a:br>
            <a:br>
              <a:rPr lang="en-IN" sz="2400" dirty="0"/>
            </a:br>
            <a:br>
              <a:rPr lang="en-IN" sz="2400" dirty="0"/>
            </a:br>
            <a:endParaRPr lang="en-IN" sz="2400" dirty="0"/>
          </a:p>
        </p:txBody>
      </p:sp>
      <p:pic>
        <p:nvPicPr>
          <p:cNvPr id="3" name="Picture 2">
            <a:extLst>
              <a:ext uri="{FF2B5EF4-FFF2-40B4-BE49-F238E27FC236}">
                <a16:creationId xmlns:a16="http://schemas.microsoft.com/office/drawing/2014/main" id="{25670D61-15E1-DA1C-6904-7EAAF4A097F1}"/>
              </a:ext>
            </a:extLst>
          </p:cNvPr>
          <p:cNvPicPr>
            <a:picLocks noChangeAspect="1"/>
          </p:cNvPicPr>
          <p:nvPr/>
        </p:nvPicPr>
        <p:blipFill>
          <a:blip r:embed="rId2"/>
          <a:stretch>
            <a:fillRect/>
          </a:stretch>
        </p:blipFill>
        <p:spPr>
          <a:xfrm>
            <a:off x="1566042" y="1587860"/>
            <a:ext cx="7630510" cy="4508139"/>
          </a:xfrm>
          <a:prstGeom prst="rect">
            <a:avLst/>
          </a:prstGeom>
        </p:spPr>
      </p:pic>
    </p:spTree>
    <p:extLst>
      <p:ext uri="{BB962C8B-B14F-4D97-AF65-F5344CB8AC3E}">
        <p14:creationId xmlns:p14="http://schemas.microsoft.com/office/powerpoint/2010/main" val="3085983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EF5-D5AB-B3A0-6823-9C608247F3F8}"/>
              </a:ext>
            </a:extLst>
          </p:cNvPr>
          <p:cNvSpPr>
            <a:spLocks noGrp="1"/>
          </p:cNvSpPr>
          <p:nvPr>
            <p:ph type="title"/>
          </p:nvPr>
        </p:nvSpPr>
        <p:spPr>
          <a:xfrm>
            <a:off x="646111" y="452718"/>
            <a:ext cx="9404723" cy="751049"/>
          </a:xfrm>
        </p:spPr>
        <p:txBody>
          <a:bodyPr>
            <a:normAutofit/>
          </a:bodyPr>
          <a:lstStyle/>
          <a:p>
            <a:r>
              <a:rPr lang="en-US" dirty="0"/>
              <a:t>Admin Login:</a:t>
            </a:r>
            <a:endParaRPr lang="en-IN" dirty="0"/>
          </a:p>
        </p:txBody>
      </p:sp>
      <p:pic>
        <p:nvPicPr>
          <p:cNvPr id="5" name="Picture 4">
            <a:extLst>
              <a:ext uri="{FF2B5EF4-FFF2-40B4-BE49-F238E27FC236}">
                <a16:creationId xmlns:a16="http://schemas.microsoft.com/office/drawing/2014/main" id="{5DA11AE0-4756-B724-C24F-B9234E5940F1}"/>
              </a:ext>
            </a:extLst>
          </p:cNvPr>
          <p:cNvPicPr>
            <a:picLocks noChangeAspect="1"/>
          </p:cNvPicPr>
          <p:nvPr/>
        </p:nvPicPr>
        <p:blipFill>
          <a:blip r:embed="rId2"/>
          <a:stretch>
            <a:fillRect/>
          </a:stretch>
        </p:blipFill>
        <p:spPr>
          <a:xfrm>
            <a:off x="1082567" y="1524001"/>
            <a:ext cx="7956330" cy="4582510"/>
          </a:xfrm>
          <a:prstGeom prst="rect">
            <a:avLst/>
          </a:prstGeom>
        </p:spPr>
      </p:pic>
    </p:spTree>
    <p:extLst>
      <p:ext uri="{BB962C8B-B14F-4D97-AF65-F5344CB8AC3E}">
        <p14:creationId xmlns:p14="http://schemas.microsoft.com/office/powerpoint/2010/main" val="148590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80FD-B789-A2B4-9BD5-E04876AE6D66}"/>
              </a:ext>
            </a:extLst>
          </p:cNvPr>
          <p:cNvSpPr>
            <a:spLocks noGrp="1"/>
          </p:cNvSpPr>
          <p:nvPr>
            <p:ph type="title"/>
          </p:nvPr>
        </p:nvSpPr>
        <p:spPr/>
        <p:txBody>
          <a:bodyPr/>
          <a:lstStyle/>
          <a:p>
            <a:r>
              <a:rPr lang="en-US" dirty="0"/>
              <a:t>Lot Status:</a:t>
            </a:r>
            <a:endParaRPr lang="en-IN" dirty="0"/>
          </a:p>
        </p:txBody>
      </p:sp>
      <p:pic>
        <p:nvPicPr>
          <p:cNvPr id="6" name="Picture 5">
            <a:extLst>
              <a:ext uri="{FF2B5EF4-FFF2-40B4-BE49-F238E27FC236}">
                <a16:creationId xmlns:a16="http://schemas.microsoft.com/office/drawing/2014/main" id="{D455F730-8525-17A2-A34B-1B879DF3731D}"/>
              </a:ext>
            </a:extLst>
          </p:cNvPr>
          <p:cNvPicPr>
            <a:picLocks noChangeAspect="1"/>
          </p:cNvPicPr>
          <p:nvPr/>
        </p:nvPicPr>
        <p:blipFill>
          <a:blip r:embed="rId2"/>
          <a:stretch>
            <a:fillRect/>
          </a:stretch>
        </p:blipFill>
        <p:spPr>
          <a:xfrm>
            <a:off x="1397877" y="1610151"/>
            <a:ext cx="8156026" cy="4655766"/>
          </a:xfrm>
          <a:prstGeom prst="rect">
            <a:avLst/>
          </a:prstGeom>
        </p:spPr>
      </p:pic>
    </p:spTree>
    <p:extLst>
      <p:ext uri="{BB962C8B-B14F-4D97-AF65-F5344CB8AC3E}">
        <p14:creationId xmlns:p14="http://schemas.microsoft.com/office/powerpoint/2010/main" val="272043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EAC5-E949-78EC-711D-4ABF6B225C9B}"/>
              </a:ext>
            </a:extLst>
          </p:cNvPr>
          <p:cNvSpPr>
            <a:spLocks noGrp="1"/>
          </p:cNvSpPr>
          <p:nvPr>
            <p:ph type="title"/>
          </p:nvPr>
        </p:nvSpPr>
        <p:spPr/>
        <p:txBody>
          <a:bodyPr/>
          <a:lstStyle/>
          <a:p>
            <a:r>
              <a:rPr lang="en-US" dirty="0"/>
              <a:t>New Lot Entry:</a:t>
            </a:r>
            <a:endParaRPr lang="en-IN" dirty="0"/>
          </a:p>
        </p:txBody>
      </p:sp>
      <p:pic>
        <p:nvPicPr>
          <p:cNvPr id="6" name="Picture 5">
            <a:extLst>
              <a:ext uri="{FF2B5EF4-FFF2-40B4-BE49-F238E27FC236}">
                <a16:creationId xmlns:a16="http://schemas.microsoft.com/office/drawing/2014/main" id="{AD3AC34D-1C1E-86EF-5C4E-2D047FC3A427}"/>
              </a:ext>
            </a:extLst>
          </p:cNvPr>
          <p:cNvPicPr>
            <a:picLocks noChangeAspect="1"/>
          </p:cNvPicPr>
          <p:nvPr/>
        </p:nvPicPr>
        <p:blipFill>
          <a:blip r:embed="rId2"/>
          <a:stretch>
            <a:fillRect/>
          </a:stretch>
        </p:blipFill>
        <p:spPr>
          <a:xfrm>
            <a:off x="935421" y="1755775"/>
            <a:ext cx="8066974" cy="4676556"/>
          </a:xfrm>
          <a:prstGeom prst="rect">
            <a:avLst/>
          </a:prstGeom>
        </p:spPr>
      </p:pic>
    </p:spTree>
    <p:extLst>
      <p:ext uri="{BB962C8B-B14F-4D97-AF65-F5344CB8AC3E}">
        <p14:creationId xmlns:p14="http://schemas.microsoft.com/office/powerpoint/2010/main" val="2291868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C048-40CC-F37F-9F8E-AEBA3F71EAF0}"/>
              </a:ext>
            </a:extLst>
          </p:cNvPr>
          <p:cNvSpPr>
            <a:spLocks noGrp="1"/>
          </p:cNvSpPr>
          <p:nvPr>
            <p:ph type="title"/>
          </p:nvPr>
        </p:nvSpPr>
        <p:spPr>
          <a:xfrm>
            <a:off x="646111" y="115748"/>
            <a:ext cx="9404723" cy="1157468"/>
          </a:xfrm>
        </p:spPr>
        <p:txBody>
          <a:bodyPr>
            <a:normAutofit fontScale="90000"/>
          </a:bodyPr>
          <a:lstStyle/>
          <a:p>
            <a:r>
              <a:rPr lang="en-IN" dirty="0"/>
              <a:t>OUTPUTS :</a:t>
            </a:r>
            <a:br>
              <a:rPr lang="en-IN" dirty="0"/>
            </a:br>
            <a:br>
              <a:rPr lang="en-IN" dirty="0"/>
            </a:br>
            <a:r>
              <a:rPr lang="en-IN" sz="2800" dirty="0"/>
              <a:t>Monthly Feed Purchase Report:- </a:t>
            </a:r>
          </a:p>
        </p:txBody>
      </p:sp>
      <p:pic>
        <p:nvPicPr>
          <p:cNvPr id="3" name="Picture 2">
            <a:extLst>
              <a:ext uri="{FF2B5EF4-FFF2-40B4-BE49-F238E27FC236}">
                <a16:creationId xmlns:a16="http://schemas.microsoft.com/office/drawing/2014/main" id="{BB34B0EE-2FC1-4CD6-2E33-29FCB9257DB6}"/>
              </a:ext>
            </a:extLst>
          </p:cNvPr>
          <p:cNvPicPr>
            <a:picLocks noChangeAspect="1"/>
          </p:cNvPicPr>
          <p:nvPr/>
        </p:nvPicPr>
        <p:blipFill>
          <a:blip r:embed="rId2"/>
          <a:stretch>
            <a:fillRect/>
          </a:stretch>
        </p:blipFill>
        <p:spPr>
          <a:xfrm>
            <a:off x="1240221" y="1722119"/>
            <a:ext cx="7848534" cy="4825825"/>
          </a:xfrm>
          <a:prstGeom prst="rect">
            <a:avLst/>
          </a:prstGeom>
        </p:spPr>
      </p:pic>
    </p:spTree>
    <p:extLst>
      <p:ext uri="{BB962C8B-B14F-4D97-AF65-F5344CB8AC3E}">
        <p14:creationId xmlns:p14="http://schemas.microsoft.com/office/powerpoint/2010/main" val="3043916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7C8-CDE1-D26D-7F64-20BF2612AEEC}"/>
              </a:ext>
            </a:extLst>
          </p:cNvPr>
          <p:cNvSpPr>
            <a:spLocks noGrp="1"/>
          </p:cNvSpPr>
          <p:nvPr>
            <p:ph type="title"/>
          </p:nvPr>
        </p:nvSpPr>
        <p:spPr/>
        <p:txBody>
          <a:bodyPr/>
          <a:lstStyle/>
          <a:p>
            <a:r>
              <a:rPr lang="en-US" dirty="0"/>
              <a:t>New Lot Report</a:t>
            </a:r>
            <a:r>
              <a:rPr lang="en-IN" dirty="0"/>
              <a:t>:</a:t>
            </a:r>
          </a:p>
        </p:txBody>
      </p:sp>
      <p:pic>
        <p:nvPicPr>
          <p:cNvPr id="5" name="Picture 4">
            <a:extLst>
              <a:ext uri="{FF2B5EF4-FFF2-40B4-BE49-F238E27FC236}">
                <a16:creationId xmlns:a16="http://schemas.microsoft.com/office/drawing/2014/main" id="{45BEAF7F-6F26-8616-51BB-49AC9115634A}"/>
              </a:ext>
            </a:extLst>
          </p:cNvPr>
          <p:cNvPicPr>
            <a:picLocks noChangeAspect="1"/>
          </p:cNvPicPr>
          <p:nvPr/>
        </p:nvPicPr>
        <p:blipFill>
          <a:blip r:embed="rId2"/>
          <a:stretch>
            <a:fillRect/>
          </a:stretch>
        </p:blipFill>
        <p:spPr>
          <a:xfrm>
            <a:off x="1223475" y="1652040"/>
            <a:ext cx="7504386" cy="4885395"/>
          </a:xfrm>
          <a:prstGeom prst="rect">
            <a:avLst/>
          </a:prstGeom>
        </p:spPr>
      </p:pic>
    </p:spTree>
    <p:extLst>
      <p:ext uri="{BB962C8B-B14F-4D97-AF65-F5344CB8AC3E}">
        <p14:creationId xmlns:p14="http://schemas.microsoft.com/office/powerpoint/2010/main" val="297399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2EE4-E583-94A2-6BAE-ECFEFD5F40A8}"/>
              </a:ext>
            </a:extLst>
          </p:cNvPr>
          <p:cNvSpPr>
            <a:spLocks noGrp="1"/>
          </p:cNvSpPr>
          <p:nvPr>
            <p:ph type="title"/>
          </p:nvPr>
        </p:nvSpPr>
        <p:spPr/>
        <p:txBody>
          <a:bodyPr/>
          <a:lstStyle/>
          <a:p>
            <a:r>
              <a:rPr lang="en-US" dirty="0"/>
              <a:t>Lot Current Status :</a:t>
            </a:r>
            <a:endParaRPr lang="en-IN" dirty="0"/>
          </a:p>
        </p:txBody>
      </p:sp>
      <p:pic>
        <p:nvPicPr>
          <p:cNvPr id="6" name="Picture 5">
            <a:extLst>
              <a:ext uri="{FF2B5EF4-FFF2-40B4-BE49-F238E27FC236}">
                <a16:creationId xmlns:a16="http://schemas.microsoft.com/office/drawing/2014/main" id="{F6889ACF-CBC6-A4E3-245B-C472C9EE770B}"/>
              </a:ext>
            </a:extLst>
          </p:cNvPr>
          <p:cNvPicPr>
            <a:picLocks noChangeAspect="1"/>
          </p:cNvPicPr>
          <p:nvPr/>
        </p:nvPicPr>
        <p:blipFill>
          <a:blip r:embed="rId2"/>
          <a:stretch>
            <a:fillRect/>
          </a:stretch>
        </p:blipFill>
        <p:spPr>
          <a:xfrm>
            <a:off x="970829" y="1537170"/>
            <a:ext cx="8303173" cy="4842609"/>
          </a:xfrm>
          <a:prstGeom prst="rect">
            <a:avLst/>
          </a:prstGeom>
        </p:spPr>
      </p:pic>
    </p:spTree>
    <p:extLst>
      <p:ext uri="{BB962C8B-B14F-4D97-AF65-F5344CB8AC3E}">
        <p14:creationId xmlns:p14="http://schemas.microsoft.com/office/powerpoint/2010/main" val="4011024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76DB-DC52-C7F1-FD4C-0CDFFD14B9E4}"/>
              </a:ext>
            </a:extLst>
          </p:cNvPr>
          <p:cNvSpPr>
            <a:spLocks noGrp="1"/>
          </p:cNvSpPr>
          <p:nvPr>
            <p:ph type="title"/>
          </p:nvPr>
        </p:nvSpPr>
        <p:spPr>
          <a:xfrm>
            <a:off x="630622" y="49161"/>
            <a:ext cx="10167740" cy="742577"/>
          </a:xfrm>
        </p:spPr>
        <p:txBody>
          <a:bodyPr>
            <a:normAutofit/>
          </a:bodyPr>
          <a:lstStyle/>
          <a:p>
            <a:r>
              <a:rPr lang="en-US" sz="3600" dirty="0"/>
              <a:t>Welcome To </a:t>
            </a:r>
            <a:r>
              <a:rPr lang="en-US" dirty="0"/>
              <a:t>Poultry Farm Mangement System</a:t>
            </a:r>
            <a:endParaRPr lang="en-IN" sz="3600" dirty="0"/>
          </a:p>
        </p:txBody>
      </p:sp>
      <p:pic>
        <p:nvPicPr>
          <p:cNvPr id="6" name="Content Placeholder 5">
            <a:extLst>
              <a:ext uri="{FF2B5EF4-FFF2-40B4-BE49-F238E27FC236}">
                <a16:creationId xmlns:a16="http://schemas.microsoft.com/office/drawing/2014/main" id="{F23D3B62-8E84-DF59-0EE8-6FA9BA888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89" y="2327946"/>
            <a:ext cx="4556660" cy="3546720"/>
          </a:xfrm>
        </p:spPr>
      </p:pic>
    </p:spTree>
    <p:extLst>
      <p:ext uri="{BB962C8B-B14F-4D97-AF65-F5344CB8AC3E}">
        <p14:creationId xmlns:p14="http://schemas.microsoft.com/office/powerpoint/2010/main" val="4213476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C5C3-AE5F-103C-9EB3-D58413C58099}"/>
              </a:ext>
            </a:extLst>
          </p:cNvPr>
          <p:cNvSpPr>
            <a:spLocks noGrp="1"/>
          </p:cNvSpPr>
          <p:nvPr>
            <p:ph type="title"/>
          </p:nvPr>
        </p:nvSpPr>
        <p:spPr/>
        <p:txBody>
          <a:bodyPr/>
          <a:lstStyle/>
          <a:p>
            <a:r>
              <a:rPr lang="en-IN" dirty="0"/>
              <a:t>Lot Dispatch:</a:t>
            </a:r>
          </a:p>
        </p:txBody>
      </p:sp>
      <p:pic>
        <p:nvPicPr>
          <p:cNvPr id="5" name="Picture 4">
            <a:extLst>
              <a:ext uri="{FF2B5EF4-FFF2-40B4-BE49-F238E27FC236}">
                <a16:creationId xmlns:a16="http://schemas.microsoft.com/office/drawing/2014/main" id="{FBD32130-770E-FA01-F3E7-833F6509A8D6}"/>
              </a:ext>
            </a:extLst>
          </p:cNvPr>
          <p:cNvPicPr>
            <a:picLocks noChangeAspect="1"/>
          </p:cNvPicPr>
          <p:nvPr/>
        </p:nvPicPr>
        <p:blipFill>
          <a:blip r:embed="rId2"/>
          <a:stretch>
            <a:fillRect/>
          </a:stretch>
        </p:blipFill>
        <p:spPr>
          <a:xfrm>
            <a:off x="1355834" y="1758632"/>
            <a:ext cx="7571313" cy="4489768"/>
          </a:xfrm>
          <a:prstGeom prst="rect">
            <a:avLst/>
          </a:prstGeom>
        </p:spPr>
      </p:pic>
    </p:spTree>
    <p:extLst>
      <p:ext uri="{BB962C8B-B14F-4D97-AF65-F5344CB8AC3E}">
        <p14:creationId xmlns:p14="http://schemas.microsoft.com/office/powerpoint/2010/main" val="3352195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8C39-B50A-CF55-3BF4-3AF3F5BE77C0}"/>
              </a:ext>
            </a:extLst>
          </p:cNvPr>
          <p:cNvSpPr>
            <a:spLocks noGrp="1"/>
          </p:cNvSpPr>
          <p:nvPr>
            <p:ph type="title"/>
          </p:nvPr>
        </p:nvSpPr>
        <p:spPr>
          <a:xfrm>
            <a:off x="646111" y="-115747"/>
            <a:ext cx="9404723" cy="1006998"/>
          </a:xfrm>
        </p:spPr>
        <p:txBody>
          <a:bodyPr>
            <a:normAutofit fontScale="90000"/>
          </a:bodyPr>
          <a:lstStyle/>
          <a:p>
            <a:r>
              <a:rPr lang="en-IN" dirty="0"/>
              <a:t>                 Future enhancement:</a:t>
            </a:r>
            <a:br>
              <a:rPr lang="en-IN" dirty="0"/>
            </a:br>
            <a:endParaRPr lang="en-IN" dirty="0"/>
          </a:p>
        </p:txBody>
      </p:sp>
      <p:sp>
        <p:nvSpPr>
          <p:cNvPr id="3" name="Content Placeholder 2">
            <a:extLst>
              <a:ext uri="{FF2B5EF4-FFF2-40B4-BE49-F238E27FC236}">
                <a16:creationId xmlns:a16="http://schemas.microsoft.com/office/drawing/2014/main" id="{97619052-AF08-5BFC-B6BD-46B4B9C1187C}"/>
              </a:ext>
            </a:extLst>
          </p:cNvPr>
          <p:cNvSpPr>
            <a:spLocks noGrp="1"/>
          </p:cNvSpPr>
          <p:nvPr>
            <p:ph idx="1"/>
          </p:nvPr>
        </p:nvSpPr>
        <p:spPr>
          <a:xfrm>
            <a:off x="262758" y="576939"/>
            <a:ext cx="11140965" cy="6281062"/>
          </a:xfrm>
        </p:spPr>
        <p:txBody>
          <a:bodyPr>
            <a:normAutofit lnSpcReduction="10000"/>
          </a:bodyPr>
          <a:lstStyle/>
          <a:p>
            <a:pPr marL="338455" marR="439420" indent="-6350" algn="just">
              <a:lnSpc>
                <a:spcPct val="107000"/>
              </a:lnSpc>
              <a:spcAft>
                <a:spcPts val="840"/>
              </a:spcAft>
            </a:pPr>
            <a:r>
              <a:rPr lang="en-IN" sz="1800" b="1" kern="100" dirty="0">
                <a:solidFill>
                  <a:srgbClr val="000000"/>
                </a:solidFill>
                <a:effectLst/>
                <a:latin typeface="Times New Roman" panose="02020603050405020304" pitchFamily="18" charset="0"/>
                <a:ea typeface="Times New Roman" panose="02020603050405020304" pitchFamily="18" charset="0"/>
              </a:rPr>
              <a:t>Future Enhancements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32105" marR="439420" indent="0" algn="just">
              <a:lnSpc>
                <a:spcPct val="107000"/>
              </a:lnSpc>
              <a:spcAft>
                <a:spcPts val="84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To further improve the poultry farm management System, the following future enhancements can be considered:</a:t>
            </a:r>
          </a:p>
          <a:p>
            <a:pPr marL="338455" marR="439420" indent="-6350" algn="just">
              <a:lnSpc>
                <a:spcPct val="107000"/>
              </a:lnSpc>
              <a:spcAft>
                <a:spcPts val="840"/>
              </a:spcAft>
            </a:pPr>
            <a:r>
              <a:rPr lang="en-IN" sz="1800" b="1" kern="100" dirty="0">
                <a:solidFill>
                  <a:srgbClr val="000000"/>
                </a:solidFill>
                <a:effectLst/>
                <a:latin typeface="Times New Roman" panose="02020603050405020304" pitchFamily="18" charset="0"/>
                <a:ea typeface="Times New Roman" panose="02020603050405020304" pitchFamily="18" charset="0"/>
              </a:rPr>
              <a:t>   AI-Powered Analytics</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342900" marR="439420" lvl="0" indent="-342900" algn="just">
              <a:lnSpc>
                <a:spcPct val="107000"/>
              </a:lnSpc>
              <a:spcAft>
                <a:spcPts val="840"/>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 artificial intelligence (AI) to </a:t>
            </a:r>
            <a:r>
              <a:rPr lang="en-IN" sz="1800" kern="100" dirty="0" err="1">
                <a:solidFill>
                  <a:srgbClr val="000000"/>
                </a:solidFill>
                <a:effectLst/>
                <a:latin typeface="Times New Roman" panose="02020603050405020304" pitchFamily="18" charset="0"/>
                <a:ea typeface="Times New Roman" panose="02020603050405020304" pitchFamily="18" charset="0"/>
              </a:rPr>
              <a:t>analyze</a:t>
            </a:r>
            <a:r>
              <a:rPr lang="en-IN" sz="1800" kern="100" dirty="0">
                <a:solidFill>
                  <a:srgbClr val="000000"/>
                </a:solidFill>
                <a:effectLst/>
                <a:latin typeface="Times New Roman" panose="02020603050405020304" pitchFamily="18" charset="0"/>
                <a:ea typeface="Times New Roman" panose="02020603050405020304" pitchFamily="18" charset="0"/>
              </a:rPr>
              <a:t> farm data and provide predictive insights on poultry growth, egg production, and feed consumption.</a:t>
            </a:r>
          </a:p>
          <a:p>
            <a:pPr marL="338455" marR="439420" indent="-6350" algn="just">
              <a:lnSpc>
                <a:spcPct val="107000"/>
              </a:lnSpc>
              <a:spcAft>
                <a:spcPts val="84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Automated Feed Management</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342900" marR="439420" lvl="0" indent="-342900" algn="just">
              <a:lnSpc>
                <a:spcPct val="107000"/>
              </a:lnSpc>
              <a:spcAft>
                <a:spcPts val="840"/>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Integrate automated systems that regulate the feed supply based on real-time consumption data, ensuring the optimal feeding schedule.</a:t>
            </a:r>
          </a:p>
          <a:p>
            <a:pPr marL="338455" marR="439420" indent="-6350" algn="just">
              <a:lnSpc>
                <a:spcPct val="107000"/>
              </a:lnSpc>
              <a:spcAft>
                <a:spcPts val="84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Mobile Access &amp; Notifications</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342900" marR="439420" lvl="0" indent="-342900" algn="just">
              <a:lnSpc>
                <a:spcPct val="107000"/>
              </a:lnSpc>
              <a:spcAft>
                <a:spcPts val="840"/>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Develop a mobile app version of the application that sends real-time notifications to farm managers about critical events (e.g., low feed levels, temperature fluctuations, health issues).</a:t>
            </a:r>
          </a:p>
          <a:p>
            <a:pPr marL="338455" marR="439420" indent="-6350" algn="just">
              <a:lnSpc>
                <a:spcPct val="107000"/>
              </a:lnSpc>
              <a:spcAft>
                <a:spcPts val="840"/>
              </a:spcAft>
            </a:pPr>
            <a:r>
              <a:rPr lang="en-IN" sz="1800" b="1" kern="100" dirty="0">
                <a:solidFill>
                  <a:srgbClr val="000000"/>
                </a:solidFill>
                <a:effectLst/>
                <a:latin typeface="Times New Roman" panose="02020603050405020304" pitchFamily="18" charset="0"/>
                <a:ea typeface="Times New Roman" panose="02020603050405020304" pitchFamily="18" charset="0"/>
              </a:rPr>
              <a:t>Disease Prediction and Monitoring</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342900" marR="439420" lvl="0" indent="-342900" algn="just">
              <a:lnSpc>
                <a:spcPct val="107000"/>
              </a:lnSpc>
              <a:spcAft>
                <a:spcPts val="840"/>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 health monitoring features with real-time data collection and disease prediction algorithms, helping early detection and reducing outbreaks.</a:t>
            </a:r>
          </a:p>
          <a:p>
            <a:pPr marL="0" indent="0">
              <a:buNone/>
            </a:pPr>
            <a:endParaRPr lang="en-IN" sz="2400" dirty="0"/>
          </a:p>
        </p:txBody>
      </p:sp>
    </p:spTree>
    <p:extLst>
      <p:ext uri="{BB962C8B-B14F-4D97-AF65-F5344CB8AC3E}">
        <p14:creationId xmlns:p14="http://schemas.microsoft.com/office/powerpoint/2010/main" val="1326113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6ED0-F90D-596D-F6E9-52CB77EB69D0}"/>
              </a:ext>
            </a:extLst>
          </p:cNvPr>
          <p:cNvSpPr>
            <a:spLocks noGrp="1"/>
          </p:cNvSpPr>
          <p:nvPr>
            <p:ph type="title"/>
          </p:nvPr>
        </p:nvSpPr>
        <p:spPr/>
        <p:txBody>
          <a:bodyPr>
            <a:normAutofit/>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7FD2D3E1-8189-F709-CA00-7FDF69745617}"/>
              </a:ext>
            </a:extLst>
          </p:cNvPr>
          <p:cNvSpPr>
            <a:spLocks noGrp="1"/>
          </p:cNvSpPr>
          <p:nvPr>
            <p:ph idx="1"/>
          </p:nvPr>
        </p:nvSpPr>
        <p:spPr>
          <a:xfrm>
            <a:off x="677334" y="1122066"/>
            <a:ext cx="9401163" cy="5735934"/>
          </a:xfrm>
        </p:spPr>
        <p:txBody>
          <a:bodyPr>
            <a:noAutofit/>
          </a:bodyPr>
          <a:lstStyle/>
          <a:p>
            <a:pPr marL="338455" marR="439420" indent="-6350" algn="just">
              <a:lnSpc>
                <a:spcPct val="150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The integration of a poultry farm manager app in modern poultry farming has revolutionized the industry by providing a comprehensive, data-driven approach to farm management. By leveraging digital technology, poultry farmers can streamline operations, enhance efficiency, and optimize productivity. The app serves as a centralized platform for monitoring crucial farm activities such as feed management, disease control, financial record-keeping, and environmental monitoring.</a:t>
            </a:r>
          </a:p>
          <a:p>
            <a:pPr marL="338455" marR="439420" indent="-6350" algn="just">
              <a:lnSpc>
                <a:spcPct val="150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One of the most significant advantages of a poultry farm manager app is its ability to automate and simplify various farm processes. Traditional poultry farming methods often rely on manual record-keeping and observation, which are prone to human errors and inefficiencies. </a:t>
            </a:r>
          </a:p>
          <a:p>
            <a:pPr marL="338455" marR="439420" indent="-6350" algn="just">
              <a:lnSpc>
                <a:spcPct val="150000"/>
              </a:lnSpc>
              <a:spcAft>
                <a:spcPts val="65"/>
              </a:spcAft>
            </a:pPr>
            <a:r>
              <a:rPr lang="en-IN" sz="1800" kern="100" dirty="0">
                <a:solidFill>
                  <a:srgbClr val="000000"/>
                </a:solidFill>
                <a:effectLst/>
                <a:latin typeface="Times New Roman" panose="02020603050405020304" pitchFamily="18" charset="0"/>
                <a:ea typeface="Times New Roman" panose="02020603050405020304" pitchFamily="18" charset="0"/>
              </a:rPr>
              <a:t>Moreover, a poultry farm manager app enhances financial management by enabling farmers to track expenses, calculate profits, and manage inventory efficiently. Detailed financial records help in cost analysis, ensuring that farm resources are utilized effectively. </a:t>
            </a:r>
          </a:p>
          <a:p>
            <a:pPr marL="90170" marR="269240" indent="90170" algn="just">
              <a:lnSpc>
                <a:spcPct val="150000"/>
              </a:lnSpc>
              <a:tabLst>
                <a:tab pos="90170" algn="l"/>
              </a:tabLs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6693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E530-55AA-7019-C1D4-A63158EE34AE}"/>
              </a:ext>
            </a:extLst>
          </p:cNvPr>
          <p:cNvSpPr>
            <a:spLocks noGrp="1"/>
          </p:cNvSpPr>
          <p:nvPr>
            <p:ph type="title"/>
          </p:nvPr>
        </p:nvSpPr>
        <p:spPr>
          <a:xfrm>
            <a:off x="677334" y="76200"/>
            <a:ext cx="8596668" cy="1854200"/>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FD439925-EEF9-2363-2AD5-BE552C39F4D4}"/>
              </a:ext>
            </a:extLst>
          </p:cNvPr>
          <p:cNvSpPr>
            <a:spLocks noGrp="1"/>
          </p:cNvSpPr>
          <p:nvPr>
            <p:ph idx="1"/>
          </p:nvPr>
        </p:nvSpPr>
        <p:spPr>
          <a:xfrm>
            <a:off x="1207484" y="849086"/>
            <a:ext cx="9096722" cy="6008913"/>
          </a:xfrm>
        </p:spPr>
        <p:txBody>
          <a:bodyPr>
            <a:normAutofit fontScale="25000" lnSpcReduction="20000"/>
          </a:bodyPr>
          <a:lstStyle/>
          <a:p>
            <a:pPr marL="180975" marR="220345" indent="266700" algn="just">
              <a:lnSpc>
                <a:spcPct val="148000"/>
              </a:lnSpc>
              <a:spcAft>
                <a:spcPts val="715"/>
              </a:spcAft>
            </a:pPr>
            <a:r>
              <a:rPr lang="en-IN" sz="9600" b="1" kern="100" dirty="0">
                <a:solidFill>
                  <a:schemeClr val="tx1">
                    <a:lumMod val="95000"/>
                  </a:schemeClr>
                </a:solidFill>
                <a:effectLst/>
                <a:latin typeface="Times New Roman" panose="02020603050405020304" pitchFamily="18" charset="0"/>
                <a:ea typeface="Times New Roman" panose="02020603050405020304" pitchFamily="18" charset="0"/>
              </a:rPr>
              <a:t>Project Goal : </a:t>
            </a:r>
            <a:r>
              <a:rPr lang="en-IN" sz="9600" dirty="0">
                <a:solidFill>
                  <a:srgbClr val="000000"/>
                </a:solidFill>
                <a:effectLst/>
                <a:latin typeface="Times New Roman" panose="02020603050405020304" pitchFamily="18" charset="0"/>
                <a:ea typeface="Times New Roman" panose="02020603050405020304" pitchFamily="18" charset="0"/>
              </a:rPr>
              <a:t>The </a:t>
            </a:r>
            <a:r>
              <a:rPr lang="en-IN" sz="9600" b="1" dirty="0">
                <a:solidFill>
                  <a:srgbClr val="000000"/>
                </a:solidFill>
                <a:effectLst/>
                <a:latin typeface="Times New Roman" panose="02020603050405020304" pitchFamily="18" charset="0"/>
                <a:ea typeface="Times New Roman" panose="02020603050405020304" pitchFamily="18" charset="0"/>
              </a:rPr>
              <a:t>Poultry Farm </a:t>
            </a:r>
            <a:r>
              <a:rPr lang="en-IN" sz="9600" b="1" dirty="0" err="1">
                <a:solidFill>
                  <a:srgbClr val="000000"/>
                </a:solidFill>
                <a:effectLst/>
                <a:latin typeface="Times New Roman" panose="02020603050405020304" pitchFamily="18" charset="0"/>
                <a:ea typeface="Times New Roman" panose="02020603050405020304" pitchFamily="18" charset="0"/>
              </a:rPr>
              <a:t>Managememt</a:t>
            </a:r>
            <a:r>
              <a:rPr lang="en-IN" sz="9600" b="1" dirty="0">
                <a:solidFill>
                  <a:srgbClr val="000000"/>
                </a:solidFill>
                <a:effectLst/>
                <a:latin typeface="Times New Roman" panose="02020603050405020304" pitchFamily="18" charset="0"/>
                <a:ea typeface="Times New Roman" panose="02020603050405020304" pitchFamily="18" charset="0"/>
              </a:rPr>
              <a:t> Application</a:t>
            </a:r>
            <a:r>
              <a:rPr lang="en-IN" sz="9600" dirty="0">
                <a:solidFill>
                  <a:srgbClr val="000000"/>
                </a:solidFill>
                <a:effectLst/>
                <a:latin typeface="Times New Roman" panose="02020603050405020304" pitchFamily="18" charset="0"/>
                <a:ea typeface="Times New Roman" panose="02020603050405020304" pitchFamily="18" charset="0"/>
              </a:rPr>
              <a:t> is designed to streamline farm operations, enhance productivity, and improve profitability through automation and real-time monitoring. </a:t>
            </a:r>
            <a:r>
              <a:rPr lang="en-US" sz="9600" b="1" dirty="0">
                <a:latin typeface="Times New Roman" panose="02020603050405020304" pitchFamily="18" charset="0"/>
                <a:cs typeface="Times New Roman" panose="02020603050405020304" pitchFamily="18" charset="0"/>
              </a:rPr>
              <a:t>Key Features : </a:t>
            </a:r>
            <a:r>
              <a:rPr lang="en-US" sz="9600" dirty="0">
                <a:latin typeface="Times New Roman" panose="02020603050405020304" pitchFamily="18" charset="0"/>
                <a:cs typeface="Times New Roman" panose="02020603050405020304" pitchFamily="18" charset="0"/>
              </a:rPr>
              <a:t>User and Staff login, </a:t>
            </a:r>
            <a:r>
              <a:rPr lang="en-US" sz="9600" spc="-45" dirty="0">
                <a:latin typeface="Times New Roman" panose="02020603050405020304" pitchFamily="18" charset="0"/>
                <a:cs typeface="Times New Roman" panose="02020603050405020304" pitchFamily="18" charset="0"/>
              </a:rPr>
              <a:t>M</a:t>
            </a:r>
            <a:r>
              <a:rPr lang="en-US" sz="9600" spc="-45" dirty="0">
                <a:effectLst/>
                <a:latin typeface="Times New Roman" panose="02020603050405020304" pitchFamily="18" charset="0"/>
                <a:ea typeface="Times New Roman" panose="02020603050405020304" pitchFamily="18" charset="0"/>
              </a:rPr>
              <a:t>aintain </a:t>
            </a:r>
            <a:r>
              <a:rPr lang="en-US" sz="9600" spc="-45" dirty="0">
                <a:latin typeface="Times New Roman" panose="02020603050405020304" pitchFamily="18" charset="0"/>
                <a:ea typeface="Times New Roman" panose="02020603050405020304" pitchFamily="18" charset="0"/>
              </a:rPr>
              <a:t>Application</a:t>
            </a:r>
            <a:r>
              <a:rPr lang="en-US" sz="9600" spc="-45" dirty="0">
                <a:effectLst/>
                <a:latin typeface="Times New Roman" panose="02020603050405020304" pitchFamily="18" charset="0"/>
                <a:ea typeface="Times New Roman" panose="02020603050405020304" pitchFamily="18" charset="0"/>
              </a:rPr>
              <a:t> security,</a:t>
            </a:r>
            <a:r>
              <a:rPr lang="en-US" sz="9600" spc="-45" dirty="0">
                <a:effectLst/>
                <a:latin typeface="Times New Roman" panose="02020603050405020304" pitchFamily="18" charset="0"/>
                <a:ea typeface="Times New Roman" panose="02020603050405020304" pitchFamily="18" charset="0"/>
                <a:cs typeface="Times New Roman" panose="02020603050405020304" pitchFamily="18" charset="0"/>
              </a:rPr>
              <a:t> Daily Lot Status Report</a:t>
            </a:r>
            <a:r>
              <a:rPr lang="en-US" sz="9600" dirty="0">
                <a:latin typeface="Times New Roman" panose="02020603050405020304" pitchFamily="18" charset="0"/>
                <a:cs typeface="Times New Roman" panose="02020603050405020304" pitchFamily="18" charset="0"/>
              </a:rPr>
              <a:t>, Feed Rreport,etc.</a:t>
            </a:r>
            <a:endParaRPr lang="en-US" sz="9600" b="1" dirty="0">
              <a:latin typeface="Times New Roman" panose="02020603050405020304" pitchFamily="18" charset="0"/>
              <a:cs typeface="Times New Roman" panose="02020603050405020304" pitchFamily="18" charset="0"/>
            </a:endParaRPr>
          </a:p>
          <a:p>
            <a:pPr marL="180975" marR="220345" indent="266700" algn="just">
              <a:lnSpc>
                <a:spcPct val="148000"/>
              </a:lnSpc>
              <a:spcAft>
                <a:spcPts val="715"/>
              </a:spcAft>
            </a:pPr>
            <a:r>
              <a:rPr lang="en-US" sz="9600" b="1" dirty="0">
                <a:latin typeface="Times New Roman" panose="02020603050405020304" pitchFamily="18" charset="0"/>
                <a:cs typeface="Times New Roman" panose="02020603050405020304" pitchFamily="18" charset="0"/>
              </a:rPr>
              <a:t>Technical Requirements : </a:t>
            </a:r>
            <a:r>
              <a:rPr lang="en-US" sz="9600" dirty="0">
                <a:latin typeface="Times New Roman" panose="02020603050405020304" pitchFamily="18" charset="0"/>
                <a:cs typeface="Times New Roman" panose="02020603050405020304" pitchFamily="18" charset="0"/>
              </a:rPr>
              <a:t>Programming languages: C#, Database management: </a:t>
            </a:r>
            <a:r>
              <a:rPr lang="en-US" sz="9600" dirty="0">
                <a:solidFill>
                  <a:srgbClr val="000000"/>
                </a:solidFill>
                <a:effectLst/>
                <a:latin typeface="Times New Roman" panose="02020603050405020304" pitchFamily="18" charset="0"/>
                <a:ea typeface="Times New Roman" panose="02020603050405020304" pitchFamily="18" charset="0"/>
              </a:rPr>
              <a:t>MySQL</a:t>
            </a:r>
            <a:r>
              <a:rPr lang="en-US" sz="9600" dirty="0">
                <a:latin typeface="Times New Roman" panose="02020603050405020304" pitchFamily="18" charset="0"/>
                <a:cs typeface="Times New Roman" panose="02020603050405020304" pitchFamily="18" charset="0"/>
              </a:rPr>
              <a:t>. </a:t>
            </a:r>
          </a:p>
          <a:p>
            <a:pPr marL="180975" marR="220345" indent="266700" algn="just">
              <a:lnSpc>
                <a:spcPct val="148000"/>
              </a:lnSpc>
              <a:spcAft>
                <a:spcPts val="715"/>
              </a:spcAft>
            </a:pPr>
            <a:r>
              <a:rPr lang="en-US" sz="9600" b="1" kern="1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Project Outcome :</a:t>
            </a:r>
            <a:r>
              <a:rPr lang="en-US" sz="9600" kern="1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9600" kern="1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9600" kern="1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ully functional To Save Day Todays Lot Status,And It </a:t>
            </a:r>
            <a:r>
              <a:rPr lang="en-US" sz="9600" kern="1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Is Easy To Use For Farmer.</a:t>
            </a:r>
            <a:endParaRPr lang="en-IN" sz="9600" b="1" kern="1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495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C9D4-BF1C-E20A-1456-8503BA41F882}"/>
              </a:ext>
            </a:extLst>
          </p:cNvPr>
          <p:cNvSpPr>
            <a:spLocks noGrp="1"/>
          </p:cNvSpPr>
          <p:nvPr>
            <p:ph type="title"/>
          </p:nvPr>
        </p:nvSpPr>
        <p:spPr/>
        <p:txBody>
          <a:bodyPr>
            <a:normAutofit/>
          </a:bodyPr>
          <a:lstStyle/>
          <a:p>
            <a:r>
              <a:rPr lang="en-US" dirty="0"/>
              <a:t>Requirement Analysis :</a:t>
            </a:r>
            <a:br>
              <a:rPr lang="en-US" dirty="0"/>
            </a:br>
            <a:endParaRPr lang="en-IN" dirty="0"/>
          </a:p>
        </p:txBody>
      </p:sp>
      <p:sp>
        <p:nvSpPr>
          <p:cNvPr id="3" name="Content Placeholder 2">
            <a:extLst>
              <a:ext uri="{FF2B5EF4-FFF2-40B4-BE49-F238E27FC236}">
                <a16:creationId xmlns:a16="http://schemas.microsoft.com/office/drawing/2014/main" id="{98AB512D-A89D-D7AE-6405-1B8443885C02}"/>
              </a:ext>
            </a:extLst>
          </p:cNvPr>
          <p:cNvSpPr>
            <a:spLocks noGrp="1"/>
          </p:cNvSpPr>
          <p:nvPr>
            <p:ph idx="1"/>
          </p:nvPr>
        </p:nvSpPr>
        <p:spPr>
          <a:xfrm>
            <a:off x="677333" y="2160589"/>
            <a:ext cx="9528211" cy="4166639"/>
          </a:xfrm>
        </p:spPr>
        <p:txBody>
          <a:bodyPr>
            <a:normAutofit/>
          </a:bodyPr>
          <a:lstStyle/>
          <a:p>
            <a:r>
              <a:rPr lang="en-IN" sz="2800" b="1" u="sng" dirty="0">
                <a:latin typeface="Times New Roman" panose="02020603050405020304" pitchFamily="18" charset="0"/>
                <a:cs typeface="Times New Roman" panose="02020603050405020304" pitchFamily="18" charset="0"/>
              </a:rPr>
              <a:t>Software Requirements</a:t>
            </a:r>
            <a:r>
              <a:rPr lang="en-IN" sz="2800" dirty="0">
                <a:latin typeface="Times New Roman" panose="02020603050405020304" pitchFamily="18" charset="0"/>
                <a:cs typeface="Times New Roman" panose="02020603050405020304" pitchFamily="18" charset="0"/>
              </a:rPr>
              <a:t> :</a:t>
            </a:r>
          </a:p>
          <a:p>
            <a:pPr marL="342900" marR="480695" lvl="0" indent="-342900" algn="l">
              <a:lnSpc>
                <a:spcPct val="107000"/>
              </a:lnSpc>
              <a:spcAft>
                <a:spcPts val="65"/>
              </a:spcAft>
              <a:buSzPts val="1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a:t>
            </a: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Programming Language              -        C#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Operating System                         -        Windows 10/11</a:t>
            </a:r>
            <a:r>
              <a:rPr lang="en-US" sz="2400" kern="100" dirty="0">
                <a:solidFill>
                  <a:srgbClr val="000000"/>
                </a:solidFill>
                <a:effectLst/>
                <a:latin typeface="Times New Roman" panose="02020603050405020304" pitchFamily="18" charset="0"/>
                <a:ea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Platform	                                  -        .Net Framework 4.5 </a:t>
            </a:r>
            <a:endParaRPr lang="en-IN"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IDE	                                              -        Visual Studio 2019/2022</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Database	                                  -        MySQL Server 2019</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Reporting	                                  -        RDLC</a:t>
            </a:r>
            <a:r>
              <a:rPr lang="en-US" sz="2400" b="1"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or</a:t>
            </a:r>
            <a:r>
              <a:rPr lang="en-US" sz="2400" b="1"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Crystal Report</a:t>
            </a:r>
            <a:endParaRPr lang="en-IN"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066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9BC-AE1D-76C6-62C6-0A53284385BA}"/>
              </a:ext>
            </a:extLst>
          </p:cNvPr>
          <p:cNvSpPr>
            <a:spLocks noGrp="1"/>
          </p:cNvSpPr>
          <p:nvPr>
            <p:ph type="title"/>
          </p:nvPr>
        </p:nvSpPr>
        <p:spPr/>
        <p:txBody>
          <a:bodyPr>
            <a:normAutofit/>
          </a:bodyPr>
          <a:lstStyle/>
          <a:p>
            <a:r>
              <a:rPr lang="en-US" dirty="0"/>
              <a:t>Requirement Analysis :</a:t>
            </a:r>
            <a:br>
              <a:rPr lang="en-US" dirty="0"/>
            </a:br>
            <a:endParaRPr lang="en-IN" dirty="0"/>
          </a:p>
        </p:txBody>
      </p:sp>
      <p:sp>
        <p:nvSpPr>
          <p:cNvPr id="3" name="Content Placeholder 2">
            <a:extLst>
              <a:ext uri="{FF2B5EF4-FFF2-40B4-BE49-F238E27FC236}">
                <a16:creationId xmlns:a16="http://schemas.microsoft.com/office/drawing/2014/main" id="{C99D3C7B-D687-0EDC-3524-BE525385295C}"/>
              </a:ext>
            </a:extLst>
          </p:cNvPr>
          <p:cNvSpPr>
            <a:spLocks noGrp="1"/>
          </p:cNvSpPr>
          <p:nvPr>
            <p:ph idx="1"/>
          </p:nvPr>
        </p:nvSpPr>
        <p:spPr>
          <a:xfrm>
            <a:off x="677333" y="2160589"/>
            <a:ext cx="10032707" cy="3880773"/>
          </a:xfrm>
        </p:spPr>
        <p:txBody>
          <a:bodyPr>
            <a:normAutofit/>
          </a:bodyPr>
          <a:lstStyle/>
          <a:p>
            <a:r>
              <a:rPr lang="en-IN" sz="2800" b="1" u="sng" dirty="0">
                <a:solidFill>
                  <a:schemeClr val="tx2">
                    <a:lumMod val="75000"/>
                  </a:schemeClr>
                </a:solidFill>
              </a:rPr>
              <a:t>Hardware Requirements :</a:t>
            </a: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Processor         -     Intel Core i3 (8th Gen or higher)/AMD Ryzen 5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RAM               -     Minimum 4 GB (16 GB for smoother multitasking)</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Device 	     -     Keyboard and Mouse</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Hard Disk        -     Minimum 100 GB HDD</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l">
              <a:lnSpc>
                <a:spcPct val="107000"/>
              </a:lnSpc>
              <a:spcAft>
                <a:spcPts val="65"/>
              </a:spcAft>
              <a:buSzPts val="1200"/>
              <a:buFont typeface="Wingdings" panose="05000000000000000000" pitchFamily="2" charset="2"/>
              <a:buChar char=""/>
            </a:pPr>
            <a:r>
              <a:rPr lang="en-US"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Display            -     Minimum 1920x1080 resolution for better visibility</a:t>
            </a:r>
            <a:endParaRPr lang="en-IN" sz="2400" kern="100" spc="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endParaRPr>
          </a:p>
          <a:p>
            <a:pPr marL="0" indent="0">
              <a:buNone/>
            </a:pPr>
            <a:endParaRPr lang="en-IN" sz="2800" b="1" u="sng" dirty="0">
              <a:solidFill>
                <a:schemeClr val="tx2">
                  <a:lumMod val="75000"/>
                </a:schemeClr>
              </a:solidFill>
            </a:endParaRPr>
          </a:p>
        </p:txBody>
      </p:sp>
    </p:spTree>
    <p:extLst>
      <p:ext uri="{BB962C8B-B14F-4D97-AF65-F5344CB8AC3E}">
        <p14:creationId xmlns:p14="http://schemas.microsoft.com/office/powerpoint/2010/main" val="1348927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77AC-B967-854F-3265-F221067A7DC6}"/>
              </a:ext>
            </a:extLst>
          </p:cNvPr>
          <p:cNvSpPr>
            <a:spLocks noGrp="1"/>
          </p:cNvSpPr>
          <p:nvPr>
            <p:ph type="title"/>
          </p:nvPr>
        </p:nvSpPr>
        <p:spPr/>
        <p:txBody>
          <a:bodyPr>
            <a:normAutofit/>
          </a:bodyPr>
          <a:lstStyle/>
          <a:p>
            <a:r>
              <a:rPr lang="en-US" dirty="0"/>
              <a:t>Objectives:</a:t>
            </a:r>
            <a:br>
              <a:rPr lang="en-US" dirty="0"/>
            </a:br>
            <a:endParaRPr lang="en-IN" dirty="0"/>
          </a:p>
        </p:txBody>
      </p:sp>
      <p:sp>
        <p:nvSpPr>
          <p:cNvPr id="3" name="Content Placeholder 2">
            <a:extLst>
              <a:ext uri="{FF2B5EF4-FFF2-40B4-BE49-F238E27FC236}">
                <a16:creationId xmlns:a16="http://schemas.microsoft.com/office/drawing/2014/main" id="{B378E4F4-4373-0D67-4DF6-08FAB9C58CB3}"/>
              </a:ext>
            </a:extLst>
          </p:cNvPr>
          <p:cNvSpPr>
            <a:spLocks noGrp="1"/>
          </p:cNvSpPr>
          <p:nvPr>
            <p:ph idx="1"/>
          </p:nvPr>
        </p:nvSpPr>
        <p:spPr>
          <a:xfrm>
            <a:off x="924232" y="1240221"/>
            <a:ext cx="9586452" cy="5496910"/>
          </a:xfrm>
        </p:spPr>
        <p:txBody>
          <a:bodyPr>
            <a:normAutofit fontScale="40000" lnSpcReduction="20000"/>
          </a:bodyPr>
          <a:lstStyle/>
          <a:p>
            <a:pPr marL="338455" marR="480695" indent="-6350" algn="just">
              <a:lnSpc>
                <a:spcPct val="150000"/>
              </a:lnSpc>
              <a:spcAft>
                <a:spcPts val="65"/>
              </a:spcAft>
            </a:pPr>
            <a:r>
              <a:rPr lang="en-IN" sz="4000" b="1" kern="100" dirty="0">
                <a:solidFill>
                  <a:srgbClr val="000000"/>
                </a:solidFill>
                <a:effectLst/>
                <a:latin typeface="Times New Roman" panose="02020603050405020304" pitchFamily="18" charset="0"/>
                <a:ea typeface="Times New Roman" panose="02020603050405020304" pitchFamily="18" charset="0"/>
              </a:rPr>
              <a:t>1. Efficient Farm Management</a:t>
            </a:r>
            <a:endParaRPr lang="en-IN" sz="40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Provide a centralized platform to monitor and manage poultry farm activities.</a:t>
            </a:r>
          </a:p>
          <a:p>
            <a:pPr marL="342900" marR="439420"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Automate daily farm operations, including feeding, health tracking, and production management.</a:t>
            </a:r>
          </a:p>
          <a:p>
            <a:pPr marL="338455" marR="480695" indent="-6350" algn="just">
              <a:lnSpc>
                <a:spcPct val="150000"/>
              </a:lnSpc>
              <a:spcAft>
                <a:spcPts val="65"/>
              </a:spcAft>
            </a:pPr>
            <a:r>
              <a:rPr lang="en-IN" sz="4000" b="1" kern="100" dirty="0">
                <a:solidFill>
                  <a:srgbClr val="000000"/>
                </a:solidFill>
                <a:effectLst/>
                <a:latin typeface="Times New Roman" panose="02020603050405020304" pitchFamily="18" charset="0"/>
                <a:ea typeface="Times New Roman" panose="02020603050405020304" pitchFamily="18" charset="0"/>
              </a:rPr>
              <a:t>2. Health and Disease Management</a:t>
            </a:r>
            <a:endParaRPr lang="en-IN" sz="40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Track poultry health, mortality rates, and symptoms in real time.</a:t>
            </a: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Provide automated vaccination schedules and reminders.</a:t>
            </a: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b="1" kern="100" dirty="0">
                <a:solidFill>
                  <a:srgbClr val="000000"/>
                </a:solidFill>
                <a:effectLst/>
                <a:latin typeface="Times New Roman" panose="02020603050405020304" pitchFamily="18" charset="0"/>
                <a:ea typeface="Times New Roman" panose="02020603050405020304" pitchFamily="18" charset="0"/>
              </a:rPr>
              <a:t>3. Environmental Control and Optimization</a:t>
            </a:r>
            <a:endParaRPr lang="en-IN" sz="4000" kern="100" dirty="0">
              <a:solidFill>
                <a:srgbClr val="000000"/>
              </a:solidFill>
              <a:effectLst/>
              <a:latin typeface="Times New Roman" panose="02020603050405020304" pitchFamily="18" charset="0"/>
              <a:ea typeface="Times New Roman" panose="02020603050405020304" pitchFamily="18" charset="0"/>
            </a:endParaRP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Monitor and regulate temperature, humidity, and air quality using IoT sensors.</a:t>
            </a:r>
          </a:p>
          <a:p>
            <a:pPr marL="342900" marR="480695"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Provide automated alerts for extreme environmental conditions affecting poultry health.</a:t>
            </a:r>
          </a:p>
          <a:p>
            <a:pPr marL="338455" marR="480695" indent="-6350" algn="just">
              <a:lnSpc>
                <a:spcPct val="150000"/>
              </a:lnSpc>
              <a:spcAft>
                <a:spcPts val="65"/>
              </a:spcAft>
            </a:pPr>
            <a:r>
              <a:rPr lang="en-IN" sz="4000" b="1" kern="100" dirty="0">
                <a:solidFill>
                  <a:srgbClr val="000000"/>
                </a:solidFill>
                <a:effectLst/>
                <a:latin typeface="Times New Roman" panose="02020603050405020304" pitchFamily="18" charset="0"/>
                <a:ea typeface="Times New Roman" panose="02020603050405020304" pitchFamily="18" charset="0"/>
              </a:rPr>
              <a:t>4. Feed and Nutrition Management</a:t>
            </a:r>
            <a:endParaRPr lang="en-IN" sz="4000" kern="100" dirty="0">
              <a:solidFill>
                <a:srgbClr val="000000"/>
              </a:solidFill>
              <a:effectLst/>
              <a:latin typeface="Times New Roman" panose="02020603050405020304" pitchFamily="18" charset="0"/>
              <a:ea typeface="Times New Roman" panose="02020603050405020304" pitchFamily="18" charset="0"/>
            </a:endParaRPr>
          </a:p>
          <a:p>
            <a:pPr marL="342900" marR="439420"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Optimize feed consumption with AI-driven recommendations.</a:t>
            </a:r>
          </a:p>
          <a:p>
            <a:pPr marL="342900" marR="439420" lvl="0" indent="-342900" algn="just">
              <a:lnSpc>
                <a:spcPct val="150000"/>
              </a:lnSpc>
              <a:spcAft>
                <a:spcPts val="65"/>
              </a:spcAft>
              <a:buSzPts val="1000"/>
              <a:buFont typeface="Symbol" panose="05050102010706020507" pitchFamily="18" charset="2"/>
              <a:buChar char=""/>
              <a:tabLst>
                <a:tab pos="457200" algn="l"/>
              </a:tabLst>
            </a:pPr>
            <a:r>
              <a:rPr lang="en-IN" sz="4000" kern="100" dirty="0">
                <a:solidFill>
                  <a:srgbClr val="000000"/>
                </a:solidFill>
                <a:effectLst/>
                <a:latin typeface="Times New Roman" panose="02020603050405020304" pitchFamily="18" charset="0"/>
                <a:ea typeface="Times New Roman" panose="02020603050405020304" pitchFamily="18" charset="0"/>
              </a:rPr>
              <a:t>Track feed stock levels and automate reordering to prevent shortages.</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40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F623-21C7-9F1A-E443-73388D633C93}"/>
              </a:ext>
            </a:extLst>
          </p:cNvPr>
          <p:cNvSpPr>
            <a:spLocks noGrp="1"/>
          </p:cNvSpPr>
          <p:nvPr>
            <p:ph type="title"/>
          </p:nvPr>
        </p:nvSpPr>
        <p:spPr>
          <a:xfrm>
            <a:off x="646111" y="173255"/>
            <a:ext cx="9404723" cy="1679993"/>
          </a:xfrm>
        </p:spPr>
        <p:txBody>
          <a:bodyPr/>
          <a:lstStyle/>
          <a:p>
            <a:r>
              <a:rPr lang="en-US" dirty="0"/>
              <a:t>Entity Relationship Diagram:</a:t>
            </a:r>
            <a:endParaRPr lang="en-IN" dirty="0"/>
          </a:p>
        </p:txBody>
      </p:sp>
      <p:pic>
        <p:nvPicPr>
          <p:cNvPr id="5" name="Picture 4">
            <a:extLst>
              <a:ext uri="{FF2B5EF4-FFF2-40B4-BE49-F238E27FC236}">
                <a16:creationId xmlns:a16="http://schemas.microsoft.com/office/drawing/2014/main" id="{2CA6235E-8578-3C9F-1BD2-D39C8E539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8897" y="1526550"/>
            <a:ext cx="7399282" cy="5242111"/>
          </a:xfrm>
          <a:prstGeom prst="rect">
            <a:avLst/>
          </a:prstGeom>
          <a:noFill/>
          <a:ln>
            <a:noFill/>
          </a:ln>
        </p:spPr>
      </p:pic>
    </p:spTree>
    <p:extLst>
      <p:ext uri="{BB962C8B-B14F-4D97-AF65-F5344CB8AC3E}">
        <p14:creationId xmlns:p14="http://schemas.microsoft.com/office/powerpoint/2010/main" val="1768388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0AF3-CF56-347F-EE2E-3357A868DEB7}"/>
              </a:ext>
            </a:extLst>
          </p:cNvPr>
          <p:cNvSpPr>
            <a:spLocks noGrp="1"/>
          </p:cNvSpPr>
          <p:nvPr>
            <p:ph type="title"/>
          </p:nvPr>
        </p:nvSpPr>
        <p:spPr/>
        <p:txBody>
          <a:bodyPr>
            <a:normAutofit/>
          </a:bodyPr>
          <a:lstStyle/>
          <a:p>
            <a:r>
              <a:rPr lang="en-US" dirty="0"/>
              <a:t>Data Flow Diagram:</a:t>
            </a:r>
            <a:br>
              <a:rPr lang="en-US" dirty="0"/>
            </a:br>
            <a:endParaRPr lang="en-IN" dirty="0"/>
          </a:p>
        </p:txBody>
      </p:sp>
      <p:sp>
        <p:nvSpPr>
          <p:cNvPr id="3" name="Content Placeholder 2">
            <a:extLst>
              <a:ext uri="{FF2B5EF4-FFF2-40B4-BE49-F238E27FC236}">
                <a16:creationId xmlns:a16="http://schemas.microsoft.com/office/drawing/2014/main" id="{7B8D649E-4682-3247-E5B2-14790E67CE42}"/>
              </a:ext>
            </a:extLst>
          </p:cNvPr>
          <p:cNvSpPr>
            <a:spLocks noGrp="1"/>
          </p:cNvSpPr>
          <p:nvPr>
            <p:ph idx="1"/>
          </p:nvPr>
        </p:nvSpPr>
        <p:spPr>
          <a:xfrm>
            <a:off x="1104293" y="1414915"/>
            <a:ext cx="8946541" cy="4766108"/>
          </a:xfrm>
        </p:spPr>
        <p:txBody>
          <a:bodyPr>
            <a:normAutofit/>
          </a:bodyPr>
          <a:lstStyle/>
          <a:p>
            <a:r>
              <a:rPr lang="en-US" sz="2400" dirty="0"/>
              <a:t>Level Zero Diagram:</a:t>
            </a:r>
          </a:p>
          <a:p>
            <a:endParaRPr lang="en-IN" sz="2400" dirty="0"/>
          </a:p>
        </p:txBody>
      </p:sp>
      <p:pic>
        <p:nvPicPr>
          <p:cNvPr id="4" name="Picture 3">
            <a:extLst>
              <a:ext uri="{FF2B5EF4-FFF2-40B4-BE49-F238E27FC236}">
                <a16:creationId xmlns:a16="http://schemas.microsoft.com/office/drawing/2014/main" id="{217DEBE4-D75A-B763-C5D8-CE8EC35524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399"/>
            <a:ext cx="7981230" cy="3965903"/>
          </a:xfrm>
          <a:prstGeom prst="rect">
            <a:avLst/>
          </a:prstGeom>
          <a:noFill/>
          <a:ln>
            <a:noFill/>
          </a:ln>
        </p:spPr>
      </p:pic>
    </p:spTree>
    <p:extLst>
      <p:ext uri="{BB962C8B-B14F-4D97-AF65-F5344CB8AC3E}">
        <p14:creationId xmlns:p14="http://schemas.microsoft.com/office/powerpoint/2010/main" val="3133642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FD7D-ED88-AC73-9957-B89B82F4E4B6}"/>
              </a:ext>
            </a:extLst>
          </p:cNvPr>
          <p:cNvSpPr>
            <a:spLocks noGrp="1"/>
          </p:cNvSpPr>
          <p:nvPr>
            <p:ph type="title"/>
          </p:nvPr>
        </p:nvSpPr>
        <p:spPr>
          <a:xfrm>
            <a:off x="646111" y="0"/>
            <a:ext cx="9404723" cy="1853248"/>
          </a:xfrm>
        </p:spPr>
        <p:txBody>
          <a:bodyPr/>
          <a:lstStyle/>
          <a:p>
            <a:r>
              <a:rPr lang="en-US" dirty="0"/>
              <a:t>Data Flow Diagram: </a:t>
            </a:r>
            <a:endParaRPr lang="en-IN" dirty="0"/>
          </a:p>
        </p:txBody>
      </p:sp>
      <p:sp>
        <p:nvSpPr>
          <p:cNvPr id="3" name="Content Placeholder 2">
            <a:extLst>
              <a:ext uri="{FF2B5EF4-FFF2-40B4-BE49-F238E27FC236}">
                <a16:creationId xmlns:a16="http://schemas.microsoft.com/office/drawing/2014/main" id="{82DFC915-62F1-C8E1-2EDD-6B37CADA668C}"/>
              </a:ext>
            </a:extLst>
          </p:cNvPr>
          <p:cNvSpPr>
            <a:spLocks noGrp="1"/>
          </p:cNvSpPr>
          <p:nvPr>
            <p:ph idx="1"/>
          </p:nvPr>
        </p:nvSpPr>
        <p:spPr>
          <a:xfrm>
            <a:off x="1103312" y="721895"/>
            <a:ext cx="8946541" cy="5526505"/>
          </a:xfrm>
        </p:spPr>
        <p:txBody>
          <a:bodyPr>
            <a:normAutofit/>
          </a:bodyPr>
          <a:lstStyle/>
          <a:p>
            <a:r>
              <a:rPr lang="en-US" sz="2400" dirty="0"/>
              <a:t>Level First Diagram :</a:t>
            </a:r>
          </a:p>
          <a:p>
            <a:endParaRPr lang="en-IN" sz="2400" dirty="0"/>
          </a:p>
        </p:txBody>
      </p:sp>
      <p:pic>
        <p:nvPicPr>
          <p:cNvPr id="5" name="Picture 4">
            <a:extLst>
              <a:ext uri="{FF2B5EF4-FFF2-40B4-BE49-F238E27FC236}">
                <a16:creationId xmlns:a16="http://schemas.microsoft.com/office/drawing/2014/main" id="{BE105C9A-94F6-9F22-E123-C7B70DF99F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104" y="1145628"/>
            <a:ext cx="7265024" cy="5347881"/>
          </a:xfrm>
          <a:prstGeom prst="rect">
            <a:avLst/>
          </a:prstGeom>
          <a:noFill/>
          <a:ln>
            <a:noFill/>
          </a:ln>
        </p:spPr>
      </p:pic>
    </p:spTree>
    <p:extLst>
      <p:ext uri="{BB962C8B-B14F-4D97-AF65-F5344CB8AC3E}">
        <p14:creationId xmlns:p14="http://schemas.microsoft.com/office/powerpoint/2010/main" val="4028431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588</TotalTime>
  <Words>805</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David</vt:lpstr>
      <vt:lpstr>Symbol</vt:lpstr>
      <vt:lpstr>Times New Roman</vt:lpstr>
      <vt:lpstr>Trebuchet MS</vt:lpstr>
      <vt:lpstr>Wingdings</vt:lpstr>
      <vt:lpstr>Wingdings 3</vt:lpstr>
      <vt:lpstr>Facet</vt:lpstr>
      <vt:lpstr>WELCOME  </vt:lpstr>
      <vt:lpstr>Welcome To Poultry Farm Mangement System</vt:lpstr>
      <vt:lpstr>Introduction :</vt:lpstr>
      <vt:lpstr>Requirement Analysis : </vt:lpstr>
      <vt:lpstr>Requirement Analysis : </vt:lpstr>
      <vt:lpstr>Objectives: </vt:lpstr>
      <vt:lpstr>Entity Relationship Diagram:</vt:lpstr>
      <vt:lpstr>Data Flow Diagram: </vt:lpstr>
      <vt:lpstr>Data Flow Diagram: </vt:lpstr>
      <vt:lpstr>Snipping of Main Forms</vt:lpstr>
      <vt:lpstr>PowerPoint Presentation</vt:lpstr>
      <vt:lpstr>PowerPoint Presentation</vt:lpstr>
      <vt:lpstr>Reports generated :   Login:     </vt:lpstr>
      <vt:lpstr>Admin Login:</vt:lpstr>
      <vt:lpstr>Lot Status:</vt:lpstr>
      <vt:lpstr>New Lot Entry:</vt:lpstr>
      <vt:lpstr>OUTPUTS :  Monthly Feed Purchase Report:- </vt:lpstr>
      <vt:lpstr>New Lot Report:</vt:lpstr>
      <vt:lpstr>Lot Current Status :</vt:lpstr>
      <vt:lpstr>Lot Dispatch:</vt:lpstr>
      <vt:lpstr>                 Future enhancement: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Kadam</dc:creator>
  <cp:lastModifiedBy>moresanskruti11@gmail.com</cp:lastModifiedBy>
  <cp:revision>16</cp:revision>
  <dcterms:created xsi:type="dcterms:W3CDTF">2025-01-02T16:41:09Z</dcterms:created>
  <dcterms:modified xsi:type="dcterms:W3CDTF">2025-03-29T03:53:19Z</dcterms:modified>
</cp:coreProperties>
</file>