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slide+xml" PartName="/ppt/slides/slide25.xml"/>
  <Override ContentType="application/vnd.openxmlformats-officedocument.presentationml.slide+xml" PartName="/ppt/slides/slide26.xml"/>
  <Override ContentType="application/vnd.openxmlformats-officedocument.presentationml.slide+xml" PartName="/ppt/slides/slide27.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Lst>
  <p:sldSz cx="18288000" cy="10287000"/>
  <p:notesSz cx="6858000" cy="9144000"/>
  <p:embeddedFontLst>
    <p:embeddedFont>
      <p:font typeface="Cormorant Garamond Bold Italics" charset="1" panose="00000800000000000000"/>
      <p:regular r:id="rId33"/>
    </p:embeddedFont>
    <p:embeddedFont>
      <p:font typeface="Quicksand" charset="1" panose="00000000000000000000"/>
      <p:regular r:id="rId34"/>
    </p:embeddedFont>
    <p:embeddedFont>
      <p:font typeface="Quicksand Bold" charset="1" panose="00000000000000000000"/>
      <p:regular r:id="rId35"/>
    </p:embeddedFont>
    <p:embeddedFont>
      <p:font typeface="Nourd Bold" charset="1" panose="00000800000000000000"/>
      <p:regular r:id="rId36"/>
    </p:embeddedFont>
    <p:embeddedFont>
      <p:font typeface="Bricolage Grotesque" charset="1" panose="020B0605040402000204"/>
      <p:regular r:id="rId37"/>
    </p:embeddedFont>
    <p:embeddedFont>
      <p:font typeface="Public Sans" charset="1" panose="00000000000000000000"/>
      <p:regular r:id="rId38"/>
    </p:embeddedFont>
    <p:embeddedFont>
      <p:font typeface="Barlow SemiCondensed Bold" charset="1" panose="00000806000000000000"/>
      <p:regular r:id="rId39"/>
    </p:embeddedFont>
    <p:embeddedFont>
      <p:font typeface="Canva Sans Bold" charset="1" panose="020B0803030501040103"/>
      <p:regular r:id="rId40"/>
    </p:embeddedFont>
    <p:embeddedFont>
      <p:font typeface="Bricolage Grotesque Bold" charset="1" panose="020B0605040402000204"/>
      <p:regular r:id="rId4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slides/slide21.xml" Type="http://schemas.openxmlformats.org/officeDocument/2006/relationships/slide"/><Relationship Id="rId27" Target="slides/slide22.xml" Type="http://schemas.openxmlformats.org/officeDocument/2006/relationships/slide"/><Relationship Id="rId28" Target="slides/slide23.xml" Type="http://schemas.openxmlformats.org/officeDocument/2006/relationships/slide"/><Relationship Id="rId29" Target="slides/slide24.xml" Type="http://schemas.openxmlformats.org/officeDocument/2006/relationships/slide"/><Relationship Id="rId3" Target="viewProps.xml" Type="http://schemas.openxmlformats.org/officeDocument/2006/relationships/viewProps"/><Relationship Id="rId30" Target="slides/slide25.xml" Type="http://schemas.openxmlformats.org/officeDocument/2006/relationships/slide"/><Relationship Id="rId31" Target="slides/slide26.xml" Type="http://schemas.openxmlformats.org/officeDocument/2006/relationships/slide"/><Relationship Id="rId32" Target="slides/slide27.xml" Type="http://schemas.openxmlformats.org/officeDocument/2006/relationships/slide"/><Relationship Id="rId33" Target="fonts/font33.fntdata" Type="http://schemas.openxmlformats.org/officeDocument/2006/relationships/font"/><Relationship Id="rId34" Target="fonts/font34.fntdata" Type="http://schemas.openxmlformats.org/officeDocument/2006/relationships/font"/><Relationship Id="rId35" Target="fonts/font35.fntdata" Type="http://schemas.openxmlformats.org/officeDocument/2006/relationships/font"/><Relationship Id="rId36" Target="fonts/font36.fntdata" Type="http://schemas.openxmlformats.org/officeDocument/2006/relationships/font"/><Relationship Id="rId37" Target="fonts/font37.fntdata" Type="http://schemas.openxmlformats.org/officeDocument/2006/relationships/font"/><Relationship Id="rId38" Target="fonts/font38.fntdata" Type="http://schemas.openxmlformats.org/officeDocument/2006/relationships/font"/><Relationship Id="rId39" Target="fonts/font39.fntdata" Type="http://schemas.openxmlformats.org/officeDocument/2006/relationships/font"/><Relationship Id="rId4" Target="theme/theme1.xml" Type="http://schemas.openxmlformats.org/officeDocument/2006/relationships/theme"/><Relationship Id="rId40" Target="fonts/font40.fntdata" Type="http://schemas.openxmlformats.org/officeDocument/2006/relationships/font"/><Relationship Id="rId41" Target="fonts/font41.fntdata" Type="http://schemas.openxmlformats.org/officeDocument/2006/relationships/font"/><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9.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0.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1.png" Type="http://schemas.openxmlformats.org/officeDocument/2006/relationships/image"/><Relationship Id="rId5" Target="../media/image12.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3.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4.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5.pn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6.pn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7.png" Type="http://schemas.openxmlformats.org/officeDocument/2006/relationships/image"/><Relationship Id="rId5" Target="../media/image18.png" Type="http://schemas.openxmlformats.org/officeDocument/2006/relationships/image"/><Relationship Id="rId6" Target="../media/image19.png" Type="http://schemas.openxmlformats.org/officeDocument/2006/relationships/image"/><Relationship Id="rId7" Target="../media/image20.pn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21.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22.png" Type="http://schemas.openxmlformats.org/officeDocument/2006/relationships/image"/></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23.png" Type="http://schemas.openxmlformats.org/officeDocument/2006/relationships/image"/></Relationships>
</file>

<file path=ppt/slides/_rels/slide2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24.png" Type="http://schemas.openxmlformats.org/officeDocument/2006/relationships/image"/></Relationships>
</file>

<file path=ppt/slides/_rels/slide2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25.png" Type="http://schemas.openxmlformats.org/officeDocument/2006/relationships/image"/></Relationships>
</file>

<file path=ppt/slides/_rels/slide2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26.png" Type="http://schemas.openxmlformats.org/officeDocument/2006/relationships/image"/></Relationships>
</file>

<file path=ppt/slides/_rels/slide2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27.png" Type="http://schemas.openxmlformats.org/officeDocument/2006/relationships/image"/></Relationships>
</file>

<file path=ppt/slides/_rels/slide2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28.png" Type="http://schemas.openxmlformats.org/officeDocument/2006/relationships/image"/></Relationships>
</file>

<file path=ppt/slides/_rels/slide2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5.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6.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7.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8.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sp>
        <p:nvSpPr>
          <p:cNvPr name="TextBox 2" id="2"/>
          <p:cNvSpPr txBox="true"/>
          <p:nvPr/>
        </p:nvSpPr>
        <p:spPr>
          <a:xfrm rot="0">
            <a:off x="1043764" y="2592642"/>
            <a:ext cx="16229942" cy="2223026"/>
          </a:xfrm>
          <a:prstGeom prst="rect">
            <a:avLst/>
          </a:prstGeom>
        </p:spPr>
        <p:txBody>
          <a:bodyPr anchor="t" rtlCol="false" tIns="0" lIns="0" bIns="0" rIns="0">
            <a:spAutoFit/>
          </a:bodyPr>
          <a:lstStyle/>
          <a:p>
            <a:pPr algn="ctr" marL="0" indent="0" lvl="0">
              <a:lnSpc>
                <a:spcPts val="18170"/>
              </a:lnSpc>
              <a:spcBef>
                <a:spcPct val="0"/>
              </a:spcBef>
            </a:pPr>
            <a:r>
              <a:rPr lang="en-US" sz="12979">
                <a:solidFill>
                  <a:srgbClr val="0F4662"/>
                </a:solidFill>
                <a:latin typeface="Cormorant Garamond Bold Italics"/>
                <a:ea typeface="Cormorant Garamond Bold Italics"/>
                <a:cs typeface="Cormorant Garamond Bold Italics"/>
                <a:sym typeface="Cormorant Garamond Bold Italics"/>
              </a:rPr>
              <a:t>ATLIQ HARDWARE</a:t>
            </a:r>
          </a:p>
        </p:txBody>
      </p:sp>
      <p:sp>
        <p:nvSpPr>
          <p:cNvPr name="AutoShape 3" id="3"/>
          <p:cNvSpPr/>
          <p:nvPr/>
        </p:nvSpPr>
        <p:spPr>
          <a:xfrm>
            <a:off x="9158735" y="990600"/>
            <a:ext cx="8114971" cy="0"/>
          </a:xfrm>
          <a:prstGeom prst="line">
            <a:avLst/>
          </a:prstGeom>
          <a:ln cap="flat" w="76200">
            <a:solidFill>
              <a:srgbClr val="0F4662"/>
            </a:solidFill>
            <a:prstDash val="solid"/>
            <a:headEnd type="none" len="sm" w="sm"/>
            <a:tailEnd type="none" len="sm" w="sm"/>
          </a:ln>
        </p:spPr>
      </p:sp>
      <p:sp>
        <p:nvSpPr>
          <p:cNvPr name="AutoShape 4" id="4"/>
          <p:cNvSpPr/>
          <p:nvPr/>
        </p:nvSpPr>
        <p:spPr>
          <a:xfrm>
            <a:off x="1043764" y="9296400"/>
            <a:ext cx="8114971" cy="0"/>
          </a:xfrm>
          <a:prstGeom prst="line">
            <a:avLst/>
          </a:prstGeom>
          <a:ln cap="flat" w="76200">
            <a:solidFill>
              <a:srgbClr val="0F4662"/>
            </a:solidFill>
            <a:prstDash val="solid"/>
            <a:headEnd type="none" len="sm" w="sm"/>
            <a:tailEnd type="none" len="sm" w="sm"/>
          </a:ln>
        </p:spPr>
      </p:sp>
      <p:sp>
        <p:nvSpPr>
          <p:cNvPr name="Freeform 5" id="5"/>
          <p:cNvSpPr/>
          <p:nvPr/>
        </p:nvSpPr>
        <p:spPr>
          <a:xfrm flipH="false" flipV="false" rot="0">
            <a:off x="9618706" y="9037492"/>
            <a:ext cx="2968854" cy="441617"/>
          </a:xfrm>
          <a:custGeom>
            <a:avLst/>
            <a:gdLst/>
            <a:ahLst/>
            <a:cxnLst/>
            <a:rect r="r" b="b" t="t" l="l"/>
            <a:pathLst>
              <a:path h="441617" w="2968854">
                <a:moveTo>
                  <a:pt x="0" y="0"/>
                </a:moveTo>
                <a:lnTo>
                  <a:pt x="2968854" y="0"/>
                </a:lnTo>
                <a:lnTo>
                  <a:pt x="2968854" y="441616"/>
                </a:lnTo>
                <a:lnTo>
                  <a:pt x="0" y="44161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6" id="6"/>
          <p:cNvSpPr txBox="true"/>
          <p:nvPr/>
        </p:nvSpPr>
        <p:spPr>
          <a:xfrm rot="0">
            <a:off x="2737539" y="5908475"/>
            <a:ext cx="12812922" cy="837844"/>
          </a:xfrm>
          <a:prstGeom prst="rect">
            <a:avLst/>
          </a:prstGeom>
        </p:spPr>
        <p:txBody>
          <a:bodyPr anchor="t" rtlCol="false" tIns="0" lIns="0" bIns="0" rIns="0">
            <a:spAutoFit/>
          </a:bodyPr>
          <a:lstStyle/>
          <a:p>
            <a:pPr algn="ctr" marL="0" indent="0" lvl="0">
              <a:lnSpc>
                <a:spcPts val="6844"/>
              </a:lnSpc>
              <a:spcBef>
                <a:spcPct val="0"/>
              </a:spcBef>
            </a:pPr>
            <a:r>
              <a:rPr lang="en-US" sz="4889">
                <a:solidFill>
                  <a:srgbClr val="0F4662"/>
                </a:solidFill>
                <a:latin typeface="Quicksand"/>
                <a:ea typeface="Quicksand"/>
                <a:cs typeface="Quicksand"/>
                <a:sym typeface="Quicksand"/>
              </a:rPr>
              <a:t>SQL DATA ANALYSIS PROJECT</a:t>
            </a:r>
          </a:p>
        </p:txBody>
      </p:sp>
      <p:sp>
        <p:nvSpPr>
          <p:cNvPr name="Freeform 7" id="7"/>
          <p:cNvSpPr/>
          <p:nvPr/>
        </p:nvSpPr>
        <p:spPr>
          <a:xfrm flipH="false" flipV="false" rot="0">
            <a:off x="5646742" y="807892"/>
            <a:ext cx="2968854" cy="441617"/>
          </a:xfrm>
          <a:custGeom>
            <a:avLst/>
            <a:gdLst/>
            <a:ahLst/>
            <a:cxnLst/>
            <a:rect r="r" b="b" t="t" l="l"/>
            <a:pathLst>
              <a:path h="441617" w="2968854">
                <a:moveTo>
                  <a:pt x="0" y="0"/>
                </a:moveTo>
                <a:lnTo>
                  <a:pt x="2968854" y="0"/>
                </a:lnTo>
                <a:lnTo>
                  <a:pt x="2968854" y="441616"/>
                </a:lnTo>
                <a:lnTo>
                  <a:pt x="0" y="44161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8" id="8"/>
          <p:cNvSpPr txBox="true"/>
          <p:nvPr/>
        </p:nvSpPr>
        <p:spPr>
          <a:xfrm rot="0">
            <a:off x="13063018" y="7870269"/>
            <a:ext cx="4196282" cy="490855"/>
          </a:xfrm>
          <a:prstGeom prst="rect">
            <a:avLst/>
          </a:prstGeom>
        </p:spPr>
        <p:txBody>
          <a:bodyPr anchor="t" rtlCol="false" tIns="0" lIns="0" bIns="0" rIns="0">
            <a:spAutoFit/>
          </a:bodyPr>
          <a:lstStyle/>
          <a:p>
            <a:pPr algn="just" marL="0" indent="0" lvl="0">
              <a:lnSpc>
                <a:spcPts val="3919"/>
              </a:lnSpc>
              <a:spcBef>
                <a:spcPct val="0"/>
              </a:spcBef>
            </a:pPr>
            <a:r>
              <a:rPr lang="en-US" sz="2799">
                <a:solidFill>
                  <a:srgbClr val="0F4662"/>
                </a:solidFill>
                <a:latin typeface="Quicksand Bold"/>
                <a:ea typeface="Quicksand Bold"/>
                <a:cs typeface="Quicksand Bold"/>
                <a:sym typeface="Quicksand Bold"/>
              </a:rPr>
              <a:t>-Sanskruti Palekar </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grpSp>
        <p:nvGrpSpPr>
          <p:cNvPr name="Group 2" id="2"/>
          <p:cNvGrpSpPr/>
          <p:nvPr/>
        </p:nvGrpSpPr>
        <p:grpSpPr>
          <a:xfrm rot="0">
            <a:off x="14093893" y="15849"/>
            <a:ext cx="4194107" cy="10271151"/>
            <a:chOff x="0" y="0"/>
            <a:chExt cx="1104621" cy="2705159"/>
          </a:xfrm>
        </p:grpSpPr>
        <p:sp>
          <p:nvSpPr>
            <p:cNvPr name="Freeform 3" id="3"/>
            <p:cNvSpPr/>
            <p:nvPr/>
          </p:nvSpPr>
          <p:spPr>
            <a:xfrm flipH="false" flipV="false" rot="0">
              <a:off x="0" y="0"/>
              <a:ext cx="1104621" cy="2705159"/>
            </a:xfrm>
            <a:custGeom>
              <a:avLst/>
              <a:gdLst/>
              <a:ahLst/>
              <a:cxnLst/>
              <a:rect r="r" b="b" t="t" l="l"/>
              <a:pathLst>
                <a:path h="2705159" w="1104621">
                  <a:moveTo>
                    <a:pt x="0" y="0"/>
                  </a:moveTo>
                  <a:lnTo>
                    <a:pt x="1104621" y="0"/>
                  </a:lnTo>
                  <a:lnTo>
                    <a:pt x="1104621" y="2705159"/>
                  </a:lnTo>
                  <a:lnTo>
                    <a:pt x="0" y="2705159"/>
                  </a:lnTo>
                  <a:close/>
                </a:path>
              </a:pathLst>
            </a:custGeom>
            <a:solidFill>
              <a:srgbClr val="7994A0"/>
            </a:solidFill>
          </p:spPr>
        </p:sp>
        <p:sp>
          <p:nvSpPr>
            <p:cNvPr name="TextBox 4" id="4"/>
            <p:cNvSpPr txBox="true"/>
            <p:nvPr/>
          </p:nvSpPr>
          <p:spPr>
            <a:xfrm>
              <a:off x="0" y="-47625"/>
              <a:ext cx="1104621" cy="2752784"/>
            </a:xfrm>
            <a:prstGeom prst="rect">
              <a:avLst/>
            </a:prstGeom>
          </p:spPr>
          <p:txBody>
            <a:bodyPr anchor="ctr" rtlCol="false" tIns="50800" lIns="50800" bIns="50800" rIns="50800"/>
            <a:lstStyle/>
            <a:p>
              <a:pPr algn="ctr">
                <a:lnSpc>
                  <a:spcPts val="3693"/>
                </a:lnSpc>
              </a:pPr>
            </a:p>
          </p:txBody>
        </p:sp>
      </p:grpSp>
      <p:sp>
        <p:nvSpPr>
          <p:cNvPr name="Freeform 5" id="5"/>
          <p:cNvSpPr/>
          <p:nvPr/>
        </p:nvSpPr>
        <p:spPr>
          <a:xfrm flipH="false" flipV="false" rot="0">
            <a:off x="1028700" y="8974931"/>
            <a:ext cx="1905000" cy="283369"/>
          </a:xfrm>
          <a:custGeom>
            <a:avLst/>
            <a:gdLst/>
            <a:ahLst/>
            <a:cxnLst/>
            <a:rect r="r" b="b" t="t" l="l"/>
            <a:pathLst>
              <a:path h="283369" w="1905000">
                <a:moveTo>
                  <a:pt x="0" y="0"/>
                </a:moveTo>
                <a:lnTo>
                  <a:pt x="1905000" y="0"/>
                </a:lnTo>
                <a:lnTo>
                  <a:pt x="1905000" y="283369"/>
                </a:lnTo>
                <a:lnTo>
                  <a:pt x="0" y="28336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813679" y="3801140"/>
            <a:ext cx="7583960" cy="2882257"/>
          </a:xfrm>
          <a:custGeom>
            <a:avLst/>
            <a:gdLst/>
            <a:ahLst/>
            <a:cxnLst/>
            <a:rect r="r" b="b" t="t" l="l"/>
            <a:pathLst>
              <a:path h="2882257" w="7583960">
                <a:moveTo>
                  <a:pt x="0" y="0"/>
                </a:moveTo>
                <a:lnTo>
                  <a:pt x="7583959" y="0"/>
                </a:lnTo>
                <a:lnTo>
                  <a:pt x="7583959" y="2882257"/>
                </a:lnTo>
                <a:lnTo>
                  <a:pt x="0" y="2882257"/>
                </a:lnTo>
                <a:lnTo>
                  <a:pt x="0" y="0"/>
                </a:lnTo>
                <a:close/>
              </a:path>
            </a:pathLst>
          </a:custGeom>
          <a:blipFill>
            <a:blip r:embed="rId4"/>
            <a:stretch>
              <a:fillRect l="-89678" t="-145886" r="-207593" b="-341821"/>
            </a:stretch>
          </a:blipFill>
        </p:spPr>
      </p:sp>
      <p:sp>
        <p:nvSpPr>
          <p:cNvPr name="Freeform 7" id="7"/>
          <p:cNvSpPr/>
          <p:nvPr/>
        </p:nvSpPr>
        <p:spPr>
          <a:xfrm flipH="false" flipV="false" rot="0">
            <a:off x="8660868" y="6270819"/>
            <a:ext cx="4765317" cy="3508804"/>
          </a:xfrm>
          <a:custGeom>
            <a:avLst/>
            <a:gdLst/>
            <a:ahLst/>
            <a:cxnLst/>
            <a:rect r="r" b="b" t="t" l="l"/>
            <a:pathLst>
              <a:path h="3508804" w="4765317">
                <a:moveTo>
                  <a:pt x="0" y="0"/>
                </a:moveTo>
                <a:lnTo>
                  <a:pt x="4765317" y="0"/>
                </a:lnTo>
                <a:lnTo>
                  <a:pt x="4765317" y="3508804"/>
                </a:lnTo>
                <a:lnTo>
                  <a:pt x="0" y="3508804"/>
                </a:lnTo>
                <a:lnTo>
                  <a:pt x="0" y="0"/>
                </a:lnTo>
                <a:close/>
              </a:path>
            </a:pathLst>
          </a:custGeom>
          <a:blipFill>
            <a:blip r:embed="rId4"/>
            <a:stretch>
              <a:fillRect l="-130193" t="-304875" r="-452965" b="-116756"/>
            </a:stretch>
          </a:blipFill>
        </p:spPr>
      </p:sp>
      <p:sp>
        <p:nvSpPr>
          <p:cNvPr name="TextBox 8" id="8"/>
          <p:cNvSpPr txBox="true"/>
          <p:nvPr/>
        </p:nvSpPr>
        <p:spPr>
          <a:xfrm rot="0">
            <a:off x="1028700" y="599709"/>
            <a:ext cx="9390243" cy="1085215"/>
          </a:xfrm>
          <a:prstGeom prst="rect">
            <a:avLst/>
          </a:prstGeom>
        </p:spPr>
        <p:txBody>
          <a:bodyPr anchor="t" rtlCol="false" tIns="0" lIns="0" bIns="0" rIns="0">
            <a:spAutoFit/>
          </a:bodyPr>
          <a:lstStyle/>
          <a:p>
            <a:pPr algn="l" marL="0" indent="0" lvl="0">
              <a:lnSpc>
                <a:spcPts val="8959"/>
              </a:lnSpc>
              <a:spcBef>
                <a:spcPct val="0"/>
              </a:spcBef>
            </a:pPr>
            <a:r>
              <a:rPr lang="en-US" sz="6399">
                <a:solidFill>
                  <a:srgbClr val="0F4662"/>
                </a:solidFill>
                <a:latin typeface="Cormorant Garamond Bold Italics"/>
                <a:ea typeface="Cormorant Garamond Bold Italics"/>
                <a:cs typeface="Cormorant Garamond Bold Italics"/>
                <a:sym typeface="Cormorant Garamond Bold Italics"/>
              </a:rPr>
              <a:t>AD-HOC Request-3</a:t>
            </a:r>
          </a:p>
        </p:txBody>
      </p:sp>
      <p:sp>
        <p:nvSpPr>
          <p:cNvPr name="TextBox 9" id="9"/>
          <p:cNvSpPr txBox="true"/>
          <p:nvPr/>
        </p:nvSpPr>
        <p:spPr>
          <a:xfrm rot="0">
            <a:off x="462925" y="2455543"/>
            <a:ext cx="12393860" cy="1481455"/>
          </a:xfrm>
          <a:prstGeom prst="rect">
            <a:avLst/>
          </a:prstGeom>
        </p:spPr>
        <p:txBody>
          <a:bodyPr anchor="t" rtlCol="false" tIns="0" lIns="0" bIns="0" rIns="0">
            <a:spAutoFit/>
          </a:bodyPr>
          <a:lstStyle/>
          <a:p>
            <a:pPr algn="just">
              <a:lnSpc>
                <a:spcPts val="3919"/>
              </a:lnSpc>
            </a:pPr>
            <a:r>
              <a:rPr lang="en-US" sz="2799">
                <a:solidFill>
                  <a:srgbClr val="0F4662"/>
                </a:solidFill>
                <a:latin typeface="Quicksand Bold"/>
                <a:ea typeface="Quicksand Bold"/>
                <a:cs typeface="Quicksand Bold"/>
                <a:sym typeface="Quicksand Bold"/>
              </a:rPr>
              <a:t>Provide a report with all the unique product counts for each segment and sort them in descending order of product counts.</a:t>
            </a:r>
          </a:p>
          <a:p>
            <a:pPr algn="just" marL="0" indent="0" lvl="0">
              <a:lnSpc>
                <a:spcPts val="3919"/>
              </a:lnSpc>
              <a:spcBef>
                <a:spcPct val="0"/>
              </a:spcBef>
            </a:pP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sp>
        <p:nvSpPr>
          <p:cNvPr name="AutoShape 2" id="2"/>
          <p:cNvSpPr/>
          <p:nvPr/>
        </p:nvSpPr>
        <p:spPr>
          <a:xfrm>
            <a:off x="5897880" y="9296400"/>
            <a:ext cx="6492240" cy="0"/>
          </a:xfrm>
          <a:prstGeom prst="line">
            <a:avLst/>
          </a:prstGeom>
          <a:ln cap="flat" w="76200">
            <a:solidFill>
              <a:srgbClr val="0F4662"/>
            </a:solidFill>
            <a:prstDash val="solid"/>
            <a:headEnd type="none" len="sm" w="sm"/>
            <a:tailEnd type="none" len="sm" w="sm"/>
          </a:ln>
        </p:spPr>
      </p:sp>
      <p:sp>
        <p:nvSpPr>
          <p:cNvPr name="Freeform 3" id="3"/>
          <p:cNvSpPr/>
          <p:nvPr/>
        </p:nvSpPr>
        <p:spPr>
          <a:xfrm flipH="false" flipV="false" rot="0">
            <a:off x="8304001" y="9779623"/>
            <a:ext cx="1679997" cy="249900"/>
          </a:xfrm>
          <a:custGeom>
            <a:avLst/>
            <a:gdLst/>
            <a:ahLst/>
            <a:cxnLst/>
            <a:rect r="r" b="b" t="t" l="l"/>
            <a:pathLst>
              <a:path h="249900" w="1679997">
                <a:moveTo>
                  <a:pt x="0" y="0"/>
                </a:moveTo>
                <a:lnTo>
                  <a:pt x="1679998" y="0"/>
                </a:lnTo>
                <a:lnTo>
                  <a:pt x="1679998" y="249899"/>
                </a:lnTo>
                <a:lnTo>
                  <a:pt x="0" y="24989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445185" y="1684924"/>
            <a:ext cx="9779321" cy="6525820"/>
          </a:xfrm>
          <a:custGeom>
            <a:avLst/>
            <a:gdLst/>
            <a:ahLst/>
            <a:cxnLst/>
            <a:rect r="r" b="b" t="t" l="l"/>
            <a:pathLst>
              <a:path h="6525820" w="9779321">
                <a:moveTo>
                  <a:pt x="0" y="0"/>
                </a:moveTo>
                <a:lnTo>
                  <a:pt x="9779321" y="0"/>
                </a:lnTo>
                <a:lnTo>
                  <a:pt x="9779321" y="6525820"/>
                </a:lnTo>
                <a:lnTo>
                  <a:pt x="0" y="6525820"/>
                </a:lnTo>
                <a:lnTo>
                  <a:pt x="0" y="0"/>
                </a:lnTo>
                <a:close/>
              </a:path>
            </a:pathLst>
          </a:custGeom>
          <a:blipFill>
            <a:blip r:embed="rId4"/>
            <a:stretch>
              <a:fillRect l="-9561" t="-35821" r="-79281" b="-23283"/>
            </a:stretch>
          </a:blipFill>
        </p:spPr>
      </p:sp>
      <p:sp>
        <p:nvSpPr>
          <p:cNvPr name="TextBox 5" id="5"/>
          <p:cNvSpPr txBox="true"/>
          <p:nvPr/>
        </p:nvSpPr>
        <p:spPr>
          <a:xfrm rot="0">
            <a:off x="0" y="426720"/>
            <a:ext cx="4384929" cy="887095"/>
          </a:xfrm>
          <a:prstGeom prst="rect">
            <a:avLst/>
          </a:prstGeom>
        </p:spPr>
        <p:txBody>
          <a:bodyPr anchor="t" rtlCol="false" tIns="0" lIns="0" bIns="0" rIns="0">
            <a:spAutoFit/>
          </a:bodyPr>
          <a:lstStyle/>
          <a:p>
            <a:pPr algn="ctr">
              <a:lnSpc>
                <a:spcPts val="7279"/>
              </a:lnSpc>
            </a:pPr>
            <a:r>
              <a:rPr lang="en-US" sz="5199">
                <a:solidFill>
                  <a:srgbClr val="000000"/>
                </a:solidFill>
                <a:latin typeface="Canva Sans Bold"/>
                <a:ea typeface="Canva Sans Bold"/>
                <a:cs typeface="Canva Sans Bold"/>
                <a:sym typeface="Canva Sans Bold"/>
              </a:rPr>
              <a:t>Visuals -3</a:t>
            </a:r>
          </a:p>
        </p:txBody>
      </p:sp>
      <p:sp>
        <p:nvSpPr>
          <p:cNvPr name="TextBox 6" id="6"/>
          <p:cNvSpPr txBox="true"/>
          <p:nvPr/>
        </p:nvSpPr>
        <p:spPr>
          <a:xfrm rot="0">
            <a:off x="12559821" y="114252"/>
            <a:ext cx="4699479" cy="1085215"/>
          </a:xfrm>
          <a:prstGeom prst="rect">
            <a:avLst/>
          </a:prstGeom>
        </p:spPr>
        <p:txBody>
          <a:bodyPr anchor="t" rtlCol="false" tIns="0" lIns="0" bIns="0" rIns="0">
            <a:spAutoFit/>
          </a:bodyPr>
          <a:lstStyle/>
          <a:p>
            <a:pPr algn="l" marL="0" indent="0" lvl="0">
              <a:lnSpc>
                <a:spcPts val="8959"/>
              </a:lnSpc>
              <a:spcBef>
                <a:spcPct val="0"/>
              </a:spcBef>
            </a:pPr>
            <a:r>
              <a:rPr lang="en-US" sz="6399">
                <a:solidFill>
                  <a:srgbClr val="0F4662"/>
                </a:solidFill>
                <a:latin typeface="Cormorant Garamond Bold Italics"/>
                <a:ea typeface="Cormorant Garamond Bold Italics"/>
                <a:cs typeface="Cormorant Garamond Bold Italics"/>
                <a:sym typeface="Cormorant Garamond Bold Italics"/>
              </a:rPr>
              <a:t>Insights</a:t>
            </a:r>
          </a:p>
        </p:txBody>
      </p:sp>
      <p:sp>
        <p:nvSpPr>
          <p:cNvPr name="TextBox 7" id="7"/>
          <p:cNvSpPr txBox="true"/>
          <p:nvPr/>
        </p:nvSpPr>
        <p:spPr>
          <a:xfrm rot="0">
            <a:off x="10438822" y="1299845"/>
            <a:ext cx="7409847" cy="7920355"/>
          </a:xfrm>
          <a:prstGeom prst="rect">
            <a:avLst/>
          </a:prstGeom>
        </p:spPr>
        <p:txBody>
          <a:bodyPr anchor="t" rtlCol="false" tIns="0" lIns="0" bIns="0" rIns="0">
            <a:spAutoFit/>
          </a:bodyPr>
          <a:lstStyle/>
          <a:p>
            <a:pPr algn="just" marL="604519" indent="-302260" lvl="1">
              <a:lnSpc>
                <a:spcPts val="3919"/>
              </a:lnSpc>
              <a:buFont typeface="Arial"/>
              <a:buChar char="•"/>
            </a:pPr>
            <a:r>
              <a:rPr lang="en-US" sz="2799">
                <a:solidFill>
                  <a:srgbClr val="0F4662"/>
                </a:solidFill>
                <a:latin typeface="Quicksand Bold"/>
                <a:ea typeface="Quicksand Bold"/>
                <a:cs typeface="Quicksand Bold"/>
                <a:sym typeface="Quicksand Bold"/>
              </a:rPr>
              <a:t>At Atliq Hardware, there are a total of six segments.</a:t>
            </a:r>
          </a:p>
          <a:p>
            <a:pPr algn="just" marL="604519" indent="-302260" lvl="1">
              <a:lnSpc>
                <a:spcPts val="3919"/>
              </a:lnSpc>
              <a:buFont typeface="Arial"/>
              <a:buChar char="•"/>
            </a:pPr>
            <a:r>
              <a:rPr lang="en-US" sz="2799">
                <a:solidFill>
                  <a:srgbClr val="0F4662"/>
                </a:solidFill>
                <a:latin typeface="Quicksand Bold"/>
                <a:ea typeface="Quicksand Bold"/>
                <a:cs typeface="Quicksand Bold"/>
                <a:sym typeface="Quicksand Bold"/>
              </a:rPr>
              <a:t>"Notebooks" rank the highest with a product count of 128.</a:t>
            </a:r>
          </a:p>
          <a:p>
            <a:pPr algn="just" marL="604519" indent="-302260" lvl="1">
              <a:lnSpc>
                <a:spcPts val="3919"/>
              </a:lnSpc>
              <a:buFont typeface="Arial"/>
              <a:buChar char="•"/>
            </a:pPr>
            <a:r>
              <a:rPr lang="en-US" sz="2799">
                <a:solidFill>
                  <a:srgbClr val="0F4662"/>
                </a:solidFill>
                <a:latin typeface="Quicksand Bold"/>
                <a:ea typeface="Quicksand Bold"/>
                <a:cs typeface="Quicksand Bold"/>
                <a:sym typeface="Quicksand Bold"/>
              </a:rPr>
              <a:t>Conversely, "Networking" has the lowest count of products at 9.</a:t>
            </a:r>
          </a:p>
          <a:p>
            <a:pPr algn="just" marL="604519" indent="-302260" lvl="1">
              <a:lnSpc>
                <a:spcPts val="3919"/>
              </a:lnSpc>
              <a:buFont typeface="Arial"/>
              <a:buChar char="•"/>
            </a:pPr>
            <a:r>
              <a:rPr lang="en-US" sz="2799">
                <a:solidFill>
                  <a:srgbClr val="0F4662"/>
                </a:solidFill>
                <a:latin typeface="Quicksand Bold"/>
                <a:ea typeface="Quicksand Bold"/>
                <a:cs typeface="Quicksand Bold"/>
                <a:sym typeface="Quicksand Bold"/>
              </a:rPr>
              <a:t>These figures illustrate the product variety within each segment, highlighting that "Notebooks" and "Accessories" offer a wide range and significantly contribute to the revenue compared to other segments.</a:t>
            </a:r>
          </a:p>
          <a:p>
            <a:pPr algn="just" marL="604519" indent="-302260" lvl="1">
              <a:lnSpc>
                <a:spcPts val="3919"/>
              </a:lnSpc>
              <a:buFont typeface="Arial"/>
              <a:buChar char="•"/>
            </a:pPr>
            <a:r>
              <a:rPr lang="en-US" sz="2799">
                <a:solidFill>
                  <a:srgbClr val="0F4662"/>
                </a:solidFill>
                <a:latin typeface="Quicksand Bold"/>
                <a:ea typeface="Quicksand Bold"/>
                <a:cs typeface="Quicksand Bold"/>
                <a:sym typeface="Quicksand Bold"/>
              </a:rPr>
              <a:t>This analysis aids in identifying scalable product categories and segments that require further attention.</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grpSp>
        <p:nvGrpSpPr>
          <p:cNvPr name="Group 2" id="2"/>
          <p:cNvGrpSpPr/>
          <p:nvPr/>
        </p:nvGrpSpPr>
        <p:grpSpPr>
          <a:xfrm rot="0">
            <a:off x="14093893" y="15849"/>
            <a:ext cx="4194107" cy="10271151"/>
            <a:chOff x="0" y="0"/>
            <a:chExt cx="1104621" cy="2705159"/>
          </a:xfrm>
        </p:grpSpPr>
        <p:sp>
          <p:nvSpPr>
            <p:cNvPr name="Freeform 3" id="3"/>
            <p:cNvSpPr/>
            <p:nvPr/>
          </p:nvSpPr>
          <p:spPr>
            <a:xfrm flipH="false" flipV="false" rot="0">
              <a:off x="0" y="0"/>
              <a:ext cx="1104621" cy="2705159"/>
            </a:xfrm>
            <a:custGeom>
              <a:avLst/>
              <a:gdLst/>
              <a:ahLst/>
              <a:cxnLst/>
              <a:rect r="r" b="b" t="t" l="l"/>
              <a:pathLst>
                <a:path h="2705159" w="1104621">
                  <a:moveTo>
                    <a:pt x="0" y="0"/>
                  </a:moveTo>
                  <a:lnTo>
                    <a:pt x="1104621" y="0"/>
                  </a:lnTo>
                  <a:lnTo>
                    <a:pt x="1104621" y="2705159"/>
                  </a:lnTo>
                  <a:lnTo>
                    <a:pt x="0" y="2705159"/>
                  </a:lnTo>
                  <a:close/>
                </a:path>
              </a:pathLst>
            </a:custGeom>
            <a:solidFill>
              <a:srgbClr val="7994A0"/>
            </a:solidFill>
          </p:spPr>
        </p:sp>
        <p:sp>
          <p:nvSpPr>
            <p:cNvPr name="TextBox 4" id="4"/>
            <p:cNvSpPr txBox="true"/>
            <p:nvPr/>
          </p:nvSpPr>
          <p:spPr>
            <a:xfrm>
              <a:off x="0" y="-47625"/>
              <a:ext cx="1104621" cy="2752784"/>
            </a:xfrm>
            <a:prstGeom prst="rect">
              <a:avLst/>
            </a:prstGeom>
          </p:spPr>
          <p:txBody>
            <a:bodyPr anchor="ctr" rtlCol="false" tIns="50800" lIns="50800" bIns="50800" rIns="50800"/>
            <a:lstStyle/>
            <a:p>
              <a:pPr algn="ctr">
                <a:lnSpc>
                  <a:spcPts val="3693"/>
                </a:lnSpc>
              </a:pPr>
            </a:p>
          </p:txBody>
        </p:sp>
      </p:grpSp>
      <p:sp>
        <p:nvSpPr>
          <p:cNvPr name="Freeform 5" id="5"/>
          <p:cNvSpPr/>
          <p:nvPr/>
        </p:nvSpPr>
        <p:spPr>
          <a:xfrm flipH="false" flipV="false" rot="0">
            <a:off x="1028700" y="8974931"/>
            <a:ext cx="1905000" cy="283369"/>
          </a:xfrm>
          <a:custGeom>
            <a:avLst/>
            <a:gdLst/>
            <a:ahLst/>
            <a:cxnLst/>
            <a:rect r="r" b="b" t="t" l="l"/>
            <a:pathLst>
              <a:path h="283369" w="1905000">
                <a:moveTo>
                  <a:pt x="0" y="0"/>
                </a:moveTo>
                <a:lnTo>
                  <a:pt x="1905000" y="0"/>
                </a:lnTo>
                <a:lnTo>
                  <a:pt x="1905000" y="283369"/>
                </a:lnTo>
                <a:lnTo>
                  <a:pt x="0" y="28336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302188" y="2930254"/>
            <a:ext cx="6525708" cy="4914906"/>
          </a:xfrm>
          <a:custGeom>
            <a:avLst/>
            <a:gdLst/>
            <a:ahLst/>
            <a:cxnLst/>
            <a:rect r="r" b="b" t="t" l="l"/>
            <a:pathLst>
              <a:path h="4914906" w="6525708">
                <a:moveTo>
                  <a:pt x="0" y="0"/>
                </a:moveTo>
                <a:lnTo>
                  <a:pt x="6525708" y="0"/>
                </a:lnTo>
                <a:lnTo>
                  <a:pt x="6525708" y="4914907"/>
                </a:lnTo>
                <a:lnTo>
                  <a:pt x="0" y="4914907"/>
                </a:lnTo>
                <a:lnTo>
                  <a:pt x="0" y="0"/>
                </a:lnTo>
                <a:close/>
              </a:path>
            </a:pathLst>
          </a:custGeom>
          <a:blipFill>
            <a:blip r:embed="rId4"/>
            <a:stretch>
              <a:fillRect l="-51879" t="-38917" r="-73038" b="-28980"/>
            </a:stretch>
          </a:blipFill>
        </p:spPr>
      </p:sp>
      <p:sp>
        <p:nvSpPr>
          <p:cNvPr name="Freeform 7" id="7"/>
          <p:cNvSpPr/>
          <p:nvPr/>
        </p:nvSpPr>
        <p:spPr>
          <a:xfrm flipH="false" flipV="false" rot="0">
            <a:off x="6499118" y="3921195"/>
            <a:ext cx="7407249" cy="2610348"/>
          </a:xfrm>
          <a:custGeom>
            <a:avLst/>
            <a:gdLst/>
            <a:ahLst/>
            <a:cxnLst/>
            <a:rect r="r" b="b" t="t" l="l"/>
            <a:pathLst>
              <a:path h="2610348" w="7407249">
                <a:moveTo>
                  <a:pt x="0" y="0"/>
                </a:moveTo>
                <a:lnTo>
                  <a:pt x="7407249" y="0"/>
                </a:lnTo>
                <a:lnTo>
                  <a:pt x="7407249" y="2610348"/>
                </a:lnTo>
                <a:lnTo>
                  <a:pt x="0" y="2610348"/>
                </a:lnTo>
                <a:lnTo>
                  <a:pt x="0" y="0"/>
                </a:lnTo>
                <a:close/>
              </a:path>
            </a:pathLst>
          </a:custGeom>
          <a:blipFill>
            <a:blip r:embed="rId5"/>
            <a:stretch>
              <a:fillRect l="-74897" t="-283279" r="-194677" b="-206338"/>
            </a:stretch>
          </a:blipFill>
        </p:spPr>
      </p:sp>
      <p:sp>
        <p:nvSpPr>
          <p:cNvPr name="TextBox 8" id="8"/>
          <p:cNvSpPr txBox="true"/>
          <p:nvPr/>
        </p:nvSpPr>
        <p:spPr>
          <a:xfrm rot="0">
            <a:off x="1028700" y="599709"/>
            <a:ext cx="9390243" cy="1085215"/>
          </a:xfrm>
          <a:prstGeom prst="rect">
            <a:avLst/>
          </a:prstGeom>
        </p:spPr>
        <p:txBody>
          <a:bodyPr anchor="t" rtlCol="false" tIns="0" lIns="0" bIns="0" rIns="0">
            <a:spAutoFit/>
          </a:bodyPr>
          <a:lstStyle/>
          <a:p>
            <a:pPr algn="l" marL="0" indent="0" lvl="0">
              <a:lnSpc>
                <a:spcPts val="8959"/>
              </a:lnSpc>
              <a:spcBef>
                <a:spcPct val="0"/>
              </a:spcBef>
            </a:pPr>
            <a:r>
              <a:rPr lang="en-US" sz="6399">
                <a:solidFill>
                  <a:srgbClr val="0F4662"/>
                </a:solidFill>
                <a:latin typeface="Cormorant Garamond Bold Italics"/>
                <a:ea typeface="Cormorant Garamond Bold Italics"/>
                <a:cs typeface="Cormorant Garamond Bold Italics"/>
                <a:sym typeface="Cormorant Garamond Bold Italics"/>
              </a:rPr>
              <a:t>AD-HOC Request-4</a:t>
            </a:r>
          </a:p>
        </p:txBody>
      </p:sp>
      <p:sp>
        <p:nvSpPr>
          <p:cNvPr name="TextBox 9" id="9"/>
          <p:cNvSpPr txBox="true"/>
          <p:nvPr/>
        </p:nvSpPr>
        <p:spPr>
          <a:xfrm rot="0">
            <a:off x="302188" y="1892964"/>
            <a:ext cx="12393860" cy="986155"/>
          </a:xfrm>
          <a:prstGeom prst="rect">
            <a:avLst/>
          </a:prstGeom>
        </p:spPr>
        <p:txBody>
          <a:bodyPr anchor="t" rtlCol="false" tIns="0" lIns="0" bIns="0" rIns="0">
            <a:spAutoFit/>
          </a:bodyPr>
          <a:lstStyle/>
          <a:p>
            <a:pPr algn="just" marL="0" indent="0" lvl="0">
              <a:lnSpc>
                <a:spcPts val="3919"/>
              </a:lnSpc>
              <a:spcBef>
                <a:spcPct val="0"/>
              </a:spcBef>
            </a:pPr>
            <a:r>
              <a:rPr lang="en-US" sz="2799">
                <a:solidFill>
                  <a:srgbClr val="0F4662"/>
                </a:solidFill>
                <a:latin typeface="Quicksand Bold"/>
                <a:ea typeface="Quicksand Bold"/>
                <a:cs typeface="Quicksand Bold"/>
                <a:sym typeface="Quicksand Bold"/>
              </a:rPr>
              <a:t>Which segment had the most increase in unique products in 2021 vs 2020?</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sp>
        <p:nvSpPr>
          <p:cNvPr name="AutoShape 2" id="2"/>
          <p:cNvSpPr/>
          <p:nvPr/>
        </p:nvSpPr>
        <p:spPr>
          <a:xfrm>
            <a:off x="6067581" y="9182100"/>
            <a:ext cx="6492240" cy="0"/>
          </a:xfrm>
          <a:prstGeom prst="line">
            <a:avLst/>
          </a:prstGeom>
          <a:ln cap="flat" w="76200">
            <a:solidFill>
              <a:srgbClr val="0F4662"/>
            </a:solidFill>
            <a:prstDash val="solid"/>
            <a:headEnd type="none" len="sm" w="sm"/>
            <a:tailEnd type="none" len="sm" w="sm"/>
          </a:ln>
        </p:spPr>
      </p:sp>
      <p:sp>
        <p:nvSpPr>
          <p:cNvPr name="Freeform 3" id="3"/>
          <p:cNvSpPr/>
          <p:nvPr/>
        </p:nvSpPr>
        <p:spPr>
          <a:xfrm flipH="false" flipV="false" rot="0">
            <a:off x="8304001" y="9529723"/>
            <a:ext cx="1679997" cy="249900"/>
          </a:xfrm>
          <a:custGeom>
            <a:avLst/>
            <a:gdLst/>
            <a:ahLst/>
            <a:cxnLst/>
            <a:rect r="r" b="b" t="t" l="l"/>
            <a:pathLst>
              <a:path h="249900" w="1679997">
                <a:moveTo>
                  <a:pt x="0" y="0"/>
                </a:moveTo>
                <a:lnTo>
                  <a:pt x="1679998" y="0"/>
                </a:lnTo>
                <a:lnTo>
                  <a:pt x="1679998" y="249900"/>
                </a:lnTo>
                <a:lnTo>
                  <a:pt x="0" y="2499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368680" y="2351837"/>
            <a:ext cx="9263485" cy="5864948"/>
          </a:xfrm>
          <a:custGeom>
            <a:avLst/>
            <a:gdLst/>
            <a:ahLst/>
            <a:cxnLst/>
            <a:rect r="r" b="b" t="t" l="l"/>
            <a:pathLst>
              <a:path h="5864948" w="9263485">
                <a:moveTo>
                  <a:pt x="0" y="0"/>
                </a:moveTo>
                <a:lnTo>
                  <a:pt x="9263485" y="0"/>
                </a:lnTo>
                <a:lnTo>
                  <a:pt x="9263485" y="5864948"/>
                </a:lnTo>
                <a:lnTo>
                  <a:pt x="0" y="5864948"/>
                </a:lnTo>
                <a:lnTo>
                  <a:pt x="0" y="0"/>
                </a:lnTo>
                <a:close/>
              </a:path>
            </a:pathLst>
          </a:custGeom>
          <a:blipFill>
            <a:blip r:embed="rId4"/>
            <a:stretch>
              <a:fillRect l="-41421" t="-54414" r="-56902" b="-21700"/>
            </a:stretch>
          </a:blipFill>
        </p:spPr>
      </p:sp>
      <p:sp>
        <p:nvSpPr>
          <p:cNvPr name="TextBox 5" id="5"/>
          <p:cNvSpPr txBox="true"/>
          <p:nvPr/>
        </p:nvSpPr>
        <p:spPr>
          <a:xfrm rot="0">
            <a:off x="0" y="537527"/>
            <a:ext cx="4812896" cy="887095"/>
          </a:xfrm>
          <a:prstGeom prst="rect">
            <a:avLst/>
          </a:prstGeom>
        </p:spPr>
        <p:txBody>
          <a:bodyPr anchor="t" rtlCol="false" tIns="0" lIns="0" bIns="0" rIns="0">
            <a:spAutoFit/>
          </a:bodyPr>
          <a:lstStyle/>
          <a:p>
            <a:pPr algn="ctr">
              <a:lnSpc>
                <a:spcPts val="7279"/>
              </a:lnSpc>
            </a:pPr>
            <a:r>
              <a:rPr lang="en-US" sz="5199">
                <a:solidFill>
                  <a:srgbClr val="000000"/>
                </a:solidFill>
                <a:latin typeface="Canva Sans Bold"/>
                <a:ea typeface="Canva Sans Bold"/>
                <a:cs typeface="Canva Sans Bold"/>
                <a:sym typeface="Canva Sans Bold"/>
              </a:rPr>
              <a:t>Visuals - 4</a:t>
            </a:r>
          </a:p>
        </p:txBody>
      </p:sp>
      <p:sp>
        <p:nvSpPr>
          <p:cNvPr name="TextBox 6" id="6"/>
          <p:cNvSpPr txBox="true"/>
          <p:nvPr/>
        </p:nvSpPr>
        <p:spPr>
          <a:xfrm rot="0">
            <a:off x="12559821" y="428942"/>
            <a:ext cx="4699479" cy="1085215"/>
          </a:xfrm>
          <a:prstGeom prst="rect">
            <a:avLst/>
          </a:prstGeom>
        </p:spPr>
        <p:txBody>
          <a:bodyPr anchor="t" rtlCol="false" tIns="0" lIns="0" bIns="0" rIns="0">
            <a:spAutoFit/>
          </a:bodyPr>
          <a:lstStyle/>
          <a:p>
            <a:pPr algn="l" marL="0" indent="0" lvl="0">
              <a:lnSpc>
                <a:spcPts val="8959"/>
              </a:lnSpc>
              <a:spcBef>
                <a:spcPct val="0"/>
              </a:spcBef>
            </a:pPr>
            <a:r>
              <a:rPr lang="en-US" sz="6399">
                <a:solidFill>
                  <a:srgbClr val="0F4662"/>
                </a:solidFill>
                <a:latin typeface="Cormorant Garamond Bold Italics"/>
                <a:ea typeface="Cormorant Garamond Bold Italics"/>
                <a:cs typeface="Cormorant Garamond Bold Italics"/>
                <a:sym typeface="Cormorant Garamond Bold Italics"/>
              </a:rPr>
              <a:t>Insights</a:t>
            </a:r>
          </a:p>
        </p:txBody>
      </p:sp>
      <p:sp>
        <p:nvSpPr>
          <p:cNvPr name="TextBox 7" id="7"/>
          <p:cNvSpPr txBox="true"/>
          <p:nvPr/>
        </p:nvSpPr>
        <p:spPr>
          <a:xfrm rot="0">
            <a:off x="10867453" y="1782330"/>
            <a:ext cx="6820478" cy="6434455"/>
          </a:xfrm>
          <a:prstGeom prst="rect">
            <a:avLst/>
          </a:prstGeom>
        </p:spPr>
        <p:txBody>
          <a:bodyPr anchor="t" rtlCol="false" tIns="0" lIns="0" bIns="0" rIns="0">
            <a:spAutoFit/>
          </a:bodyPr>
          <a:lstStyle/>
          <a:p>
            <a:pPr algn="just" marL="604519" indent="-302260" lvl="1">
              <a:lnSpc>
                <a:spcPts val="3919"/>
              </a:lnSpc>
              <a:buFont typeface="Arial"/>
              <a:buChar char="•"/>
            </a:pPr>
            <a:r>
              <a:rPr lang="en-US" sz="2799">
                <a:solidFill>
                  <a:srgbClr val="0F4662"/>
                </a:solidFill>
                <a:latin typeface="Quicksand Bold"/>
                <a:ea typeface="Quicksand Bold"/>
                <a:cs typeface="Quicksand Bold"/>
                <a:sym typeface="Quicksand Bold"/>
              </a:rPr>
              <a:t>In 2020, "Accessories" fell behind "Networks," but in 2021, it claimed the top spot with 34 more products, indicating efforts to expand the selection.</a:t>
            </a:r>
          </a:p>
          <a:p>
            <a:pPr algn="just" marL="604519" indent="-302260" lvl="1">
              <a:lnSpc>
                <a:spcPts val="3919"/>
              </a:lnSpc>
              <a:buFont typeface="Arial"/>
              <a:buChar char="•"/>
            </a:pPr>
            <a:r>
              <a:rPr lang="en-US" sz="2799">
                <a:solidFill>
                  <a:srgbClr val="0F4662"/>
                </a:solidFill>
                <a:latin typeface="Quicksand Bold"/>
                <a:ea typeface="Quicksand Bold"/>
                <a:cs typeface="Quicksand Bold"/>
                <a:sym typeface="Quicksand Bold"/>
              </a:rPr>
              <a:t>These insights suggest a growth in products especially in “Accessories and  "Notebooks" segments.</a:t>
            </a:r>
          </a:p>
          <a:p>
            <a:pPr algn="just" marL="604519" indent="-302260" lvl="1">
              <a:lnSpc>
                <a:spcPts val="3919"/>
              </a:lnSpc>
              <a:buFont typeface="Arial"/>
              <a:buChar char="•"/>
            </a:pPr>
            <a:r>
              <a:rPr lang="en-US" sz="2799">
                <a:solidFill>
                  <a:srgbClr val="0F4662"/>
                </a:solidFill>
                <a:latin typeface="Quicksand Bold"/>
                <a:ea typeface="Quicksand Bold"/>
                <a:cs typeface="Quicksand Bold"/>
                <a:sym typeface="Quicksand Bold"/>
              </a:rPr>
              <a:t>These numbers demonstrate the diversity of products in each category.</a:t>
            </a:r>
          </a:p>
          <a:p>
            <a:pPr algn="just" marL="604519" indent="-302260" lvl="1">
              <a:lnSpc>
                <a:spcPts val="3919"/>
              </a:lnSpc>
              <a:buFont typeface="Arial"/>
              <a:buChar char="•"/>
            </a:pPr>
            <a:r>
              <a:rPr lang="en-US" sz="2799">
                <a:solidFill>
                  <a:srgbClr val="0F4662"/>
                </a:solidFill>
                <a:latin typeface="Quicksand Bold"/>
                <a:ea typeface="Quicksand Bold"/>
                <a:cs typeface="Quicksand Bold"/>
                <a:sym typeface="Quicksand Bold"/>
              </a:rPr>
              <a:t>Diversity can help customers with more choices and boost sales.</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grpSp>
        <p:nvGrpSpPr>
          <p:cNvPr name="Group 2" id="2"/>
          <p:cNvGrpSpPr/>
          <p:nvPr/>
        </p:nvGrpSpPr>
        <p:grpSpPr>
          <a:xfrm rot="0">
            <a:off x="13822380" y="15849"/>
            <a:ext cx="4465620" cy="10271151"/>
            <a:chOff x="0" y="0"/>
            <a:chExt cx="1176130" cy="2705159"/>
          </a:xfrm>
        </p:grpSpPr>
        <p:sp>
          <p:nvSpPr>
            <p:cNvPr name="Freeform 3" id="3"/>
            <p:cNvSpPr/>
            <p:nvPr/>
          </p:nvSpPr>
          <p:spPr>
            <a:xfrm flipH="false" flipV="false" rot="0">
              <a:off x="0" y="0"/>
              <a:ext cx="1176130" cy="2705159"/>
            </a:xfrm>
            <a:custGeom>
              <a:avLst/>
              <a:gdLst/>
              <a:ahLst/>
              <a:cxnLst/>
              <a:rect r="r" b="b" t="t" l="l"/>
              <a:pathLst>
                <a:path h="2705159" w="1176130">
                  <a:moveTo>
                    <a:pt x="0" y="0"/>
                  </a:moveTo>
                  <a:lnTo>
                    <a:pt x="1176130" y="0"/>
                  </a:lnTo>
                  <a:lnTo>
                    <a:pt x="1176130" y="2705159"/>
                  </a:lnTo>
                  <a:lnTo>
                    <a:pt x="0" y="2705159"/>
                  </a:lnTo>
                  <a:close/>
                </a:path>
              </a:pathLst>
            </a:custGeom>
            <a:solidFill>
              <a:srgbClr val="7994A0"/>
            </a:solidFill>
          </p:spPr>
        </p:sp>
        <p:sp>
          <p:nvSpPr>
            <p:cNvPr name="TextBox 4" id="4"/>
            <p:cNvSpPr txBox="true"/>
            <p:nvPr/>
          </p:nvSpPr>
          <p:spPr>
            <a:xfrm>
              <a:off x="0" y="-47625"/>
              <a:ext cx="1176130" cy="2752784"/>
            </a:xfrm>
            <a:prstGeom prst="rect">
              <a:avLst/>
            </a:prstGeom>
          </p:spPr>
          <p:txBody>
            <a:bodyPr anchor="ctr" rtlCol="false" tIns="50800" lIns="50800" bIns="50800" rIns="50800"/>
            <a:lstStyle/>
            <a:p>
              <a:pPr algn="ctr">
                <a:lnSpc>
                  <a:spcPts val="3693"/>
                </a:lnSpc>
              </a:pPr>
            </a:p>
          </p:txBody>
        </p:sp>
      </p:grpSp>
      <p:sp>
        <p:nvSpPr>
          <p:cNvPr name="Freeform 5" id="5"/>
          <p:cNvSpPr/>
          <p:nvPr/>
        </p:nvSpPr>
        <p:spPr>
          <a:xfrm flipH="false" flipV="false" rot="0">
            <a:off x="1028700" y="8974931"/>
            <a:ext cx="1905000" cy="283369"/>
          </a:xfrm>
          <a:custGeom>
            <a:avLst/>
            <a:gdLst/>
            <a:ahLst/>
            <a:cxnLst/>
            <a:rect r="r" b="b" t="t" l="l"/>
            <a:pathLst>
              <a:path h="283369" w="1905000">
                <a:moveTo>
                  <a:pt x="0" y="0"/>
                </a:moveTo>
                <a:lnTo>
                  <a:pt x="1905000" y="0"/>
                </a:lnTo>
                <a:lnTo>
                  <a:pt x="1905000" y="283369"/>
                </a:lnTo>
                <a:lnTo>
                  <a:pt x="0" y="28336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420604" y="3009275"/>
            <a:ext cx="8507952" cy="4252107"/>
          </a:xfrm>
          <a:custGeom>
            <a:avLst/>
            <a:gdLst/>
            <a:ahLst/>
            <a:cxnLst/>
            <a:rect r="r" b="b" t="t" l="l"/>
            <a:pathLst>
              <a:path h="4252107" w="8507952">
                <a:moveTo>
                  <a:pt x="0" y="0"/>
                </a:moveTo>
                <a:lnTo>
                  <a:pt x="8507951" y="0"/>
                </a:lnTo>
                <a:lnTo>
                  <a:pt x="8507951" y="4252108"/>
                </a:lnTo>
                <a:lnTo>
                  <a:pt x="0" y="4252108"/>
                </a:lnTo>
                <a:lnTo>
                  <a:pt x="0" y="0"/>
                </a:lnTo>
                <a:close/>
              </a:path>
            </a:pathLst>
          </a:custGeom>
          <a:blipFill>
            <a:blip r:embed="rId4"/>
            <a:stretch>
              <a:fillRect l="-68789" t="-85700" r="-138821" b="-160345"/>
            </a:stretch>
          </a:blipFill>
        </p:spPr>
      </p:sp>
      <p:sp>
        <p:nvSpPr>
          <p:cNvPr name="Freeform 7" id="7"/>
          <p:cNvSpPr/>
          <p:nvPr/>
        </p:nvSpPr>
        <p:spPr>
          <a:xfrm flipH="false" flipV="false" rot="0">
            <a:off x="5183579" y="7590489"/>
            <a:ext cx="8638800" cy="1667811"/>
          </a:xfrm>
          <a:custGeom>
            <a:avLst/>
            <a:gdLst/>
            <a:ahLst/>
            <a:cxnLst/>
            <a:rect r="r" b="b" t="t" l="l"/>
            <a:pathLst>
              <a:path h="1667811" w="8638800">
                <a:moveTo>
                  <a:pt x="0" y="0"/>
                </a:moveTo>
                <a:lnTo>
                  <a:pt x="8638801" y="0"/>
                </a:lnTo>
                <a:lnTo>
                  <a:pt x="8638801" y="1667811"/>
                </a:lnTo>
                <a:lnTo>
                  <a:pt x="0" y="1667811"/>
                </a:lnTo>
                <a:lnTo>
                  <a:pt x="0" y="0"/>
                </a:lnTo>
                <a:close/>
              </a:path>
            </a:pathLst>
          </a:custGeom>
          <a:blipFill>
            <a:blip r:embed="rId4"/>
            <a:stretch>
              <a:fillRect l="-73617" t="-680274" r="-217200" b="-357857"/>
            </a:stretch>
          </a:blipFill>
        </p:spPr>
      </p:sp>
      <p:sp>
        <p:nvSpPr>
          <p:cNvPr name="TextBox 8" id="8"/>
          <p:cNvSpPr txBox="true"/>
          <p:nvPr/>
        </p:nvSpPr>
        <p:spPr>
          <a:xfrm rot="0">
            <a:off x="1028700" y="599709"/>
            <a:ext cx="9390243" cy="1085215"/>
          </a:xfrm>
          <a:prstGeom prst="rect">
            <a:avLst/>
          </a:prstGeom>
        </p:spPr>
        <p:txBody>
          <a:bodyPr anchor="t" rtlCol="false" tIns="0" lIns="0" bIns="0" rIns="0">
            <a:spAutoFit/>
          </a:bodyPr>
          <a:lstStyle/>
          <a:p>
            <a:pPr algn="l" marL="0" indent="0" lvl="0">
              <a:lnSpc>
                <a:spcPts val="8959"/>
              </a:lnSpc>
              <a:spcBef>
                <a:spcPct val="0"/>
              </a:spcBef>
            </a:pPr>
            <a:r>
              <a:rPr lang="en-US" sz="6399">
                <a:solidFill>
                  <a:srgbClr val="0F4662"/>
                </a:solidFill>
                <a:latin typeface="Cormorant Garamond Bold Italics"/>
                <a:ea typeface="Cormorant Garamond Bold Italics"/>
                <a:cs typeface="Cormorant Garamond Bold Italics"/>
                <a:sym typeface="Cormorant Garamond Bold Italics"/>
              </a:rPr>
              <a:t>AD-HOC Request-5</a:t>
            </a:r>
          </a:p>
        </p:txBody>
      </p:sp>
      <p:sp>
        <p:nvSpPr>
          <p:cNvPr name="TextBox 9" id="9"/>
          <p:cNvSpPr txBox="true"/>
          <p:nvPr/>
        </p:nvSpPr>
        <p:spPr>
          <a:xfrm rot="0">
            <a:off x="302188" y="1892964"/>
            <a:ext cx="12393860" cy="986155"/>
          </a:xfrm>
          <a:prstGeom prst="rect">
            <a:avLst/>
          </a:prstGeom>
        </p:spPr>
        <p:txBody>
          <a:bodyPr anchor="t" rtlCol="false" tIns="0" lIns="0" bIns="0" rIns="0">
            <a:spAutoFit/>
          </a:bodyPr>
          <a:lstStyle/>
          <a:p>
            <a:pPr algn="just" marL="0" indent="0" lvl="0">
              <a:lnSpc>
                <a:spcPts val="3919"/>
              </a:lnSpc>
              <a:spcBef>
                <a:spcPct val="0"/>
              </a:spcBef>
            </a:pPr>
            <a:r>
              <a:rPr lang="en-US" sz="2799">
                <a:solidFill>
                  <a:srgbClr val="0F4662"/>
                </a:solidFill>
                <a:latin typeface="Quicksand Bold"/>
                <a:ea typeface="Quicksand Bold"/>
                <a:cs typeface="Quicksand Bold"/>
                <a:sym typeface="Quicksand Bold"/>
              </a:rPr>
              <a:t>-- Get the products that have the highest and lowest manufacturing costs.</a:t>
            </a:r>
          </a:p>
        </p:txBody>
      </p:sp>
      <p:sp>
        <p:nvSpPr>
          <p:cNvPr name="TextBox 10" id="10"/>
          <p:cNvSpPr txBox="true"/>
          <p:nvPr/>
        </p:nvSpPr>
        <p:spPr>
          <a:xfrm rot="0">
            <a:off x="14388417" y="321785"/>
            <a:ext cx="4699479" cy="1085215"/>
          </a:xfrm>
          <a:prstGeom prst="rect">
            <a:avLst/>
          </a:prstGeom>
        </p:spPr>
        <p:txBody>
          <a:bodyPr anchor="t" rtlCol="false" tIns="0" lIns="0" bIns="0" rIns="0">
            <a:spAutoFit/>
          </a:bodyPr>
          <a:lstStyle/>
          <a:p>
            <a:pPr algn="l" marL="0" indent="0" lvl="0">
              <a:lnSpc>
                <a:spcPts val="8959"/>
              </a:lnSpc>
              <a:spcBef>
                <a:spcPct val="0"/>
              </a:spcBef>
            </a:pPr>
            <a:r>
              <a:rPr lang="en-US" sz="6399">
                <a:solidFill>
                  <a:srgbClr val="FFFFFF"/>
                </a:solidFill>
                <a:latin typeface="Cormorant Garamond Bold Italics"/>
                <a:ea typeface="Cormorant Garamond Bold Italics"/>
                <a:cs typeface="Cormorant Garamond Bold Italics"/>
                <a:sym typeface="Cormorant Garamond Bold Italics"/>
              </a:rPr>
              <a:t>Insights</a:t>
            </a:r>
          </a:p>
        </p:txBody>
      </p:sp>
      <p:sp>
        <p:nvSpPr>
          <p:cNvPr name="TextBox 11" id="11"/>
          <p:cNvSpPr txBox="true"/>
          <p:nvPr/>
        </p:nvSpPr>
        <p:spPr>
          <a:xfrm rot="0">
            <a:off x="13822380" y="1637299"/>
            <a:ext cx="4279097" cy="2724785"/>
          </a:xfrm>
          <a:prstGeom prst="rect">
            <a:avLst/>
          </a:prstGeom>
        </p:spPr>
        <p:txBody>
          <a:bodyPr anchor="t" rtlCol="false" tIns="0" lIns="0" bIns="0" rIns="0">
            <a:spAutoFit/>
          </a:bodyPr>
          <a:lstStyle/>
          <a:p>
            <a:pPr algn="just" marL="561341" indent="-280670" lvl="1">
              <a:lnSpc>
                <a:spcPts val="3640"/>
              </a:lnSpc>
              <a:buFont typeface="Arial"/>
              <a:buChar char="•"/>
            </a:pPr>
            <a:r>
              <a:rPr lang="en-US" sz="2600">
                <a:solidFill>
                  <a:srgbClr val="FFFFFF"/>
                </a:solidFill>
                <a:latin typeface="Quicksand Bold"/>
                <a:ea typeface="Quicksand Bold"/>
                <a:cs typeface="Quicksand Bold"/>
                <a:sym typeface="Quicksand Bold"/>
              </a:rPr>
              <a:t>AQ HOME ALLIN 1 Gen 2 has the highest manufacturing cost.</a:t>
            </a:r>
          </a:p>
          <a:p>
            <a:pPr algn="just" marL="561341" indent="-280670" lvl="1">
              <a:lnSpc>
                <a:spcPts val="3640"/>
              </a:lnSpc>
              <a:buFont typeface="Arial"/>
              <a:buChar char="•"/>
            </a:pPr>
            <a:r>
              <a:rPr lang="en-US" sz="2600">
                <a:solidFill>
                  <a:srgbClr val="FFFFFF"/>
                </a:solidFill>
                <a:latin typeface="Quicksand Bold"/>
                <a:ea typeface="Quicksand Bold"/>
                <a:cs typeface="Quicksand Bold"/>
                <a:sym typeface="Quicksand Bold"/>
              </a:rPr>
              <a:t>Whereas AQ Master wired x1 Ms has lowest manufacturing cost.</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grpSp>
        <p:nvGrpSpPr>
          <p:cNvPr name="Group 2" id="2"/>
          <p:cNvGrpSpPr/>
          <p:nvPr/>
        </p:nvGrpSpPr>
        <p:grpSpPr>
          <a:xfrm rot="0">
            <a:off x="14093893" y="15849"/>
            <a:ext cx="4194107" cy="10271151"/>
            <a:chOff x="0" y="0"/>
            <a:chExt cx="1104621" cy="2705159"/>
          </a:xfrm>
        </p:grpSpPr>
        <p:sp>
          <p:nvSpPr>
            <p:cNvPr name="Freeform 3" id="3"/>
            <p:cNvSpPr/>
            <p:nvPr/>
          </p:nvSpPr>
          <p:spPr>
            <a:xfrm flipH="false" flipV="false" rot="0">
              <a:off x="0" y="0"/>
              <a:ext cx="1104621" cy="2705159"/>
            </a:xfrm>
            <a:custGeom>
              <a:avLst/>
              <a:gdLst/>
              <a:ahLst/>
              <a:cxnLst/>
              <a:rect r="r" b="b" t="t" l="l"/>
              <a:pathLst>
                <a:path h="2705159" w="1104621">
                  <a:moveTo>
                    <a:pt x="0" y="0"/>
                  </a:moveTo>
                  <a:lnTo>
                    <a:pt x="1104621" y="0"/>
                  </a:lnTo>
                  <a:lnTo>
                    <a:pt x="1104621" y="2705159"/>
                  </a:lnTo>
                  <a:lnTo>
                    <a:pt x="0" y="2705159"/>
                  </a:lnTo>
                  <a:close/>
                </a:path>
              </a:pathLst>
            </a:custGeom>
            <a:solidFill>
              <a:srgbClr val="7994A0"/>
            </a:solidFill>
          </p:spPr>
        </p:sp>
        <p:sp>
          <p:nvSpPr>
            <p:cNvPr name="TextBox 4" id="4"/>
            <p:cNvSpPr txBox="true"/>
            <p:nvPr/>
          </p:nvSpPr>
          <p:spPr>
            <a:xfrm>
              <a:off x="0" y="-47625"/>
              <a:ext cx="1104621" cy="2752784"/>
            </a:xfrm>
            <a:prstGeom prst="rect">
              <a:avLst/>
            </a:prstGeom>
          </p:spPr>
          <p:txBody>
            <a:bodyPr anchor="ctr" rtlCol="false" tIns="50800" lIns="50800" bIns="50800" rIns="50800"/>
            <a:lstStyle/>
            <a:p>
              <a:pPr algn="ctr">
                <a:lnSpc>
                  <a:spcPts val="3693"/>
                </a:lnSpc>
              </a:pPr>
            </a:p>
          </p:txBody>
        </p:sp>
      </p:grpSp>
      <p:sp>
        <p:nvSpPr>
          <p:cNvPr name="Freeform 5" id="5"/>
          <p:cNvSpPr/>
          <p:nvPr/>
        </p:nvSpPr>
        <p:spPr>
          <a:xfrm flipH="false" flipV="false" rot="0">
            <a:off x="1028700" y="8974931"/>
            <a:ext cx="1905000" cy="283369"/>
          </a:xfrm>
          <a:custGeom>
            <a:avLst/>
            <a:gdLst/>
            <a:ahLst/>
            <a:cxnLst/>
            <a:rect r="r" b="b" t="t" l="l"/>
            <a:pathLst>
              <a:path h="283369" w="1905000">
                <a:moveTo>
                  <a:pt x="0" y="0"/>
                </a:moveTo>
                <a:lnTo>
                  <a:pt x="1905000" y="0"/>
                </a:lnTo>
                <a:lnTo>
                  <a:pt x="1905000" y="283369"/>
                </a:lnTo>
                <a:lnTo>
                  <a:pt x="0" y="28336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509000" y="2794958"/>
            <a:ext cx="12251506" cy="3647105"/>
          </a:xfrm>
          <a:custGeom>
            <a:avLst/>
            <a:gdLst/>
            <a:ahLst/>
            <a:cxnLst/>
            <a:rect r="r" b="b" t="t" l="l"/>
            <a:pathLst>
              <a:path h="3647105" w="12251506">
                <a:moveTo>
                  <a:pt x="0" y="0"/>
                </a:moveTo>
                <a:lnTo>
                  <a:pt x="12251506" y="0"/>
                </a:lnTo>
                <a:lnTo>
                  <a:pt x="12251506" y="3647105"/>
                </a:lnTo>
                <a:lnTo>
                  <a:pt x="0" y="3647105"/>
                </a:lnTo>
                <a:lnTo>
                  <a:pt x="0" y="0"/>
                </a:lnTo>
                <a:close/>
              </a:path>
            </a:pathLst>
          </a:custGeom>
          <a:blipFill>
            <a:blip r:embed="rId4"/>
            <a:stretch>
              <a:fillRect l="-46143" t="-96506" r="-51211" b="-176229"/>
            </a:stretch>
          </a:blipFill>
        </p:spPr>
      </p:sp>
      <p:sp>
        <p:nvSpPr>
          <p:cNvPr name="Freeform 7" id="7"/>
          <p:cNvSpPr/>
          <p:nvPr/>
        </p:nvSpPr>
        <p:spPr>
          <a:xfrm flipH="false" flipV="false" rot="0">
            <a:off x="5723822" y="5954984"/>
            <a:ext cx="7594086" cy="3303316"/>
          </a:xfrm>
          <a:custGeom>
            <a:avLst/>
            <a:gdLst/>
            <a:ahLst/>
            <a:cxnLst/>
            <a:rect r="r" b="b" t="t" l="l"/>
            <a:pathLst>
              <a:path h="3303316" w="7594086">
                <a:moveTo>
                  <a:pt x="0" y="0"/>
                </a:moveTo>
                <a:lnTo>
                  <a:pt x="7594085" y="0"/>
                </a:lnTo>
                <a:lnTo>
                  <a:pt x="7594085" y="3303316"/>
                </a:lnTo>
                <a:lnTo>
                  <a:pt x="0" y="3303316"/>
                </a:lnTo>
                <a:lnTo>
                  <a:pt x="0" y="0"/>
                </a:lnTo>
                <a:close/>
              </a:path>
            </a:pathLst>
          </a:custGeom>
          <a:blipFill>
            <a:blip r:embed="rId4"/>
            <a:stretch>
              <a:fillRect l="-99364" t="-410711" r="-329927" b="-173406"/>
            </a:stretch>
          </a:blipFill>
        </p:spPr>
      </p:sp>
      <p:sp>
        <p:nvSpPr>
          <p:cNvPr name="TextBox 8" id="8"/>
          <p:cNvSpPr txBox="true"/>
          <p:nvPr/>
        </p:nvSpPr>
        <p:spPr>
          <a:xfrm rot="0">
            <a:off x="1028700" y="428942"/>
            <a:ext cx="9390243" cy="1085215"/>
          </a:xfrm>
          <a:prstGeom prst="rect">
            <a:avLst/>
          </a:prstGeom>
        </p:spPr>
        <p:txBody>
          <a:bodyPr anchor="t" rtlCol="false" tIns="0" lIns="0" bIns="0" rIns="0">
            <a:spAutoFit/>
          </a:bodyPr>
          <a:lstStyle/>
          <a:p>
            <a:pPr algn="l" marL="0" indent="0" lvl="0">
              <a:lnSpc>
                <a:spcPts val="8959"/>
              </a:lnSpc>
              <a:spcBef>
                <a:spcPct val="0"/>
              </a:spcBef>
            </a:pPr>
            <a:r>
              <a:rPr lang="en-US" sz="6399">
                <a:solidFill>
                  <a:srgbClr val="0F4662"/>
                </a:solidFill>
                <a:latin typeface="Cormorant Garamond Bold Italics"/>
                <a:ea typeface="Cormorant Garamond Bold Italics"/>
                <a:cs typeface="Cormorant Garamond Bold Italics"/>
                <a:sym typeface="Cormorant Garamond Bold Italics"/>
              </a:rPr>
              <a:t>AD-HOC Request-6</a:t>
            </a:r>
          </a:p>
        </p:txBody>
      </p:sp>
      <p:sp>
        <p:nvSpPr>
          <p:cNvPr name="TextBox 9" id="9"/>
          <p:cNvSpPr txBox="true"/>
          <p:nvPr/>
        </p:nvSpPr>
        <p:spPr>
          <a:xfrm rot="0">
            <a:off x="302188" y="1670223"/>
            <a:ext cx="13791705" cy="986155"/>
          </a:xfrm>
          <a:prstGeom prst="rect">
            <a:avLst/>
          </a:prstGeom>
        </p:spPr>
        <p:txBody>
          <a:bodyPr anchor="t" rtlCol="false" tIns="0" lIns="0" bIns="0" rIns="0">
            <a:spAutoFit/>
          </a:bodyPr>
          <a:lstStyle/>
          <a:p>
            <a:pPr algn="just" marL="0" indent="0" lvl="0">
              <a:lnSpc>
                <a:spcPts val="3919"/>
              </a:lnSpc>
              <a:spcBef>
                <a:spcPct val="0"/>
              </a:spcBef>
            </a:pPr>
            <a:r>
              <a:rPr lang="en-US" sz="2799">
                <a:solidFill>
                  <a:srgbClr val="0F4662"/>
                </a:solidFill>
                <a:latin typeface="Quicksand Bold"/>
                <a:ea typeface="Quicksand Bold"/>
                <a:cs typeface="Quicksand Bold"/>
                <a:sym typeface="Quicksand Bold"/>
              </a:rPr>
              <a:t>Generate a report which contains the top 5 customers who received an average pre_invoice_discount_pct for the fiscal year 2021 </a:t>
            </a:r>
            <a:r>
              <a:rPr lang="en-US" sz="2799">
                <a:solidFill>
                  <a:srgbClr val="0F4662"/>
                </a:solidFill>
                <a:latin typeface="Quicksand Bold"/>
                <a:ea typeface="Quicksand Bold"/>
                <a:cs typeface="Quicksand Bold"/>
                <a:sym typeface="Quicksand Bold"/>
              </a:rPr>
              <a:t>and in the Indian market</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sp>
        <p:nvSpPr>
          <p:cNvPr name="AutoShape 2" id="2"/>
          <p:cNvSpPr/>
          <p:nvPr/>
        </p:nvSpPr>
        <p:spPr>
          <a:xfrm>
            <a:off x="5897880" y="9529723"/>
            <a:ext cx="6492240" cy="0"/>
          </a:xfrm>
          <a:prstGeom prst="line">
            <a:avLst/>
          </a:prstGeom>
          <a:ln cap="flat" w="76200">
            <a:solidFill>
              <a:srgbClr val="0F4662"/>
            </a:solidFill>
            <a:prstDash val="solid"/>
            <a:headEnd type="none" len="sm" w="sm"/>
            <a:tailEnd type="none" len="sm" w="sm"/>
          </a:ln>
        </p:spPr>
      </p:sp>
      <p:sp>
        <p:nvSpPr>
          <p:cNvPr name="Freeform 3" id="3"/>
          <p:cNvSpPr/>
          <p:nvPr/>
        </p:nvSpPr>
        <p:spPr>
          <a:xfrm flipH="false" flipV="false" rot="0">
            <a:off x="8304001" y="9779623"/>
            <a:ext cx="1679997" cy="249900"/>
          </a:xfrm>
          <a:custGeom>
            <a:avLst/>
            <a:gdLst/>
            <a:ahLst/>
            <a:cxnLst/>
            <a:rect r="r" b="b" t="t" l="l"/>
            <a:pathLst>
              <a:path h="249900" w="1679997">
                <a:moveTo>
                  <a:pt x="0" y="0"/>
                </a:moveTo>
                <a:lnTo>
                  <a:pt x="1679998" y="0"/>
                </a:lnTo>
                <a:lnTo>
                  <a:pt x="1679998" y="249899"/>
                </a:lnTo>
                <a:lnTo>
                  <a:pt x="0" y="24989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0" y="1514158"/>
            <a:ext cx="10408680" cy="6864488"/>
          </a:xfrm>
          <a:custGeom>
            <a:avLst/>
            <a:gdLst/>
            <a:ahLst/>
            <a:cxnLst/>
            <a:rect r="r" b="b" t="t" l="l"/>
            <a:pathLst>
              <a:path h="6864488" w="10408680">
                <a:moveTo>
                  <a:pt x="0" y="0"/>
                </a:moveTo>
                <a:lnTo>
                  <a:pt x="10408680" y="0"/>
                </a:lnTo>
                <a:lnTo>
                  <a:pt x="10408680" y="6864488"/>
                </a:lnTo>
                <a:lnTo>
                  <a:pt x="0" y="6864488"/>
                </a:lnTo>
                <a:lnTo>
                  <a:pt x="0" y="0"/>
                </a:lnTo>
                <a:close/>
              </a:path>
            </a:pathLst>
          </a:custGeom>
          <a:blipFill>
            <a:blip r:embed="rId4"/>
            <a:stretch>
              <a:fillRect l="-69532" t="-50485" r="-45883" b="-33158"/>
            </a:stretch>
          </a:blipFill>
        </p:spPr>
      </p:sp>
      <p:sp>
        <p:nvSpPr>
          <p:cNvPr name="TextBox 5" id="5"/>
          <p:cNvSpPr txBox="true"/>
          <p:nvPr/>
        </p:nvSpPr>
        <p:spPr>
          <a:xfrm rot="0">
            <a:off x="0" y="222837"/>
            <a:ext cx="3959148" cy="887095"/>
          </a:xfrm>
          <a:prstGeom prst="rect">
            <a:avLst/>
          </a:prstGeom>
        </p:spPr>
        <p:txBody>
          <a:bodyPr anchor="t" rtlCol="false" tIns="0" lIns="0" bIns="0" rIns="0">
            <a:spAutoFit/>
          </a:bodyPr>
          <a:lstStyle/>
          <a:p>
            <a:pPr algn="ctr">
              <a:lnSpc>
                <a:spcPts val="7279"/>
              </a:lnSpc>
            </a:pPr>
            <a:r>
              <a:rPr lang="en-US" sz="5199">
                <a:solidFill>
                  <a:srgbClr val="000000"/>
                </a:solidFill>
                <a:latin typeface="Canva Sans Bold"/>
                <a:ea typeface="Canva Sans Bold"/>
                <a:cs typeface="Canva Sans Bold"/>
                <a:sym typeface="Canva Sans Bold"/>
              </a:rPr>
              <a:t>Visuals - 6</a:t>
            </a:r>
          </a:p>
        </p:txBody>
      </p:sp>
      <p:sp>
        <p:nvSpPr>
          <p:cNvPr name="TextBox 6" id="6"/>
          <p:cNvSpPr txBox="true"/>
          <p:nvPr/>
        </p:nvSpPr>
        <p:spPr>
          <a:xfrm rot="0">
            <a:off x="13015242" y="-281671"/>
            <a:ext cx="4699479" cy="1085215"/>
          </a:xfrm>
          <a:prstGeom prst="rect">
            <a:avLst/>
          </a:prstGeom>
        </p:spPr>
        <p:txBody>
          <a:bodyPr anchor="t" rtlCol="false" tIns="0" lIns="0" bIns="0" rIns="0">
            <a:spAutoFit/>
          </a:bodyPr>
          <a:lstStyle/>
          <a:p>
            <a:pPr algn="l" marL="0" indent="0" lvl="0">
              <a:lnSpc>
                <a:spcPts val="8959"/>
              </a:lnSpc>
              <a:spcBef>
                <a:spcPct val="0"/>
              </a:spcBef>
            </a:pPr>
            <a:r>
              <a:rPr lang="en-US" sz="6399">
                <a:solidFill>
                  <a:srgbClr val="0F4662"/>
                </a:solidFill>
                <a:latin typeface="Cormorant Garamond Bold Italics"/>
                <a:ea typeface="Cormorant Garamond Bold Italics"/>
                <a:cs typeface="Cormorant Garamond Bold Italics"/>
                <a:sym typeface="Cormorant Garamond Bold Italics"/>
              </a:rPr>
              <a:t>Insights</a:t>
            </a:r>
          </a:p>
        </p:txBody>
      </p:sp>
      <p:sp>
        <p:nvSpPr>
          <p:cNvPr name="TextBox 7" id="7"/>
          <p:cNvSpPr txBox="true"/>
          <p:nvPr/>
        </p:nvSpPr>
        <p:spPr>
          <a:xfrm rot="0">
            <a:off x="10408680" y="902335"/>
            <a:ext cx="7879320" cy="8415655"/>
          </a:xfrm>
          <a:prstGeom prst="rect">
            <a:avLst/>
          </a:prstGeom>
        </p:spPr>
        <p:txBody>
          <a:bodyPr anchor="t" rtlCol="false" tIns="0" lIns="0" bIns="0" rIns="0">
            <a:spAutoFit/>
          </a:bodyPr>
          <a:lstStyle/>
          <a:p>
            <a:pPr algn="just" marL="604519" indent="-302260" lvl="1">
              <a:lnSpc>
                <a:spcPts val="3919"/>
              </a:lnSpc>
              <a:buFont typeface="Arial"/>
              <a:buChar char="•"/>
            </a:pPr>
            <a:r>
              <a:rPr lang="en-US" sz="2799">
                <a:solidFill>
                  <a:srgbClr val="0F4662"/>
                </a:solidFill>
                <a:latin typeface="Quicksand Bold"/>
                <a:ea typeface="Quicksand Bold"/>
                <a:cs typeface="Quicksand Bold"/>
                <a:sym typeface="Quicksand Bold"/>
              </a:rPr>
              <a:t>"Flipkart" provides the highest average pre-invoice deduction discount at 30.83%, aiming to offer significant discounts to its customers.</a:t>
            </a:r>
          </a:p>
          <a:p>
            <a:pPr algn="just" marL="604519" indent="-302260" lvl="1">
              <a:lnSpc>
                <a:spcPts val="3919"/>
              </a:lnSpc>
              <a:buFont typeface="Arial"/>
              <a:buChar char="•"/>
            </a:pPr>
            <a:r>
              <a:rPr lang="en-US" sz="2799">
                <a:solidFill>
                  <a:srgbClr val="0F4662"/>
                </a:solidFill>
                <a:latin typeface="Quicksand Bold"/>
                <a:ea typeface="Quicksand Bold"/>
                <a:cs typeface="Quicksand Bold"/>
                <a:sym typeface="Quicksand Bold"/>
              </a:rPr>
              <a:t>On the other hand, "Amazon" offers a slightly lower average pre-invoice deduction discount of 29.33%.</a:t>
            </a:r>
          </a:p>
          <a:p>
            <a:pPr algn="just" marL="604519" indent="-302260" lvl="1">
              <a:lnSpc>
                <a:spcPts val="3919"/>
              </a:lnSpc>
              <a:buFont typeface="Arial"/>
              <a:buChar char="•"/>
            </a:pPr>
            <a:r>
              <a:rPr lang="en-US" sz="2799">
                <a:solidFill>
                  <a:srgbClr val="0F4662"/>
                </a:solidFill>
                <a:latin typeface="Quicksand Bold"/>
                <a:ea typeface="Quicksand Bold"/>
                <a:cs typeface="Quicksand Bold"/>
                <a:sym typeface="Quicksand Bold"/>
              </a:rPr>
              <a:t>These findings highlight distinct discount strategies employed by "Flipkart" and "Amazon," with "Flipkart" and "Vivek" standing out as top discount providers.</a:t>
            </a:r>
          </a:p>
          <a:p>
            <a:pPr algn="just" marL="604519" indent="-302260" lvl="1">
              <a:lnSpc>
                <a:spcPts val="3919"/>
              </a:lnSpc>
              <a:buFont typeface="Arial"/>
              <a:buChar char="•"/>
            </a:pPr>
            <a:r>
              <a:rPr lang="en-US" sz="2799">
                <a:solidFill>
                  <a:srgbClr val="0F4662"/>
                </a:solidFill>
                <a:latin typeface="Quicksand Bold"/>
                <a:ea typeface="Quicksand Bold"/>
                <a:cs typeface="Quicksand Bold"/>
                <a:sym typeface="Quicksand Bold"/>
              </a:rPr>
              <a:t>The comparison also indicates that "Amazon" adopts diverse pricing and discount tactics to attract customers.</a:t>
            </a:r>
          </a:p>
          <a:p>
            <a:pPr algn="just" marL="604519" indent="-302260" lvl="1">
              <a:lnSpc>
                <a:spcPts val="3919"/>
              </a:lnSpc>
              <a:buFont typeface="Arial"/>
              <a:buChar char="•"/>
            </a:pPr>
            <a:r>
              <a:rPr lang="en-US" sz="2799">
                <a:solidFill>
                  <a:srgbClr val="0F4662"/>
                </a:solidFill>
                <a:latin typeface="Quicksand Bold"/>
                <a:ea typeface="Quicksand Bold"/>
                <a:cs typeface="Quicksand Bold"/>
                <a:sym typeface="Quicksand Bold"/>
              </a:rPr>
              <a:t>These observations can be valuable for understanding customer preferences and experimenting with discount strategies.</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grpSp>
        <p:nvGrpSpPr>
          <p:cNvPr name="Group 2" id="2"/>
          <p:cNvGrpSpPr/>
          <p:nvPr/>
        </p:nvGrpSpPr>
        <p:grpSpPr>
          <a:xfrm rot="0">
            <a:off x="14093893" y="15849"/>
            <a:ext cx="4194107" cy="10271151"/>
            <a:chOff x="0" y="0"/>
            <a:chExt cx="1104621" cy="2705159"/>
          </a:xfrm>
        </p:grpSpPr>
        <p:sp>
          <p:nvSpPr>
            <p:cNvPr name="Freeform 3" id="3"/>
            <p:cNvSpPr/>
            <p:nvPr/>
          </p:nvSpPr>
          <p:spPr>
            <a:xfrm flipH="false" flipV="false" rot="0">
              <a:off x="0" y="0"/>
              <a:ext cx="1104621" cy="2705159"/>
            </a:xfrm>
            <a:custGeom>
              <a:avLst/>
              <a:gdLst/>
              <a:ahLst/>
              <a:cxnLst/>
              <a:rect r="r" b="b" t="t" l="l"/>
              <a:pathLst>
                <a:path h="2705159" w="1104621">
                  <a:moveTo>
                    <a:pt x="0" y="0"/>
                  </a:moveTo>
                  <a:lnTo>
                    <a:pt x="1104621" y="0"/>
                  </a:lnTo>
                  <a:lnTo>
                    <a:pt x="1104621" y="2705159"/>
                  </a:lnTo>
                  <a:lnTo>
                    <a:pt x="0" y="2705159"/>
                  </a:lnTo>
                  <a:close/>
                </a:path>
              </a:pathLst>
            </a:custGeom>
            <a:solidFill>
              <a:srgbClr val="7994A0"/>
            </a:solidFill>
          </p:spPr>
        </p:sp>
        <p:sp>
          <p:nvSpPr>
            <p:cNvPr name="TextBox 4" id="4"/>
            <p:cNvSpPr txBox="true"/>
            <p:nvPr/>
          </p:nvSpPr>
          <p:spPr>
            <a:xfrm>
              <a:off x="0" y="-47625"/>
              <a:ext cx="1104621" cy="2752784"/>
            </a:xfrm>
            <a:prstGeom prst="rect">
              <a:avLst/>
            </a:prstGeom>
          </p:spPr>
          <p:txBody>
            <a:bodyPr anchor="ctr" rtlCol="false" tIns="50800" lIns="50800" bIns="50800" rIns="50800"/>
            <a:lstStyle/>
            <a:p>
              <a:pPr algn="ctr">
                <a:lnSpc>
                  <a:spcPts val="3693"/>
                </a:lnSpc>
              </a:pPr>
            </a:p>
          </p:txBody>
        </p:sp>
      </p:grpSp>
      <p:sp>
        <p:nvSpPr>
          <p:cNvPr name="Freeform 5" id="5"/>
          <p:cNvSpPr/>
          <p:nvPr/>
        </p:nvSpPr>
        <p:spPr>
          <a:xfrm flipH="false" flipV="false" rot="0">
            <a:off x="1028700" y="8974931"/>
            <a:ext cx="1905000" cy="283369"/>
          </a:xfrm>
          <a:custGeom>
            <a:avLst/>
            <a:gdLst/>
            <a:ahLst/>
            <a:cxnLst/>
            <a:rect r="r" b="b" t="t" l="l"/>
            <a:pathLst>
              <a:path h="283369" w="1905000">
                <a:moveTo>
                  <a:pt x="0" y="0"/>
                </a:moveTo>
                <a:lnTo>
                  <a:pt x="1905000" y="0"/>
                </a:lnTo>
                <a:lnTo>
                  <a:pt x="1905000" y="283369"/>
                </a:lnTo>
                <a:lnTo>
                  <a:pt x="0" y="28336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302188" y="3603952"/>
            <a:ext cx="9218677" cy="4702064"/>
          </a:xfrm>
          <a:custGeom>
            <a:avLst/>
            <a:gdLst/>
            <a:ahLst/>
            <a:cxnLst/>
            <a:rect r="r" b="b" t="t" l="l"/>
            <a:pathLst>
              <a:path h="4702064" w="9218677">
                <a:moveTo>
                  <a:pt x="0" y="0"/>
                </a:moveTo>
                <a:lnTo>
                  <a:pt x="9218677" y="0"/>
                </a:lnTo>
                <a:lnTo>
                  <a:pt x="9218677" y="4702064"/>
                </a:lnTo>
                <a:lnTo>
                  <a:pt x="0" y="4702064"/>
                </a:lnTo>
                <a:lnTo>
                  <a:pt x="0" y="0"/>
                </a:lnTo>
                <a:close/>
              </a:path>
            </a:pathLst>
          </a:custGeom>
          <a:blipFill>
            <a:blip r:embed="rId4"/>
            <a:stretch>
              <a:fillRect l="-85638" t="-105079" r="-185638" b="-204170"/>
            </a:stretch>
          </a:blipFill>
        </p:spPr>
      </p:sp>
      <p:sp>
        <p:nvSpPr>
          <p:cNvPr name="Freeform 7" id="7"/>
          <p:cNvSpPr/>
          <p:nvPr/>
        </p:nvSpPr>
        <p:spPr>
          <a:xfrm flipH="false" flipV="false" rot="0">
            <a:off x="10767206" y="1789674"/>
            <a:ext cx="2518350" cy="3353826"/>
          </a:xfrm>
          <a:custGeom>
            <a:avLst/>
            <a:gdLst/>
            <a:ahLst/>
            <a:cxnLst/>
            <a:rect r="r" b="b" t="t" l="l"/>
            <a:pathLst>
              <a:path h="3353826" w="2518350">
                <a:moveTo>
                  <a:pt x="0" y="0"/>
                </a:moveTo>
                <a:lnTo>
                  <a:pt x="2518351" y="0"/>
                </a:lnTo>
                <a:lnTo>
                  <a:pt x="2518351" y="3353826"/>
                </a:lnTo>
                <a:lnTo>
                  <a:pt x="0" y="3353826"/>
                </a:lnTo>
                <a:lnTo>
                  <a:pt x="0" y="0"/>
                </a:lnTo>
                <a:close/>
              </a:path>
            </a:pathLst>
          </a:custGeom>
          <a:blipFill>
            <a:blip r:embed="rId5"/>
            <a:stretch>
              <a:fillRect l="-94675" t="-82273" r="-309557" b="-30597"/>
            </a:stretch>
          </a:blipFill>
        </p:spPr>
      </p:sp>
      <p:sp>
        <p:nvSpPr>
          <p:cNvPr name="Freeform 8" id="8"/>
          <p:cNvSpPr/>
          <p:nvPr/>
        </p:nvSpPr>
        <p:spPr>
          <a:xfrm flipH="false" flipV="false" rot="0">
            <a:off x="10927943" y="5143500"/>
            <a:ext cx="2411193" cy="2920527"/>
          </a:xfrm>
          <a:custGeom>
            <a:avLst/>
            <a:gdLst/>
            <a:ahLst/>
            <a:cxnLst/>
            <a:rect r="r" b="b" t="t" l="l"/>
            <a:pathLst>
              <a:path h="2920527" w="2411193">
                <a:moveTo>
                  <a:pt x="0" y="0"/>
                </a:moveTo>
                <a:lnTo>
                  <a:pt x="2411193" y="0"/>
                </a:lnTo>
                <a:lnTo>
                  <a:pt x="2411193" y="2920527"/>
                </a:lnTo>
                <a:lnTo>
                  <a:pt x="0" y="2920527"/>
                </a:lnTo>
                <a:lnTo>
                  <a:pt x="0" y="0"/>
                </a:lnTo>
                <a:close/>
              </a:path>
            </a:pathLst>
          </a:custGeom>
          <a:blipFill>
            <a:blip r:embed="rId6"/>
            <a:stretch>
              <a:fillRect l="-105549" t="-106845" r="-321092" b="-37608"/>
            </a:stretch>
          </a:blipFill>
        </p:spPr>
      </p:sp>
      <p:sp>
        <p:nvSpPr>
          <p:cNvPr name="Freeform 9" id="9"/>
          <p:cNvSpPr/>
          <p:nvPr/>
        </p:nvSpPr>
        <p:spPr>
          <a:xfrm flipH="false" flipV="false" rot="0">
            <a:off x="10793996" y="8078553"/>
            <a:ext cx="2545140" cy="2076126"/>
          </a:xfrm>
          <a:custGeom>
            <a:avLst/>
            <a:gdLst/>
            <a:ahLst/>
            <a:cxnLst/>
            <a:rect r="r" b="b" t="t" l="l"/>
            <a:pathLst>
              <a:path h="2076126" w="2545140">
                <a:moveTo>
                  <a:pt x="0" y="0"/>
                </a:moveTo>
                <a:lnTo>
                  <a:pt x="2545140" y="0"/>
                </a:lnTo>
                <a:lnTo>
                  <a:pt x="2545140" y="2076125"/>
                </a:lnTo>
                <a:lnTo>
                  <a:pt x="0" y="2076125"/>
                </a:lnTo>
                <a:lnTo>
                  <a:pt x="0" y="0"/>
                </a:lnTo>
                <a:close/>
              </a:path>
            </a:pathLst>
          </a:custGeom>
          <a:blipFill>
            <a:blip r:embed="rId7"/>
            <a:stretch>
              <a:fillRect l="-94731" t="-212909" r="-304193" b="-30968"/>
            </a:stretch>
          </a:blipFill>
        </p:spPr>
      </p:sp>
      <p:sp>
        <p:nvSpPr>
          <p:cNvPr name="TextBox 10" id="10"/>
          <p:cNvSpPr txBox="true"/>
          <p:nvPr/>
        </p:nvSpPr>
        <p:spPr>
          <a:xfrm rot="0">
            <a:off x="1028700" y="114252"/>
            <a:ext cx="9390243" cy="1085215"/>
          </a:xfrm>
          <a:prstGeom prst="rect">
            <a:avLst/>
          </a:prstGeom>
        </p:spPr>
        <p:txBody>
          <a:bodyPr anchor="t" rtlCol="false" tIns="0" lIns="0" bIns="0" rIns="0">
            <a:spAutoFit/>
          </a:bodyPr>
          <a:lstStyle/>
          <a:p>
            <a:pPr algn="l" marL="0" indent="0" lvl="0">
              <a:lnSpc>
                <a:spcPts val="8959"/>
              </a:lnSpc>
              <a:spcBef>
                <a:spcPct val="0"/>
              </a:spcBef>
            </a:pPr>
            <a:r>
              <a:rPr lang="en-US" sz="6399">
                <a:solidFill>
                  <a:srgbClr val="0F4662"/>
                </a:solidFill>
                <a:latin typeface="Cormorant Garamond Bold Italics"/>
                <a:ea typeface="Cormorant Garamond Bold Italics"/>
                <a:cs typeface="Cormorant Garamond Bold Italics"/>
                <a:sym typeface="Cormorant Garamond Bold Italics"/>
              </a:rPr>
              <a:t>AD-HOC Request-7</a:t>
            </a:r>
          </a:p>
        </p:txBody>
      </p:sp>
      <p:sp>
        <p:nvSpPr>
          <p:cNvPr name="TextBox 11" id="11"/>
          <p:cNvSpPr txBox="true"/>
          <p:nvPr/>
        </p:nvSpPr>
        <p:spPr>
          <a:xfrm rot="0">
            <a:off x="302188" y="1400686"/>
            <a:ext cx="10089966" cy="986155"/>
          </a:xfrm>
          <a:prstGeom prst="rect">
            <a:avLst/>
          </a:prstGeom>
        </p:spPr>
        <p:txBody>
          <a:bodyPr anchor="t" rtlCol="false" tIns="0" lIns="0" bIns="0" rIns="0">
            <a:spAutoFit/>
          </a:bodyPr>
          <a:lstStyle/>
          <a:p>
            <a:pPr algn="just" marL="0" indent="0" lvl="0">
              <a:lnSpc>
                <a:spcPts val="3919"/>
              </a:lnSpc>
              <a:spcBef>
                <a:spcPct val="0"/>
              </a:spcBef>
            </a:pPr>
            <a:r>
              <a:rPr lang="en-US" sz="2799">
                <a:solidFill>
                  <a:srgbClr val="0F4662"/>
                </a:solidFill>
                <a:latin typeface="Quicksand Bold"/>
                <a:ea typeface="Quicksand Bold"/>
                <a:cs typeface="Quicksand Bold"/>
                <a:sym typeface="Quicksand Bold"/>
              </a:rPr>
              <a:t>-- Get the complete report of the Gross sales amount for the customer “Atliq Exclusive” for each month. </a:t>
            </a: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sp>
        <p:nvSpPr>
          <p:cNvPr name="AutoShape 2" id="2"/>
          <p:cNvSpPr/>
          <p:nvPr/>
        </p:nvSpPr>
        <p:spPr>
          <a:xfrm>
            <a:off x="5897880" y="9220200"/>
            <a:ext cx="6492240" cy="0"/>
          </a:xfrm>
          <a:prstGeom prst="line">
            <a:avLst/>
          </a:prstGeom>
          <a:ln cap="flat" w="76200">
            <a:solidFill>
              <a:srgbClr val="0F4662"/>
            </a:solidFill>
            <a:prstDash val="solid"/>
            <a:headEnd type="none" len="sm" w="sm"/>
            <a:tailEnd type="none" len="sm" w="sm"/>
          </a:ln>
        </p:spPr>
      </p:sp>
      <p:sp>
        <p:nvSpPr>
          <p:cNvPr name="Freeform 3" id="3"/>
          <p:cNvSpPr/>
          <p:nvPr/>
        </p:nvSpPr>
        <p:spPr>
          <a:xfrm flipH="false" flipV="false" rot="0">
            <a:off x="8304001" y="9529723"/>
            <a:ext cx="1679997" cy="249900"/>
          </a:xfrm>
          <a:custGeom>
            <a:avLst/>
            <a:gdLst/>
            <a:ahLst/>
            <a:cxnLst/>
            <a:rect r="r" b="b" t="t" l="l"/>
            <a:pathLst>
              <a:path h="249900" w="1679997">
                <a:moveTo>
                  <a:pt x="0" y="0"/>
                </a:moveTo>
                <a:lnTo>
                  <a:pt x="1679998" y="0"/>
                </a:lnTo>
                <a:lnTo>
                  <a:pt x="1679998" y="249900"/>
                </a:lnTo>
                <a:lnTo>
                  <a:pt x="0" y="2499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1495770" y="763790"/>
            <a:ext cx="4699479" cy="1085215"/>
          </a:xfrm>
          <a:prstGeom prst="rect">
            <a:avLst/>
          </a:prstGeom>
        </p:spPr>
        <p:txBody>
          <a:bodyPr anchor="t" rtlCol="false" tIns="0" lIns="0" bIns="0" rIns="0">
            <a:spAutoFit/>
          </a:bodyPr>
          <a:lstStyle/>
          <a:p>
            <a:pPr algn="l" marL="0" indent="0" lvl="0">
              <a:lnSpc>
                <a:spcPts val="8959"/>
              </a:lnSpc>
              <a:spcBef>
                <a:spcPct val="0"/>
              </a:spcBef>
            </a:pPr>
            <a:r>
              <a:rPr lang="en-US" sz="6399">
                <a:solidFill>
                  <a:srgbClr val="0F4662"/>
                </a:solidFill>
                <a:latin typeface="Cormorant Garamond Bold Italics"/>
                <a:ea typeface="Cormorant Garamond Bold Italics"/>
                <a:cs typeface="Cormorant Garamond Bold Italics"/>
                <a:sym typeface="Cormorant Garamond Bold Italics"/>
              </a:rPr>
              <a:t>Insights</a:t>
            </a:r>
          </a:p>
        </p:txBody>
      </p:sp>
      <p:sp>
        <p:nvSpPr>
          <p:cNvPr name="TextBox 5" id="5"/>
          <p:cNvSpPr txBox="true"/>
          <p:nvPr/>
        </p:nvSpPr>
        <p:spPr>
          <a:xfrm rot="0">
            <a:off x="1028700" y="2595539"/>
            <a:ext cx="14864337" cy="4171950"/>
          </a:xfrm>
          <a:prstGeom prst="rect">
            <a:avLst/>
          </a:prstGeom>
        </p:spPr>
        <p:txBody>
          <a:bodyPr anchor="t" rtlCol="false" tIns="0" lIns="0" bIns="0" rIns="0">
            <a:spAutoFit/>
          </a:bodyPr>
          <a:lstStyle/>
          <a:p>
            <a:pPr algn="just" marL="647698" indent="-323849" lvl="1">
              <a:lnSpc>
                <a:spcPts val="4199"/>
              </a:lnSpc>
              <a:buFont typeface="Arial"/>
              <a:buChar char="•"/>
            </a:pPr>
            <a:r>
              <a:rPr lang="en-US" sz="2999">
                <a:solidFill>
                  <a:srgbClr val="0F4662"/>
                </a:solidFill>
                <a:latin typeface="Quicksand Bold"/>
                <a:ea typeface="Quicksand Bold"/>
                <a:cs typeface="Quicksand Bold"/>
                <a:sym typeface="Quicksand Bold"/>
              </a:rPr>
              <a:t>November 2021 had the highest gross sales amount of $62,302,295.30.</a:t>
            </a:r>
          </a:p>
          <a:p>
            <a:pPr algn="just" marL="647698" indent="-323849" lvl="1">
              <a:lnSpc>
                <a:spcPts val="4199"/>
              </a:lnSpc>
              <a:buFont typeface="Arial"/>
              <a:buChar char="•"/>
            </a:pPr>
            <a:r>
              <a:rPr lang="en-US" sz="2999">
                <a:solidFill>
                  <a:srgbClr val="0F4662"/>
                </a:solidFill>
                <a:latin typeface="Quicksand Bold"/>
                <a:ea typeface="Quicksand Bold"/>
                <a:cs typeface="Quicksand Bold"/>
                <a:sym typeface="Quicksand Bold"/>
              </a:rPr>
              <a:t>Whereas the fiscal year 2021 started with lower sales.</a:t>
            </a:r>
          </a:p>
          <a:p>
            <a:pPr algn="just" marL="647698" indent="-323849" lvl="1">
              <a:lnSpc>
                <a:spcPts val="4199"/>
              </a:lnSpc>
              <a:buFont typeface="Arial"/>
              <a:buChar char="•"/>
            </a:pPr>
            <a:r>
              <a:rPr lang="en-US" sz="2999">
                <a:solidFill>
                  <a:srgbClr val="0F4662"/>
                </a:solidFill>
                <a:latin typeface="Quicksand Bold"/>
                <a:ea typeface="Quicksand Bold"/>
                <a:cs typeface="Quicksand Bold"/>
                <a:sym typeface="Quicksand Bold"/>
              </a:rPr>
              <a:t>The months of March and April had lower sales in fiscal year 2020 which comparatively improved in fiscal year 2021 showing strong improved performance .</a:t>
            </a:r>
          </a:p>
          <a:p>
            <a:pPr algn="just" marL="647698" indent="-323849" lvl="1">
              <a:lnSpc>
                <a:spcPts val="4199"/>
              </a:lnSpc>
              <a:buFont typeface="Arial"/>
              <a:buChar char="•"/>
            </a:pPr>
            <a:r>
              <a:rPr lang="en-US" sz="2999">
                <a:solidFill>
                  <a:srgbClr val="0F4662"/>
                </a:solidFill>
                <a:latin typeface="Quicksand Bold"/>
                <a:ea typeface="Quicksand Bold"/>
                <a:cs typeface="Quicksand Bold"/>
                <a:sym typeface="Quicksand Bold"/>
              </a:rPr>
              <a:t>These insights can help in better understanding peak performing months and apply different strategies on low performing months and improve profitability.</a:t>
            </a:r>
          </a:p>
        </p:txBody>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grpSp>
        <p:nvGrpSpPr>
          <p:cNvPr name="Group 2" id="2"/>
          <p:cNvGrpSpPr/>
          <p:nvPr/>
        </p:nvGrpSpPr>
        <p:grpSpPr>
          <a:xfrm rot="0">
            <a:off x="14093893" y="15849"/>
            <a:ext cx="4194107" cy="10271151"/>
            <a:chOff x="0" y="0"/>
            <a:chExt cx="1104621" cy="2705159"/>
          </a:xfrm>
        </p:grpSpPr>
        <p:sp>
          <p:nvSpPr>
            <p:cNvPr name="Freeform 3" id="3"/>
            <p:cNvSpPr/>
            <p:nvPr/>
          </p:nvSpPr>
          <p:spPr>
            <a:xfrm flipH="false" flipV="false" rot="0">
              <a:off x="0" y="0"/>
              <a:ext cx="1104621" cy="2705159"/>
            </a:xfrm>
            <a:custGeom>
              <a:avLst/>
              <a:gdLst/>
              <a:ahLst/>
              <a:cxnLst/>
              <a:rect r="r" b="b" t="t" l="l"/>
              <a:pathLst>
                <a:path h="2705159" w="1104621">
                  <a:moveTo>
                    <a:pt x="0" y="0"/>
                  </a:moveTo>
                  <a:lnTo>
                    <a:pt x="1104621" y="0"/>
                  </a:lnTo>
                  <a:lnTo>
                    <a:pt x="1104621" y="2705159"/>
                  </a:lnTo>
                  <a:lnTo>
                    <a:pt x="0" y="2705159"/>
                  </a:lnTo>
                  <a:close/>
                </a:path>
              </a:pathLst>
            </a:custGeom>
            <a:solidFill>
              <a:srgbClr val="7994A0"/>
            </a:solidFill>
          </p:spPr>
        </p:sp>
        <p:sp>
          <p:nvSpPr>
            <p:cNvPr name="TextBox 4" id="4"/>
            <p:cNvSpPr txBox="true"/>
            <p:nvPr/>
          </p:nvSpPr>
          <p:spPr>
            <a:xfrm>
              <a:off x="0" y="-47625"/>
              <a:ext cx="1104621" cy="2752784"/>
            </a:xfrm>
            <a:prstGeom prst="rect">
              <a:avLst/>
            </a:prstGeom>
          </p:spPr>
          <p:txBody>
            <a:bodyPr anchor="ctr" rtlCol="false" tIns="50800" lIns="50800" bIns="50800" rIns="50800"/>
            <a:lstStyle/>
            <a:p>
              <a:pPr algn="ctr">
                <a:lnSpc>
                  <a:spcPts val="3693"/>
                </a:lnSpc>
              </a:pPr>
            </a:p>
          </p:txBody>
        </p:sp>
      </p:grpSp>
      <p:sp>
        <p:nvSpPr>
          <p:cNvPr name="Freeform 5" id="5"/>
          <p:cNvSpPr/>
          <p:nvPr/>
        </p:nvSpPr>
        <p:spPr>
          <a:xfrm flipH="false" flipV="false" rot="0">
            <a:off x="1028700" y="8974931"/>
            <a:ext cx="1905000" cy="283369"/>
          </a:xfrm>
          <a:custGeom>
            <a:avLst/>
            <a:gdLst/>
            <a:ahLst/>
            <a:cxnLst/>
            <a:rect r="r" b="b" t="t" l="l"/>
            <a:pathLst>
              <a:path h="283369" w="1905000">
                <a:moveTo>
                  <a:pt x="0" y="0"/>
                </a:moveTo>
                <a:lnTo>
                  <a:pt x="1905000" y="0"/>
                </a:lnTo>
                <a:lnTo>
                  <a:pt x="1905000" y="283369"/>
                </a:lnTo>
                <a:lnTo>
                  <a:pt x="0" y="28336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814384" y="3155344"/>
            <a:ext cx="7108148" cy="5647952"/>
          </a:xfrm>
          <a:custGeom>
            <a:avLst/>
            <a:gdLst/>
            <a:ahLst/>
            <a:cxnLst/>
            <a:rect r="r" b="b" t="t" l="l"/>
            <a:pathLst>
              <a:path h="5647952" w="7108148">
                <a:moveTo>
                  <a:pt x="0" y="0"/>
                </a:moveTo>
                <a:lnTo>
                  <a:pt x="7108148" y="0"/>
                </a:lnTo>
                <a:lnTo>
                  <a:pt x="7108148" y="5647952"/>
                </a:lnTo>
                <a:lnTo>
                  <a:pt x="0" y="5647952"/>
                </a:lnTo>
                <a:lnTo>
                  <a:pt x="0" y="0"/>
                </a:lnTo>
                <a:close/>
              </a:path>
            </a:pathLst>
          </a:custGeom>
          <a:blipFill>
            <a:blip r:embed="rId4"/>
            <a:stretch>
              <a:fillRect l="-93710" t="-63680" r="-212562" b="-123790"/>
            </a:stretch>
          </a:blipFill>
        </p:spPr>
      </p:sp>
      <p:sp>
        <p:nvSpPr>
          <p:cNvPr name="Freeform 7" id="7"/>
          <p:cNvSpPr/>
          <p:nvPr/>
        </p:nvSpPr>
        <p:spPr>
          <a:xfrm flipH="false" flipV="false" rot="0">
            <a:off x="8333877" y="4882464"/>
            <a:ext cx="4953348" cy="2688100"/>
          </a:xfrm>
          <a:custGeom>
            <a:avLst/>
            <a:gdLst/>
            <a:ahLst/>
            <a:cxnLst/>
            <a:rect r="r" b="b" t="t" l="l"/>
            <a:pathLst>
              <a:path h="2688100" w="4953348">
                <a:moveTo>
                  <a:pt x="0" y="0"/>
                </a:moveTo>
                <a:lnTo>
                  <a:pt x="4953348" y="0"/>
                </a:lnTo>
                <a:lnTo>
                  <a:pt x="4953348" y="2688099"/>
                </a:lnTo>
                <a:lnTo>
                  <a:pt x="0" y="2688099"/>
                </a:lnTo>
                <a:lnTo>
                  <a:pt x="0" y="0"/>
                </a:lnTo>
                <a:close/>
              </a:path>
            </a:pathLst>
          </a:custGeom>
          <a:blipFill>
            <a:blip r:embed="rId4"/>
            <a:stretch>
              <a:fillRect l="-139034" t="-483282" r="-509863" b="-192583"/>
            </a:stretch>
          </a:blipFill>
        </p:spPr>
      </p:sp>
      <p:sp>
        <p:nvSpPr>
          <p:cNvPr name="TextBox 8" id="8"/>
          <p:cNvSpPr txBox="true"/>
          <p:nvPr/>
        </p:nvSpPr>
        <p:spPr>
          <a:xfrm rot="0">
            <a:off x="1028700" y="599709"/>
            <a:ext cx="9390243" cy="1085215"/>
          </a:xfrm>
          <a:prstGeom prst="rect">
            <a:avLst/>
          </a:prstGeom>
        </p:spPr>
        <p:txBody>
          <a:bodyPr anchor="t" rtlCol="false" tIns="0" lIns="0" bIns="0" rIns="0">
            <a:spAutoFit/>
          </a:bodyPr>
          <a:lstStyle/>
          <a:p>
            <a:pPr algn="l" marL="0" indent="0" lvl="0">
              <a:lnSpc>
                <a:spcPts val="8959"/>
              </a:lnSpc>
              <a:spcBef>
                <a:spcPct val="0"/>
              </a:spcBef>
            </a:pPr>
            <a:r>
              <a:rPr lang="en-US" sz="6399">
                <a:solidFill>
                  <a:srgbClr val="0F4662"/>
                </a:solidFill>
                <a:latin typeface="Cormorant Garamond Bold Italics"/>
                <a:ea typeface="Cormorant Garamond Bold Italics"/>
                <a:cs typeface="Cormorant Garamond Bold Italics"/>
                <a:sym typeface="Cormorant Garamond Bold Italics"/>
              </a:rPr>
              <a:t>AD-HOC Request-8</a:t>
            </a:r>
          </a:p>
        </p:txBody>
      </p:sp>
      <p:sp>
        <p:nvSpPr>
          <p:cNvPr name="TextBox 9" id="9"/>
          <p:cNvSpPr txBox="true"/>
          <p:nvPr/>
        </p:nvSpPr>
        <p:spPr>
          <a:xfrm rot="0">
            <a:off x="302188" y="1892964"/>
            <a:ext cx="12393860" cy="490855"/>
          </a:xfrm>
          <a:prstGeom prst="rect">
            <a:avLst/>
          </a:prstGeom>
        </p:spPr>
        <p:txBody>
          <a:bodyPr anchor="t" rtlCol="false" tIns="0" lIns="0" bIns="0" rIns="0">
            <a:spAutoFit/>
          </a:bodyPr>
          <a:lstStyle/>
          <a:p>
            <a:pPr algn="just" marL="0" indent="0" lvl="0">
              <a:lnSpc>
                <a:spcPts val="3919"/>
              </a:lnSpc>
              <a:spcBef>
                <a:spcPct val="0"/>
              </a:spcBef>
            </a:pPr>
            <a:r>
              <a:rPr lang="en-US" sz="2799">
                <a:solidFill>
                  <a:srgbClr val="0F4662"/>
                </a:solidFill>
                <a:latin typeface="Quicksand Bold"/>
                <a:ea typeface="Quicksand Bold"/>
                <a:cs typeface="Quicksand Bold"/>
                <a:sym typeface="Quicksand Bold"/>
              </a:rPr>
              <a:t> In which quarter of 2020, got the maximum total_sold_quantity?</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sp>
        <p:nvSpPr>
          <p:cNvPr name="Freeform 2" id="2"/>
          <p:cNvSpPr/>
          <p:nvPr/>
        </p:nvSpPr>
        <p:spPr>
          <a:xfrm flipH="false" flipV="false" rot="0">
            <a:off x="8304001" y="9288700"/>
            <a:ext cx="1679997" cy="249900"/>
          </a:xfrm>
          <a:custGeom>
            <a:avLst/>
            <a:gdLst/>
            <a:ahLst/>
            <a:cxnLst/>
            <a:rect r="r" b="b" t="t" l="l"/>
            <a:pathLst>
              <a:path h="249900" w="1679997">
                <a:moveTo>
                  <a:pt x="0" y="0"/>
                </a:moveTo>
                <a:lnTo>
                  <a:pt x="1679998" y="0"/>
                </a:lnTo>
                <a:lnTo>
                  <a:pt x="1679998" y="249900"/>
                </a:lnTo>
                <a:lnTo>
                  <a:pt x="0" y="2499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1028700" y="114252"/>
            <a:ext cx="8048163" cy="1085215"/>
          </a:xfrm>
          <a:prstGeom prst="rect">
            <a:avLst/>
          </a:prstGeom>
        </p:spPr>
        <p:txBody>
          <a:bodyPr anchor="t" rtlCol="false" tIns="0" lIns="0" bIns="0" rIns="0">
            <a:spAutoFit/>
          </a:bodyPr>
          <a:lstStyle/>
          <a:p>
            <a:pPr algn="l" marL="0" indent="0" lvl="0">
              <a:lnSpc>
                <a:spcPts val="8959"/>
              </a:lnSpc>
              <a:spcBef>
                <a:spcPct val="0"/>
              </a:spcBef>
            </a:pPr>
            <a:r>
              <a:rPr lang="en-US" sz="6399">
                <a:solidFill>
                  <a:srgbClr val="0F4662"/>
                </a:solidFill>
                <a:latin typeface="Cormorant Garamond Bold Italics"/>
                <a:ea typeface="Cormorant Garamond Bold Italics"/>
                <a:cs typeface="Cormorant Garamond Bold Italics"/>
                <a:sym typeface="Cormorant Garamond Bold Italics"/>
              </a:rPr>
              <a:t>Introduction</a:t>
            </a:r>
          </a:p>
        </p:txBody>
      </p:sp>
      <p:sp>
        <p:nvSpPr>
          <p:cNvPr name="TextBox 4" id="4"/>
          <p:cNvSpPr txBox="true"/>
          <p:nvPr/>
        </p:nvSpPr>
        <p:spPr>
          <a:xfrm rot="0">
            <a:off x="1028700" y="2880088"/>
            <a:ext cx="7737325" cy="1976755"/>
          </a:xfrm>
          <a:prstGeom prst="rect">
            <a:avLst/>
          </a:prstGeom>
        </p:spPr>
        <p:txBody>
          <a:bodyPr anchor="t" rtlCol="false" tIns="0" lIns="0" bIns="0" rIns="0">
            <a:spAutoFit/>
          </a:bodyPr>
          <a:lstStyle/>
          <a:p>
            <a:pPr algn="just" marL="604519" indent="-302260" lvl="1">
              <a:lnSpc>
                <a:spcPts val="3919"/>
              </a:lnSpc>
              <a:buFont typeface="Arial"/>
              <a:buChar char="•"/>
            </a:pPr>
            <a:r>
              <a:rPr lang="en-US" sz="2799">
                <a:solidFill>
                  <a:srgbClr val="0F4662"/>
                </a:solidFill>
                <a:latin typeface="Quicksand Bold"/>
                <a:ea typeface="Quicksand Bold"/>
                <a:cs typeface="Quicksand Bold"/>
                <a:sym typeface="Quicksand Bold"/>
              </a:rPr>
              <a:t>Atliq Hardware is a leading hardware company spread across the globe and transports computer peripherals as keyboards, mice, printers etc. </a:t>
            </a:r>
          </a:p>
        </p:txBody>
      </p:sp>
      <p:sp>
        <p:nvSpPr>
          <p:cNvPr name="TextBox 5" id="5"/>
          <p:cNvSpPr txBox="true"/>
          <p:nvPr/>
        </p:nvSpPr>
        <p:spPr>
          <a:xfrm rot="0">
            <a:off x="1339538" y="1827258"/>
            <a:ext cx="15474650" cy="490855"/>
          </a:xfrm>
          <a:prstGeom prst="rect">
            <a:avLst/>
          </a:prstGeom>
        </p:spPr>
        <p:txBody>
          <a:bodyPr anchor="t" rtlCol="false" tIns="0" lIns="0" bIns="0" rIns="0">
            <a:spAutoFit/>
          </a:bodyPr>
          <a:lstStyle/>
          <a:p>
            <a:pPr algn="just" marL="0" indent="0" lvl="0">
              <a:lnSpc>
                <a:spcPts val="3919"/>
              </a:lnSpc>
              <a:spcBef>
                <a:spcPct val="0"/>
              </a:spcBef>
            </a:pPr>
            <a:r>
              <a:rPr lang="en-US" sz="2799">
                <a:solidFill>
                  <a:srgbClr val="0F4662"/>
                </a:solidFill>
                <a:latin typeface="Quicksand Bold"/>
                <a:ea typeface="Quicksand Bold"/>
                <a:cs typeface="Quicksand Bold"/>
                <a:sym typeface="Quicksand Bold"/>
              </a:rPr>
              <a:t>Welcome to Atliq Hardware.</a:t>
            </a:r>
          </a:p>
        </p:txBody>
      </p:sp>
      <p:sp>
        <p:nvSpPr>
          <p:cNvPr name="TextBox 6" id="6"/>
          <p:cNvSpPr txBox="true"/>
          <p:nvPr/>
        </p:nvSpPr>
        <p:spPr>
          <a:xfrm rot="0">
            <a:off x="9211137" y="114252"/>
            <a:ext cx="8048163" cy="1085215"/>
          </a:xfrm>
          <a:prstGeom prst="rect">
            <a:avLst/>
          </a:prstGeom>
        </p:spPr>
        <p:txBody>
          <a:bodyPr anchor="t" rtlCol="false" tIns="0" lIns="0" bIns="0" rIns="0">
            <a:spAutoFit/>
          </a:bodyPr>
          <a:lstStyle/>
          <a:p>
            <a:pPr algn="l" marL="0" indent="0" lvl="0">
              <a:lnSpc>
                <a:spcPts val="8959"/>
              </a:lnSpc>
              <a:spcBef>
                <a:spcPct val="0"/>
              </a:spcBef>
            </a:pPr>
            <a:r>
              <a:rPr lang="en-US" sz="6399">
                <a:solidFill>
                  <a:srgbClr val="0F4662"/>
                </a:solidFill>
                <a:latin typeface="Cormorant Garamond Bold Italics"/>
                <a:ea typeface="Cormorant Garamond Bold Italics"/>
                <a:cs typeface="Cormorant Garamond Bold Italics"/>
                <a:sym typeface="Cormorant Garamond Bold Italics"/>
              </a:rPr>
              <a:t>Problem Statement</a:t>
            </a:r>
          </a:p>
        </p:txBody>
      </p:sp>
      <p:sp>
        <p:nvSpPr>
          <p:cNvPr name="TextBox 7" id="7"/>
          <p:cNvSpPr txBox="true"/>
          <p:nvPr/>
        </p:nvSpPr>
        <p:spPr>
          <a:xfrm rot="0">
            <a:off x="9521975" y="2755089"/>
            <a:ext cx="7737325" cy="1976755"/>
          </a:xfrm>
          <a:prstGeom prst="rect">
            <a:avLst/>
          </a:prstGeom>
        </p:spPr>
        <p:txBody>
          <a:bodyPr anchor="t" rtlCol="false" tIns="0" lIns="0" bIns="0" rIns="0">
            <a:spAutoFit/>
          </a:bodyPr>
          <a:lstStyle/>
          <a:p>
            <a:pPr algn="just" marL="604519" indent="-302260" lvl="1">
              <a:lnSpc>
                <a:spcPts val="3919"/>
              </a:lnSpc>
              <a:buFont typeface="Arial"/>
              <a:buChar char="•"/>
            </a:pPr>
            <a:r>
              <a:rPr lang="en-US" sz="2799">
                <a:solidFill>
                  <a:srgbClr val="0F4662"/>
                </a:solidFill>
                <a:latin typeface="Quicksand Bold"/>
                <a:ea typeface="Quicksand Bold"/>
                <a:cs typeface="Quicksand Bold"/>
                <a:sym typeface="Quicksand Bold"/>
              </a:rPr>
              <a:t>Despite Atliq Hardware's exceptional performance in previous years, the management identified a gap in revenue and sales.</a:t>
            </a:r>
          </a:p>
        </p:txBody>
      </p:sp>
      <p:sp>
        <p:nvSpPr>
          <p:cNvPr name="TextBox 8" id="8"/>
          <p:cNvSpPr txBox="true"/>
          <p:nvPr/>
        </p:nvSpPr>
        <p:spPr>
          <a:xfrm rot="0">
            <a:off x="1028700" y="5416470"/>
            <a:ext cx="7737325" cy="1481455"/>
          </a:xfrm>
          <a:prstGeom prst="rect">
            <a:avLst/>
          </a:prstGeom>
        </p:spPr>
        <p:txBody>
          <a:bodyPr anchor="t" rtlCol="false" tIns="0" lIns="0" bIns="0" rIns="0">
            <a:spAutoFit/>
          </a:bodyPr>
          <a:lstStyle/>
          <a:p>
            <a:pPr algn="just" marL="604519" indent="-302260" lvl="1">
              <a:lnSpc>
                <a:spcPts val="3919"/>
              </a:lnSpc>
              <a:buFont typeface="Arial"/>
              <a:buChar char="•"/>
            </a:pPr>
            <a:r>
              <a:rPr lang="en-US" sz="2799">
                <a:solidFill>
                  <a:srgbClr val="0F4662"/>
                </a:solidFill>
                <a:latin typeface="Quicksand Bold"/>
                <a:ea typeface="Quicksand Bold"/>
                <a:cs typeface="Quicksand Bold"/>
                <a:sym typeface="Quicksand Bold"/>
              </a:rPr>
              <a:t>The goal is to assess the company's performance in 2021 compared to its sales in 2020.</a:t>
            </a:r>
          </a:p>
        </p:txBody>
      </p:sp>
      <p:sp>
        <p:nvSpPr>
          <p:cNvPr name="TextBox 9" id="9"/>
          <p:cNvSpPr txBox="true"/>
          <p:nvPr/>
        </p:nvSpPr>
        <p:spPr>
          <a:xfrm rot="0">
            <a:off x="9521975" y="5018317"/>
            <a:ext cx="7737325" cy="2967355"/>
          </a:xfrm>
          <a:prstGeom prst="rect">
            <a:avLst/>
          </a:prstGeom>
        </p:spPr>
        <p:txBody>
          <a:bodyPr anchor="t" rtlCol="false" tIns="0" lIns="0" bIns="0" rIns="0">
            <a:spAutoFit/>
          </a:bodyPr>
          <a:lstStyle/>
          <a:p>
            <a:pPr algn="just" marL="604519" indent="-302260" lvl="1">
              <a:lnSpc>
                <a:spcPts val="3919"/>
              </a:lnSpc>
              <a:buFont typeface="Arial"/>
              <a:buChar char="•"/>
            </a:pPr>
            <a:r>
              <a:rPr lang="en-US" sz="2799">
                <a:solidFill>
                  <a:srgbClr val="0F4662"/>
                </a:solidFill>
                <a:latin typeface="Quicksand Bold"/>
                <a:ea typeface="Quicksand Bold"/>
                <a:cs typeface="Quicksand Bold"/>
                <a:sym typeface="Quicksand Bold"/>
              </a:rPr>
              <a:t>This was the time when they realised the need of insights from their data to come up with strategic moves to boost sales and understand market sales, segment variations to make company aligned decisions. </a:t>
            </a:r>
          </a:p>
        </p:txBody>
      </p:sp>
      <p:sp>
        <p:nvSpPr>
          <p:cNvPr name="TextBox 10" id="10"/>
          <p:cNvSpPr txBox="true"/>
          <p:nvPr/>
        </p:nvSpPr>
        <p:spPr>
          <a:xfrm rot="0">
            <a:off x="1028700" y="7211607"/>
            <a:ext cx="7737325" cy="1481455"/>
          </a:xfrm>
          <a:prstGeom prst="rect">
            <a:avLst/>
          </a:prstGeom>
        </p:spPr>
        <p:txBody>
          <a:bodyPr anchor="t" rtlCol="false" tIns="0" lIns="0" bIns="0" rIns="0">
            <a:spAutoFit/>
          </a:bodyPr>
          <a:lstStyle/>
          <a:p>
            <a:pPr algn="just" marL="604519" indent="-302260" lvl="1">
              <a:lnSpc>
                <a:spcPts val="3919"/>
              </a:lnSpc>
              <a:buFont typeface="Arial"/>
              <a:buChar char="•"/>
            </a:pPr>
            <a:r>
              <a:rPr lang="en-US" sz="2799">
                <a:solidFill>
                  <a:srgbClr val="0F4662"/>
                </a:solidFill>
                <a:latin typeface="Quicksand Bold"/>
                <a:ea typeface="Quicksand Bold"/>
                <a:cs typeface="Quicksand Bold"/>
                <a:sym typeface="Quicksand Bold"/>
              </a:rPr>
              <a:t>For this project, my task involves utilizing a dataset to address 10 distinct ad-hoc requests through SQL queries.</a:t>
            </a:r>
          </a:p>
        </p:txBody>
      </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sp>
        <p:nvSpPr>
          <p:cNvPr name="AutoShape 2" id="2"/>
          <p:cNvSpPr/>
          <p:nvPr/>
        </p:nvSpPr>
        <p:spPr>
          <a:xfrm>
            <a:off x="5897880" y="8681205"/>
            <a:ext cx="6492240" cy="0"/>
          </a:xfrm>
          <a:prstGeom prst="line">
            <a:avLst/>
          </a:prstGeom>
          <a:ln cap="flat" w="76200">
            <a:solidFill>
              <a:srgbClr val="0F4662"/>
            </a:solidFill>
            <a:prstDash val="solid"/>
            <a:headEnd type="none" len="sm" w="sm"/>
            <a:tailEnd type="none" len="sm" w="sm"/>
          </a:ln>
        </p:spPr>
      </p:sp>
      <p:sp>
        <p:nvSpPr>
          <p:cNvPr name="Freeform 3" id="3"/>
          <p:cNvSpPr/>
          <p:nvPr/>
        </p:nvSpPr>
        <p:spPr>
          <a:xfrm flipH="false" flipV="false" rot="0">
            <a:off x="8304001" y="9529723"/>
            <a:ext cx="1679997" cy="249900"/>
          </a:xfrm>
          <a:custGeom>
            <a:avLst/>
            <a:gdLst/>
            <a:ahLst/>
            <a:cxnLst/>
            <a:rect r="r" b="b" t="t" l="l"/>
            <a:pathLst>
              <a:path h="249900" w="1679997">
                <a:moveTo>
                  <a:pt x="0" y="0"/>
                </a:moveTo>
                <a:lnTo>
                  <a:pt x="1679998" y="0"/>
                </a:lnTo>
                <a:lnTo>
                  <a:pt x="1679998" y="249900"/>
                </a:lnTo>
                <a:lnTo>
                  <a:pt x="0" y="2499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728757" y="2066867"/>
            <a:ext cx="9974607" cy="6153266"/>
          </a:xfrm>
          <a:custGeom>
            <a:avLst/>
            <a:gdLst/>
            <a:ahLst/>
            <a:cxnLst/>
            <a:rect r="r" b="b" t="t" l="l"/>
            <a:pathLst>
              <a:path h="6153266" w="9974607">
                <a:moveTo>
                  <a:pt x="0" y="0"/>
                </a:moveTo>
                <a:lnTo>
                  <a:pt x="9974607" y="0"/>
                </a:lnTo>
                <a:lnTo>
                  <a:pt x="9974607" y="6153266"/>
                </a:lnTo>
                <a:lnTo>
                  <a:pt x="0" y="6153266"/>
                </a:lnTo>
                <a:lnTo>
                  <a:pt x="0" y="0"/>
                </a:lnTo>
                <a:close/>
              </a:path>
            </a:pathLst>
          </a:custGeom>
          <a:blipFill>
            <a:blip r:embed="rId4"/>
            <a:stretch>
              <a:fillRect l="-71998" t="-121819" r="-135868" b="-58765"/>
            </a:stretch>
          </a:blipFill>
        </p:spPr>
      </p:sp>
      <p:sp>
        <p:nvSpPr>
          <p:cNvPr name="TextBox 5" id="5"/>
          <p:cNvSpPr txBox="true"/>
          <p:nvPr/>
        </p:nvSpPr>
        <p:spPr>
          <a:xfrm rot="0">
            <a:off x="750105" y="529224"/>
            <a:ext cx="4042345" cy="887095"/>
          </a:xfrm>
          <a:prstGeom prst="rect">
            <a:avLst/>
          </a:prstGeom>
        </p:spPr>
        <p:txBody>
          <a:bodyPr anchor="t" rtlCol="false" tIns="0" lIns="0" bIns="0" rIns="0">
            <a:spAutoFit/>
          </a:bodyPr>
          <a:lstStyle/>
          <a:p>
            <a:pPr algn="ctr">
              <a:lnSpc>
                <a:spcPts val="7279"/>
              </a:lnSpc>
            </a:pPr>
            <a:r>
              <a:rPr lang="en-US" sz="5199">
                <a:solidFill>
                  <a:srgbClr val="000000"/>
                </a:solidFill>
                <a:latin typeface="Canva Sans Bold"/>
                <a:ea typeface="Canva Sans Bold"/>
                <a:cs typeface="Canva Sans Bold"/>
                <a:sym typeface="Canva Sans Bold"/>
              </a:rPr>
              <a:t>Visuals - 8</a:t>
            </a:r>
          </a:p>
        </p:txBody>
      </p:sp>
      <p:sp>
        <p:nvSpPr>
          <p:cNvPr name="TextBox 6" id="6"/>
          <p:cNvSpPr txBox="true"/>
          <p:nvPr/>
        </p:nvSpPr>
        <p:spPr>
          <a:xfrm rot="0">
            <a:off x="12052180" y="906097"/>
            <a:ext cx="4699479" cy="1085215"/>
          </a:xfrm>
          <a:prstGeom prst="rect">
            <a:avLst/>
          </a:prstGeom>
        </p:spPr>
        <p:txBody>
          <a:bodyPr anchor="t" rtlCol="false" tIns="0" lIns="0" bIns="0" rIns="0">
            <a:spAutoFit/>
          </a:bodyPr>
          <a:lstStyle/>
          <a:p>
            <a:pPr algn="l" marL="0" indent="0" lvl="0">
              <a:lnSpc>
                <a:spcPts val="8959"/>
              </a:lnSpc>
              <a:spcBef>
                <a:spcPct val="0"/>
              </a:spcBef>
            </a:pPr>
            <a:r>
              <a:rPr lang="en-US" sz="6399">
                <a:solidFill>
                  <a:srgbClr val="0F4662"/>
                </a:solidFill>
                <a:latin typeface="Cormorant Garamond Bold Italics"/>
                <a:ea typeface="Cormorant Garamond Bold Italics"/>
                <a:cs typeface="Cormorant Garamond Bold Italics"/>
                <a:sym typeface="Cormorant Garamond Bold Italics"/>
              </a:rPr>
              <a:t>Insights</a:t>
            </a:r>
          </a:p>
        </p:txBody>
      </p:sp>
      <p:sp>
        <p:nvSpPr>
          <p:cNvPr name="TextBox 7" id="7"/>
          <p:cNvSpPr txBox="true"/>
          <p:nvPr/>
        </p:nvSpPr>
        <p:spPr>
          <a:xfrm rot="0">
            <a:off x="10703364" y="2566865"/>
            <a:ext cx="7397109" cy="4948555"/>
          </a:xfrm>
          <a:prstGeom prst="rect">
            <a:avLst/>
          </a:prstGeom>
        </p:spPr>
        <p:txBody>
          <a:bodyPr anchor="t" rtlCol="false" tIns="0" lIns="0" bIns="0" rIns="0">
            <a:spAutoFit/>
          </a:bodyPr>
          <a:lstStyle/>
          <a:p>
            <a:pPr algn="just" marL="604519" indent="-302260" lvl="1">
              <a:lnSpc>
                <a:spcPts val="3919"/>
              </a:lnSpc>
              <a:buFont typeface="Arial"/>
              <a:buChar char="•"/>
            </a:pPr>
            <a:r>
              <a:rPr lang="en-US" sz="2799">
                <a:solidFill>
                  <a:srgbClr val="0F4662"/>
                </a:solidFill>
                <a:latin typeface="Quicksand Bold"/>
                <a:ea typeface="Quicksand Bold"/>
                <a:cs typeface="Quicksand Bold"/>
                <a:sym typeface="Quicksand Bold"/>
              </a:rPr>
              <a:t>Q1 has the highest total sold quantity with   $7,0056,19 units</a:t>
            </a:r>
          </a:p>
          <a:p>
            <a:pPr algn="just" marL="604519" indent="-302260" lvl="1">
              <a:lnSpc>
                <a:spcPts val="3919"/>
              </a:lnSpc>
              <a:buFont typeface="Arial"/>
              <a:buChar char="•"/>
            </a:pPr>
            <a:r>
              <a:rPr lang="en-US" sz="2799">
                <a:solidFill>
                  <a:srgbClr val="0F4662"/>
                </a:solidFill>
                <a:latin typeface="Quicksand Bold"/>
                <a:ea typeface="Quicksand Bold"/>
                <a:cs typeface="Quicksand Bold"/>
                <a:sym typeface="Quicksand Bold"/>
              </a:rPr>
              <a:t>Here, Q1 and Q2 are the high peforming quarters showing peak sales and Q3 being the low performing quarter among all.</a:t>
            </a:r>
          </a:p>
          <a:p>
            <a:pPr algn="just" marL="604519" indent="-302260" lvl="1">
              <a:lnSpc>
                <a:spcPts val="3919"/>
              </a:lnSpc>
              <a:buFont typeface="Arial"/>
              <a:buChar char="•"/>
            </a:pPr>
            <a:r>
              <a:rPr lang="en-US" sz="2799">
                <a:solidFill>
                  <a:srgbClr val="0F4662"/>
                </a:solidFill>
                <a:latin typeface="Quicksand Bold"/>
                <a:ea typeface="Quicksand Bold"/>
                <a:cs typeface="Quicksand Bold"/>
                <a:sym typeface="Quicksand Bold"/>
              </a:rPr>
              <a:t>These insight are valuable to apply appropriate marketing trends and experiment with seasonal performance to improve it.</a:t>
            </a:r>
          </a:p>
        </p:txBody>
      </p:sp>
    </p:spTree>
  </p:cSld>
  <p:clrMapOvr>
    <a:masterClrMapping/>
  </p:clrMapOvr>
</p:sld>
</file>

<file path=ppt/slides/slide21.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grpSp>
        <p:nvGrpSpPr>
          <p:cNvPr name="Group 2" id="2"/>
          <p:cNvGrpSpPr/>
          <p:nvPr/>
        </p:nvGrpSpPr>
        <p:grpSpPr>
          <a:xfrm rot="0">
            <a:off x="14093893" y="15849"/>
            <a:ext cx="4194107" cy="10271151"/>
            <a:chOff x="0" y="0"/>
            <a:chExt cx="1104621" cy="2705159"/>
          </a:xfrm>
        </p:grpSpPr>
        <p:sp>
          <p:nvSpPr>
            <p:cNvPr name="Freeform 3" id="3"/>
            <p:cNvSpPr/>
            <p:nvPr/>
          </p:nvSpPr>
          <p:spPr>
            <a:xfrm flipH="false" flipV="false" rot="0">
              <a:off x="0" y="0"/>
              <a:ext cx="1104621" cy="2705159"/>
            </a:xfrm>
            <a:custGeom>
              <a:avLst/>
              <a:gdLst/>
              <a:ahLst/>
              <a:cxnLst/>
              <a:rect r="r" b="b" t="t" l="l"/>
              <a:pathLst>
                <a:path h="2705159" w="1104621">
                  <a:moveTo>
                    <a:pt x="0" y="0"/>
                  </a:moveTo>
                  <a:lnTo>
                    <a:pt x="1104621" y="0"/>
                  </a:lnTo>
                  <a:lnTo>
                    <a:pt x="1104621" y="2705159"/>
                  </a:lnTo>
                  <a:lnTo>
                    <a:pt x="0" y="2705159"/>
                  </a:lnTo>
                  <a:close/>
                </a:path>
              </a:pathLst>
            </a:custGeom>
            <a:solidFill>
              <a:srgbClr val="7994A0"/>
            </a:solidFill>
          </p:spPr>
        </p:sp>
        <p:sp>
          <p:nvSpPr>
            <p:cNvPr name="TextBox 4" id="4"/>
            <p:cNvSpPr txBox="true"/>
            <p:nvPr/>
          </p:nvSpPr>
          <p:spPr>
            <a:xfrm>
              <a:off x="0" y="-47625"/>
              <a:ext cx="1104621" cy="2752784"/>
            </a:xfrm>
            <a:prstGeom prst="rect">
              <a:avLst/>
            </a:prstGeom>
          </p:spPr>
          <p:txBody>
            <a:bodyPr anchor="ctr" rtlCol="false" tIns="50800" lIns="50800" bIns="50800" rIns="50800"/>
            <a:lstStyle/>
            <a:p>
              <a:pPr algn="ctr">
                <a:lnSpc>
                  <a:spcPts val="3693"/>
                </a:lnSpc>
              </a:pPr>
            </a:p>
          </p:txBody>
        </p:sp>
      </p:grpSp>
      <p:sp>
        <p:nvSpPr>
          <p:cNvPr name="Freeform 5" id="5"/>
          <p:cNvSpPr/>
          <p:nvPr/>
        </p:nvSpPr>
        <p:spPr>
          <a:xfrm flipH="false" flipV="false" rot="0">
            <a:off x="1028700" y="8974931"/>
            <a:ext cx="1905000" cy="283369"/>
          </a:xfrm>
          <a:custGeom>
            <a:avLst/>
            <a:gdLst/>
            <a:ahLst/>
            <a:cxnLst/>
            <a:rect r="r" b="b" t="t" l="l"/>
            <a:pathLst>
              <a:path h="283369" w="1905000">
                <a:moveTo>
                  <a:pt x="0" y="0"/>
                </a:moveTo>
                <a:lnTo>
                  <a:pt x="1905000" y="0"/>
                </a:lnTo>
                <a:lnTo>
                  <a:pt x="1905000" y="283369"/>
                </a:lnTo>
                <a:lnTo>
                  <a:pt x="0" y="28336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193272" y="3374419"/>
            <a:ext cx="8228726" cy="4055364"/>
          </a:xfrm>
          <a:custGeom>
            <a:avLst/>
            <a:gdLst/>
            <a:ahLst/>
            <a:cxnLst/>
            <a:rect r="r" b="b" t="t" l="l"/>
            <a:pathLst>
              <a:path h="4055364" w="8228726">
                <a:moveTo>
                  <a:pt x="0" y="0"/>
                </a:moveTo>
                <a:lnTo>
                  <a:pt x="8228726" y="0"/>
                </a:lnTo>
                <a:lnTo>
                  <a:pt x="8228726" y="4055364"/>
                </a:lnTo>
                <a:lnTo>
                  <a:pt x="0" y="4055364"/>
                </a:lnTo>
                <a:lnTo>
                  <a:pt x="0" y="0"/>
                </a:lnTo>
                <a:close/>
              </a:path>
            </a:pathLst>
          </a:custGeom>
          <a:blipFill>
            <a:blip r:embed="rId4"/>
            <a:stretch>
              <a:fillRect l="-62383" t="-78872" r="-108074" b="-129669"/>
            </a:stretch>
          </a:blipFill>
        </p:spPr>
      </p:sp>
      <p:sp>
        <p:nvSpPr>
          <p:cNvPr name="Freeform 7" id="7"/>
          <p:cNvSpPr/>
          <p:nvPr/>
        </p:nvSpPr>
        <p:spPr>
          <a:xfrm flipH="false" flipV="false" rot="0">
            <a:off x="6499118" y="6812228"/>
            <a:ext cx="7271148" cy="2740756"/>
          </a:xfrm>
          <a:custGeom>
            <a:avLst/>
            <a:gdLst/>
            <a:ahLst/>
            <a:cxnLst/>
            <a:rect r="r" b="b" t="t" l="l"/>
            <a:pathLst>
              <a:path h="2740756" w="7271148">
                <a:moveTo>
                  <a:pt x="0" y="0"/>
                </a:moveTo>
                <a:lnTo>
                  <a:pt x="7271148" y="0"/>
                </a:lnTo>
                <a:lnTo>
                  <a:pt x="7271148" y="2740756"/>
                </a:lnTo>
                <a:lnTo>
                  <a:pt x="0" y="2740756"/>
                </a:lnTo>
                <a:lnTo>
                  <a:pt x="0" y="0"/>
                </a:lnTo>
                <a:close/>
              </a:path>
            </a:pathLst>
          </a:custGeom>
          <a:blipFill>
            <a:blip r:embed="rId4"/>
            <a:stretch>
              <a:fillRect l="-135655" t="-702827" r="-485876" b="-273386"/>
            </a:stretch>
          </a:blipFill>
        </p:spPr>
      </p:sp>
      <p:sp>
        <p:nvSpPr>
          <p:cNvPr name="TextBox 8" id="8"/>
          <p:cNvSpPr txBox="true"/>
          <p:nvPr/>
        </p:nvSpPr>
        <p:spPr>
          <a:xfrm rot="0">
            <a:off x="1028700" y="599709"/>
            <a:ext cx="9390243" cy="1085215"/>
          </a:xfrm>
          <a:prstGeom prst="rect">
            <a:avLst/>
          </a:prstGeom>
        </p:spPr>
        <p:txBody>
          <a:bodyPr anchor="t" rtlCol="false" tIns="0" lIns="0" bIns="0" rIns="0">
            <a:spAutoFit/>
          </a:bodyPr>
          <a:lstStyle/>
          <a:p>
            <a:pPr algn="l" marL="0" indent="0" lvl="0">
              <a:lnSpc>
                <a:spcPts val="8959"/>
              </a:lnSpc>
              <a:spcBef>
                <a:spcPct val="0"/>
              </a:spcBef>
            </a:pPr>
            <a:r>
              <a:rPr lang="en-US" sz="6399">
                <a:solidFill>
                  <a:srgbClr val="0F4662"/>
                </a:solidFill>
                <a:latin typeface="Cormorant Garamond Bold Italics"/>
                <a:ea typeface="Cormorant Garamond Bold Italics"/>
                <a:cs typeface="Cormorant Garamond Bold Italics"/>
                <a:sym typeface="Cormorant Garamond Bold Italics"/>
              </a:rPr>
              <a:t>AD-HOC Request-9</a:t>
            </a:r>
          </a:p>
        </p:txBody>
      </p:sp>
      <p:sp>
        <p:nvSpPr>
          <p:cNvPr name="TextBox 9" id="9"/>
          <p:cNvSpPr txBox="true"/>
          <p:nvPr/>
        </p:nvSpPr>
        <p:spPr>
          <a:xfrm rot="0">
            <a:off x="302188" y="1892964"/>
            <a:ext cx="12393860" cy="1481455"/>
          </a:xfrm>
          <a:prstGeom prst="rect">
            <a:avLst/>
          </a:prstGeom>
        </p:spPr>
        <p:txBody>
          <a:bodyPr anchor="t" rtlCol="false" tIns="0" lIns="0" bIns="0" rIns="0">
            <a:spAutoFit/>
          </a:bodyPr>
          <a:lstStyle/>
          <a:p>
            <a:pPr algn="just">
              <a:lnSpc>
                <a:spcPts val="3919"/>
              </a:lnSpc>
            </a:pPr>
            <a:r>
              <a:rPr lang="en-US" sz="2799">
                <a:solidFill>
                  <a:srgbClr val="0F4662"/>
                </a:solidFill>
                <a:latin typeface="Quicksand Bold"/>
                <a:ea typeface="Quicksand Bold"/>
                <a:cs typeface="Quicksand Bold"/>
                <a:sym typeface="Quicksand Bold"/>
              </a:rPr>
              <a:t>Which channel helped to bring more gross sales in the fiscal year 2021 and the percentage of contribution? </a:t>
            </a:r>
          </a:p>
          <a:p>
            <a:pPr algn="just" marL="0" indent="0" lvl="0">
              <a:lnSpc>
                <a:spcPts val="3919"/>
              </a:lnSpc>
              <a:spcBef>
                <a:spcPct val="0"/>
              </a:spcBef>
            </a:pPr>
          </a:p>
        </p:txBody>
      </p:sp>
    </p:spTree>
  </p:cSld>
  <p:clrMapOvr>
    <a:masterClrMapping/>
  </p:clrMapOvr>
</p:sld>
</file>

<file path=ppt/slides/slide22.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sp>
        <p:nvSpPr>
          <p:cNvPr name="AutoShape 2" id="2"/>
          <p:cNvSpPr/>
          <p:nvPr/>
        </p:nvSpPr>
        <p:spPr>
          <a:xfrm>
            <a:off x="5897880" y="8681205"/>
            <a:ext cx="6492240" cy="0"/>
          </a:xfrm>
          <a:prstGeom prst="line">
            <a:avLst/>
          </a:prstGeom>
          <a:ln cap="flat" w="76200">
            <a:solidFill>
              <a:srgbClr val="0F4662"/>
            </a:solidFill>
            <a:prstDash val="solid"/>
            <a:headEnd type="none" len="sm" w="sm"/>
            <a:tailEnd type="none" len="sm" w="sm"/>
          </a:ln>
        </p:spPr>
      </p:sp>
      <p:sp>
        <p:nvSpPr>
          <p:cNvPr name="Freeform 3" id="3"/>
          <p:cNvSpPr/>
          <p:nvPr/>
        </p:nvSpPr>
        <p:spPr>
          <a:xfrm flipH="false" flipV="false" rot="0">
            <a:off x="8304001" y="9529723"/>
            <a:ext cx="1679997" cy="249900"/>
          </a:xfrm>
          <a:custGeom>
            <a:avLst/>
            <a:gdLst/>
            <a:ahLst/>
            <a:cxnLst/>
            <a:rect r="r" b="b" t="t" l="l"/>
            <a:pathLst>
              <a:path h="249900" w="1679997">
                <a:moveTo>
                  <a:pt x="0" y="0"/>
                </a:moveTo>
                <a:lnTo>
                  <a:pt x="1679998" y="0"/>
                </a:lnTo>
                <a:lnTo>
                  <a:pt x="1679998" y="249900"/>
                </a:lnTo>
                <a:lnTo>
                  <a:pt x="0" y="2499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841174" y="1876581"/>
            <a:ext cx="8683454" cy="6590308"/>
          </a:xfrm>
          <a:custGeom>
            <a:avLst/>
            <a:gdLst/>
            <a:ahLst/>
            <a:cxnLst/>
            <a:rect r="r" b="b" t="t" l="l"/>
            <a:pathLst>
              <a:path h="6590308" w="8683454">
                <a:moveTo>
                  <a:pt x="0" y="0"/>
                </a:moveTo>
                <a:lnTo>
                  <a:pt x="8683453" y="0"/>
                </a:lnTo>
                <a:lnTo>
                  <a:pt x="8683453" y="6590308"/>
                </a:lnTo>
                <a:lnTo>
                  <a:pt x="0" y="6590308"/>
                </a:lnTo>
                <a:lnTo>
                  <a:pt x="0" y="0"/>
                </a:lnTo>
                <a:close/>
              </a:path>
            </a:pathLst>
          </a:custGeom>
          <a:blipFill>
            <a:blip r:embed="rId4"/>
            <a:stretch>
              <a:fillRect l="-110592" t="-85900" r="-103307" b="-46634"/>
            </a:stretch>
          </a:blipFill>
        </p:spPr>
      </p:sp>
      <p:sp>
        <p:nvSpPr>
          <p:cNvPr name="TextBox 5" id="5"/>
          <p:cNvSpPr txBox="true"/>
          <p:nvPr/>
        </p:nvSpPr>
        <p:spPr>
          <a:xfrm rot="0">
            <a:off x="428438" y="618759"/>
            <a:ext cx="4359056" cy="887095"/>
          </a:xfrm>
          <a:prstGeom prst="rect">
            <a:avLst/>
          </a:prstGeom>
        </p:spPr>
        <p:txBody>
          <a:bodyPr anchor="t" rtlCol="false" tIns="0" lIns="0" bIns="0" rIns="0">
            <a:spAutoFit/>
          </a:bodyPr>
          <a:lstStyle/>
          <a:p>
            <a:pPr algn="ctr">
              <a:lnSpc>
                <a:spcPts val="7279"/>
              </a:lnSpc>
            </a:pPr>
            <a:r>
              <a:rPr lang="en-US" sz="5199">
                <a:solidFill>
                  <a:srgbClr val="000000"/>
                </a:solidFill>
                <a:latin typeface="Canva Sans Bold"/>
                <a:ea typeface="Canva Sans Bold"/>
                <a:cs typeface="Canva Sans Bold"/>
                <a:sym typeface="Canva Sans Bold"/>
              </a:rPr>
              <a:t>Visuals -9</a:t>
            </a:r>
          </a:p>
        </p:txBody>
      </p:sp>
      <p:sp>
        <p:nvSpPr>
          <p:cNvPr name="TextBox 6" id="6"/>
          <p:cNvSpPr txBox="true"/>
          <p:nvPr/>
        </p:nvSpPr>
        <p:spPr>
          <a:xfrm rot="0">
            <a:off x="10873443" y="428942"/>
            <a:ext cx="4699479" cy="1085215"/>
          </a:xfrm>
          <a:prstGeom prst="rect">
            <a:avLst/>
          </a:prstGeom>
        </p:spPr>
        <p:txBody>
          <a:bodyPr anchor="t" rtlCol="false" tIns="0" lIns="0" bIns="0" rIns="0">
            <a:spAutoFit/>
          </a:bodyPr>
          <a:lstStyle/>
          <a:p>
            <a:pPr algn="l" marL="0" indent="0" lvl="0">
              <a:lnSpc>
                <a:spcPts val="8959"/>
              </a:lnSpc>
              <a:spcBef>
                <a:spcPct val="0"/>
              </a:spcBef>
            </a:pPr>
            <a:r>
              <a:rPr lang="en-US" sz="6399">
                <a:solidFill>
                  <a:srgbClr val="0F4662"/>
                </a:solidFill>
                <a:latin typeface="Cormorant Garamond Bold Italics"/>
                <a:ea typeface="Cormorant Garamond Bold Italics"/>
                <a:cs typeface="Cormorant Garamond Bold Italics"/>
                <a:sym typeface="Cormorant Garamond Bold Italics"/>
              </a:rPr>
              <a:t>Insights</a:t>
            </a:r>
          </a:p>
        </p:txBody>
      </p:sp>
      <p:sp>
        <p:nvSpPr>
          <p:cNvPr name="TextBox 7" id="7"/>
          <p:cNvSpPr txBox="true"/>
          <p:nvPr/>
        </p:nvSpPr>
        <p:spPr>
          <a:xfrm rot="0">
            <a:off x="9862191" y="1992975"/>
            <a:ext cx="7397109" cy="6400610"/>
          </a:xfrm>
          <a:prstGeom prst="rect">
            <a:avLst/>
          </a:prstGeom>
        </p:spPr>
        <p:txBody>
          <a:bodyPr anchor="t" rtlCol="false" tIns="0" lIns="0" bIns="0" rIns="0">
            <a:spAutoFit/>
          </a:bodyPr>
          <a:lstStyle/>
          <a:p>
            <a:pPr algn="just" marL="626109" indent="-313054" lvl="1">
              <a:lnSpc>
                <a:spcPts val="4552"/>
              </a:lnSpc>
              <a:buFont typeface="Arial"/>
              <a:buChar char="•"/>
            </a:pPr>
            <a:r>
              <a:rPr lang="en-US" sz="2899">
                <a:solidFill>
                  <a:srgbClr val="0F4662"/>
                </a:solidFill>
                <a:latin typeface="Quicksand Bold"/>
                <a:ea typeface="Quicksand Bold"/>
                <a:cs typeface="Quicksand Bold"/>
                <a:sym typeface="Quicksand Bold"/>
              </a:rPr>
              <a:t>Atliq Hardware operates through 3 channels, with Retailer generating the highest gross sales at 73% of the total contribution.</a:t>
            </a:r>
          </a:p>
          <a:p>
            <a:pPr algn="just" marL="626109" indent="-313054" lvl="1">
              <a:lnSpc>
                <a:spcPts val="4059"/>
              </a:lnSpc>
              <a:buFont typeface="Arial"/>
              <a:buChar char="•"/>
            </a:pPr>
            <a:r>
              <a:rPr lang="en-US" sz="2899">
                <a:solidFill>
                  <a:srgbClr val="0F4662"/>
                </a:solidFill>
                <a:latin typeface="Quicksand Bold"/>
                <a:ea typeface="Quicksand Bold"/>
                <a:cs typeface="Quicksand Bold"/>
                <a:sym typeface="Quicksand Bold"/>
              </a:rPr>
              <a:t>The Distributor channel accounts for the lowest gross sales at 11%.</a:t>
            </a:r>
          </a:p>
          <a:p>
            <a:pPr algn="just" marL="626109" indent="-313054" lvl="1">
              <a:lnSpc>
                <a:spcPts val="4059"/>
              </a:lnSpc>
              <a:buFont typeface="Arial"/>
              <a:buChar char="•"/>
            </a:pPr>
            <a:r>
              <a:rPr lang="en-US" sz="2899">
                <a:solidFill>
                  <a:srgbClr val="0F4662"/>
                </a:solidFill>
                <a:latin typeface="Quicksand Bold"/>
                <a:ea typeface="Quicksand Bold"/>
                <a:cs typeface="Quicksand Bold"/>
                <a:sym typeface="Quicksand Bold"/>
              </a:rPr>
              <a:t>The Direct channel contributes 16% to the overall sales.</a:t>
            </a:r>
          </a:p>
          <a:p>
            <a:pPr algn="just" marL="626109" indent="-313054" lvl="1">
              <a:lnSpc>
                <a:spcPts val="4059"/>
              </a:lnSpc>
              <a:buFont typeface="Arial"/>
              <a:buChar char="•"/>
            </a:pPr>
            <a:r>
              <a:rPr lang="en-US" sz="2899">
                <a:solidFill>
                  <a:srgbClr val="0F4662"/>
                </a:solidFill>
                <a:latin typeface="Quicksand Bold"/>
                <a:ea typeface="Quicksand Bold"/>
                <a:cs typeface="Quicksand Bold"/>
                <a:sym typeface="Quicksand Bold"/>
              </a:rPr>
              <a:t>These findings indicate that various growth strategies should be explored for the Direct and Distributor channels.</a:t>
            </a:r>
          </a:p>
        </p:txBody>
      </p:sp>
    </p:spTree>
  </p:cSld>
  <p:clrMapOvr>
    <a:masterClrMapping/>
  </p:clrMapOvr>
</p:sld>
</file>

<file path=ppt/slides/slide23.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grpSp>
        <p:nvGrpSpPr>
          <p:cNvPr name="Group 2" id="2"/>
          <p:cNvGrpSpPr/>
          <p:nvPr/>
        </p:nvGrpSpPr>
        <p:grpSpPr>
          <a:xfrm rot="0">
            <a:off x="14093893" y="15849"/>
            <a:ext cx="4194107" cy="10271151"/>
            <a:chOff x="0" y="0"/>
            <a:chExt cx="1104621" cy="2705159"/>
          </a:xfrm>
        </p:grpSpPr>
        <p:sp>
          <p:nvSpPr>
            <p:cNvPr name="Freeform 3" id="3"/>
            <p:cNvSpPr/>
            <p:nvPr/>
          </p:nvSpPr>
          <p:spPr>
            <a:xfrm flipH="false" flipV="false" rot="0">
              <a:off x="0" y="0"/>
              <a:ext cx="1104621" cy="2705159"/>
            </a:xfrm>
            <a:custGeom>
              <a:avLst/>
              <a:gdLst/>
              <a:ahLst/>
              <a:cxnLst/>
              <a:rect r="r" b="b" t="t" l="l"/>
              <a:pathLst>
                <a:path h="2705159" w="1104621">
                  <a:moveTo>
                    <a:pt x="0" y="0"/>
                  </a:moveTo>
                  <a:lnTo>
                    <a:pt x="1104621" y="0"/>
                  </a:lnTo>
                  <a:lnTo>
                    <a:pt x="1104621" y="2705159"/>
                  </a:lnTo>
                  <a:lnTo>
                    <a:pt x="0" y="2705159"/>
                  </a:lnTo>
                  <a:close/>
                </a:path>
              </a:pathLst>
            </a:custGeom>
            <a:solidFill>
              <a:srgbClr val="7994A0"/>
            </a:solidFill>
          </p:spPr>
        </p:sp>
        <p:sp>
          <p:nvSpPr>
            <p:cNvPr name="TextBox 4" id="4"/>
            <p:cNvSpPr txBox="true"/>
            <p:nvPr/>
          </p:nvSpPr>
          <p:spPr>
            <a:xfrm>
              <a:off x="0" y="-47625"/>
              <a:ext cx="1104621" cy="2752784"/>
            </a:xfrm>
            <a:prstGeom prst="rect">
              <a:avLst/>
            </a:prstGeom>
          </p:spPr>
          <p:txBody>
            <a:bodyPr anchor="ctr" rtlCol="false" tIns="50800" lIns="50800" bIns="50800" rIns="50800"/>
            <a:lstStyle/>
            <a:p>
              <a:pPr algn="ctr">
                <a:lnSpc>
                  <a:spcPts val="3693"/>
                </a:lnSpc>
              </a:pPr>
            </a:p>
          </p:txBody>
        </p:sp>
      </p:grpSp>
      <p:sp>
        <p:nvSpPr>
          <p:cNvPr name="Freeform 5" id="5"/>
          <p:cNvSpPr/>
          <p:nvPr/>
        </p:nvSpPr>
        <p:spPr>
          <a:xfrm flipH="false" flipV="false" rot="0">
            <a:off x="1028700" y="8974931"/>
            <a:ext cx="1905000" cy="283369"/>
          </a:xfrm>
          <a:custGeom>
            <a:avLst/>
            <a:gdLst/>
            <a:ahLst/>
            <a:cxnLst/>
            <a:rect r="r" b="b" t="t" l="l"/>
            <a:pathLst>
              <a:path h="283369" w="1905000">
                <a:moveTo>
                  <a:pt x="0" y="0"/>
                </a:moveTo>
                <a:lnTo>
                  <a:pt x="1905000" y="0"/>
                </a:lnTo>
                <a:lnTo>
                  <a:pt x="1905000" y="283369"/>
                </a:lnTo>
                <a:lnTo>
                  <a:pt x="0" y="28336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302188" y="3245346"/>
            <a:ext cx="10116755" cy="3548132"/>
          </a:xfrm>
          <a:custGeom>
            <a:avLst/>
            <a:gdLst/>
            <a:ahLst/>
            <a:cxnLst/>
            <a:rect r="r" b="b" t="t" l="l"/>
            <a:pathLst>
              <a:path h="3548132" w="10116755">
                <a:moveTo>
                  <a:pt x="0" y="0"/>
                </a:moveTo>
                <a:lnTo>
                  <a:pt x="10116755" y="0"/>
                </a:lnTo>
                <a:lnTo>
                  <a:pt x="10116755" y="3548132"/>
                </a:lnTo>
                <a:lnTo>
                  <a:pt x="0" y="3548132"/>
                </a:lnTo>
                <a:lnTo>
                  <a:pt x="0" y="0"/>
                </a:lnTo>
                <a:close/>
              </a:path>
            </a:pathLst>
          </a:custGeom>
          <a:blipFill>
            <a:blip r:embed="rId4"/>
            <a:stretch>
              <a:fillRect l="-48234" t="-84279" r="-60881" b="-150947"/>
            </a:stretch>
          </a:blipFill>
        </p:spPr>
      </p:sp>
      <p:sp>
        <p:nvSpPr>
          <p:cNvPr name="Freeform 7" id="7"/>
          <p:cNvSpPr/>
          <p:nvPr/>
        </p:nvSpPr>
        <p:spPr>
          <a:xfrm flipH="false" flipV="false" rot="0">
            <a:off x="5536295" y="6807951"/>
            <a:ext cx="8301524" cy="3197839"/>
          </a:xfrm>
          <a:custGeom>
            <a:avLst/>
            <a:gdLst/>
            <a:ahLst/>
            <a:cxnLst/>
            <a:rect r="r" b="b" t="t" l="l"/>
            <a:pathLst>
              <a:path h="3197839" w="8301524">
                <a:moveTo>
                  <a:pt x="0" y="0"/>
                </a:moveTo>
                <a:lnTo>
                  <a:pt x="8301525" y="0"/>
                </a:lnTo>
                <a:lnTo>
                  <a:pt x="8301525" y="3197839"/>
                </a:lnTo>
                <a:lnTo>
                  <a:pt x="0" y="3197839"/>
                </a:lnTo>
                <a:lnTo>
                  <a:pt x="0" y="0"/>
                </a:lnTo>
                <a:close/>
              </a:path>
            </a:pathLst>
          </a:custGeom>
          <a:blipFill>
            <a:blip r:embed="rId4"/>
            <a:stretch>
              <a:fillRect l="-55011" t="-264757" r="-137974" b="-62862"/>
            </a:stretch>
          </a:blipFill>
        </p:spPr>
      </p:sp>
      <p:sp>
        <p:nvSpPr>
          <p:cNvPr name="TextBox 8" id="8"/>
          <p:cNvSpPr txBox="true"/>
          <p:nvPr/>
        </p:nvSpPr>
        <p:spPr>
          <a:xfrm rot="0">
            <a:off x="1028700" y="599709"/>
            <a:ext cx="9390243" cy="1085215"/>
          </a:xfrm>
          <a:prstGeom prst="rect">
            <a:avLst/>
          </a:prstGeom>
        </p:spPr>
        <p:txBody>
          <a:bodyPr anchor="t" rtlCol="false" tIns="0" lIns="0" bIns="0" rIns="0">
            <a:spAutoFit/>
          </a:bodyPr>
          <a:lstStyle/>
          <a:p>
            <a:pPr algn="l" marL="0" indent="0" lvl="0">
              <a:lnSpc>
                <a:spcPts val="8959"/>
              </a:lnSpc>
              <a:spcBef>
                <a:spcPct val="0"/>
              </a:spcBef>
            </a:pPr>
            <a:r>
              <a:rPr lang="en-US" sz="6399">
                <a:solidFill>
                  <a:srgbClr val="0F4662"/>
                </a:solidFill>
                <a:latin typeface="Cormorant Garamond Bold Italics"/>
                <a:ea typeface="Cormorant Garamond Bold Italics"/>
                <a:cs typeface="Cormorant Garamond Bold Italics"/>
                <a:sym typeface="Cormorant Garamond Bold Italics"/>
              </a:rPr>
              <a:t>AD-HOC Request-10</a:t>
            </a:r>
          </a:p>
        </p:txBody>
      </p:sp>
      <p:sp>
        <p:nvSpPr>
          <p:cNvPr name="TextBox 9" id="9"/>
          <p:cNvSpPr txBox="true"/>
          <p:nvPr/>
        </p:nvSpPr>
        <p:spPr>
          <a:xfrm rot="0">
            <a:off x="302188" y="1892964"/>
            <a:ext cx="12393860" cy="986155"/>
          </a:xfrm>
          <a:prstGeom prst="rect">
            <a:avLst/>
          </a:prstGeom>
        </p:spPr>
        <p:txBody>
          <a:bodyPr anchor="t" rtlCol="false" tIns="0" lIns="0" bIns="0" rIns="0">
            <a:spAutoFit/>
          </a:bodyPr>
          <a:lstStyle/>
          <a:p>
            <a:pPr algn="just" marL="0" indent="0" lvl="0">
              <a:lnSpc>
                <a:spcPts val="3919"/>
              </a:lnSpc>
              <a:spcBef>
                <a:spcPct val="0"/>
              </a:spcBef>
            </a:pPr>
            <a:r>
              <a:rPr lang="en-US" sz="2799">
                <a:solidFill>
                  <a:srgbClr val="0F4662"/>
                </a:solidFill>
                <a:latin typeface="Quicksand Bold"/>
                <a:ea typeface="Quicksand Bold"/>
                <a:cs typeface="Quicksand Bold"/>
                <a:sym typeface="Quicksand Bold"/>
              </a:rPr>
              <a:t>Get the Top 3 products in each division that have a high total_sold_quanTIty in the fiscal_year 2021?</a:t>
            </a:r>
          </a:p>
        </p:txBody>
      </p:sp>
    </p:spTree>
  </p:cSld>
  <p:clrMapOvr>
    <a:masterClrMapping/>
  </p:clrMapOvr>
</p:sld>
</file>

<file path=ppt/slides/slide24.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sp>
        <p:nvSpPr>
          <p:cNvPr name="AutoShape 2" id="2"/>
          <p:cNvSpPr/>
          <p:nvPr/>
        </p:nvSpPr>
        <p:spPr>
          <a:xfrm>
            <a:off x="5897880" y="9220200"/>
            <a:ext cx="6492240" cy="0"/>
          </a:xfrm>
          <a:prstGeom prst="line">
            <a:avLst/>
          </a:prstGeom>
          <a:ln cap="flat" w="76200">
            <a:solidFill>
              <a:srgbClr val="0F4662"/>
            </a:solidFill>
            <a:prstDash val="solid"/>
            <a:headEnd type="none" len="sm" w="sm"/>
            <a:tailEnd type="none" len="sm" w="sm"/>
          </a:ln>
        </p:spPr>
      </p:sp>
      <p:sp>
        <p:nvSpPr>
          <p:cNvPr name="Freeform 3" id="3"/>
          <p:cNvSpPr/>
          <p:nvPr/>
        </p:nvSpPr>
        <p:spPr>
          <a:xfrm flipH="false" flipV="false" rot="0">
            <a:off x="8304001" y="9529723"/>
            <a:ext cx="1679997" cy="249900"/>
          </a:xfrm>
          <a:custGeom>
            <a:avLst/>
            <a:gdLst/>
            <a:ahLst/>
            <a:cxnLst/>
            <a:rect r="r" b="b" t="t" l="l"/>
            <a:pathLst>
              <a:path h="249900" w="1679997">
                <a:moveTo>
                  <a:pt x="0" y="0"/>
                </a:moveTo>
                <a:lnTo>
                  <a:pt x="1679998" y="0"/>
                </a:lnTo>
                <a:lnTo>
                  <a:pt x="1679998" y="249900"/>
                </a:lnTo>
                <a:lnTo>
                  <a:pt x="0" y="2499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604356" y="2195716"/>
            <a:ext cx="9379643" cy="5637764"/>
          </a:xfrm>
          <a:custGeom>
            <a:avLst/>
            <a:gdLst/>
            <a:ahLst/>
            <a:cxnLst/>
            <a:rect r="r" b="b" t="t" l="l"/>
            <a:pathLst>
              <a:path h="5637764" w="9379643">
                <a:moveTo>
                  <a:pt x="0" y="0"/>
                </a:moveTo>
                <a:lnTo>
                  <a:pt x="9379643" y="0"/>
                </a:lnTo>
                <a:lnTo>
                  <a:pt x="9379643" y="5637764"/>
                </a:lnTo>
                <a:lnTo>
                  <a:pt x="0" y="5637764"/>
                </a:lnTo>
                <a:lnTo>
                  <a:pt x="0" y="0"/>
                </a:lnTo>
                <a:close/>
              </a:path>
            </a:pathLst>
          </a:custGeom>
          <a:blipFill>
            <a:blip r:embed="rId4"/>
            <a:stretch>
              <a:fillRect l="0" t="0" r="0" b="0"/>
            </a:stretch>
          </a:blipFill>
        </p:spPr>
      </p:sp>
      <p:sp>
        <p:nvSpPr>
          <p:cNvPr name="TextBox 5" id="5"/>
          <p:cNvSpPr txBox="true"/>
          <p:nvPr/>
        </p:nvSpPr>
        <p:spPr>
          <a:xfrm rot="0">
            <a:off x="721045" y="537527"/>
            <a:ext cx="3504754" cy="887095"/>
          </a:xfrm>
          <a:prstGeom prst="rect">
            <a:avLst/>
          </a:prstGeom>
        </p:spPr>
        <p:txBody>
          <a:bodyPr anchor="t" rtlCol="false" tIns="0" lIns="0" bIns="0" rIns="0">
            <a:spAutoFit/>
          </a:bodyPr>
          <a:lstStyle/>
          <a:p>
            <a:pPr algn="ctr">
              <a:lnSpc>
                <a:spcPts val="7279"/>
              </a:lnSpc>
            </a:pPr>
            <a:r>
              <a:rPr lang="en-US" sz="5199">
                <a:solidFill>
                  <a:srgbClr val="000000"/>
                </a:solidFill>
                <a:latin typeface="Canva Sans Bold"/>
                <a:ea typeface="Canva Sans Bold"/>
                <a:cs typeface="Canva Sans Bold"/>
                <a:sym typeface="Canva Sans Bold"/>
              </a:rPr>
              <a:t>Visuals -10</a:t>
            </a:r>
          </a:p>
        </p:txBody>
      </p:sp>
      <p:sp>
        <p:nvSpPr>
          <p:cNvPr name="TextBox 6" id="6"/>
          <p:cNvSpPr txBox="true"/>
          <p:nvPr/>
        </p:nvSpPr>
        <p:spPr>
          <a:xfrm rot="0">
            <a:off x="11569969" y="518477"/>
            <a:ext cx="4699479" cy="1085215"/>
          </a:xfrm>
          <a:prstGeom prst="rect">
            <a:avLst/>
          </a:prstGeom>
        </p:spPr>
        <p:txBody>
          <a:bodyPr anchor="t" rtlCol="false" tIns="0" lIns="0" bIns="0" rIns="0">
            <a:spAutoFit/>
          </a:bodyPr>
          <a:lstStyle/>
          <a:p>
            <a:pPr algn="l" marL="0" indent="0" lvl="0">
              <a:lnSpc>
                <a:spcPts val="8959"/>
              </a:lnSpc>
              <a:spcBef>
                <a:spcPct val="0"/>
              </a:spcBef>
            </a:pPr>
            <a:r>
              <a:rPr lang="en-US" sz="6399">
                <a:solidFill>
                  <a:srgbClr val="0F4662"/>
                </a:solidFill>
                <a:latin typeface="Cormorant Garamond Bold Italics"/>
                <a:ea typeface="Cormorant Garamond Bold Italics"/>
                <a:cs typeface="Cormorant Garamond Bold Italics"/>
                <a:sym typeface="Cormorant Garamond Bold Italics"/>
              </a:rPr>
              <a:t>Insights</a:t>
            </a:r>
          </a:p>
        </p:txBody>
      </p:sp>
      <p:sp>
        <p:nvSpPr>
          <p:cNvPr name="TextBox 7" id="7"/>
          <p:cNvSpPr txBox="true"/>
          <p:nvPr/>
        </p:nvSpPr>
        <p:spPr>
          <a:xfrm rot="0">
            <a:off x="10558717" y="2082510"/>
            <a:ext cx="7397109" cy="5112004"/>
          </a:xfrm>
          <a:prstGeom prst="rect">
            <a:avLst/>
          </a:prstGeom>
        </p:spPr>
        <p:txBody>
          <a:bodyPr anchor="t" rtlCol="false" tIns="0" lIns="0" bIns="0" rIns="0">
            <a:spAutoFit/>
          </a:bodyPr>
          <a:lstStyle/>
          <a:p>
            <a:pPr algn="just" marL="626109" indent="-313054" lvl="1">
              <a:lnSpc>
                <a:spcPts val="4552"/>
              </a:lnSpc>
              <a:buFont typeface="Arial"/>
              <a:buChar char="•"/>
            </a:pPr>
            <a:r>
              <a:rPr lang="en-US" sz="2899">
                <a:solidFill>
                  <a:srgbClr val="0F4662"/>
                </a:solidFill>
                <a:latin typeface="Quicksand Bold"/>
                <a:ea typeface="Quicksand Bold"/>
                <a:cs typeface="Quicksand Bold"/>
                <a:sym typeface="Quicksand Bold"/>
              </a:rPr>
              <a:t>Atliq Hardware has three divisions and N&amp;S division performs excepetionally well among others.</a:t>
            </a:r>
          </a:p>
          <a:p>
            <a:pPr algn="just" marL="626109" indent="-313054" lvl="1">
              <a:lnSpc>
                <a:spcPts val="4552"/>
              </a:lnSpc>
              <a:buFont typeface="Arial"/>
              <a:buChar char="•"/>
            </a:pPr>
            <a:r>
              <a:rPr lang="en-US" sz="2899">
                <a:solidFill>
                  <a:srgbClr val="0F4662"/>
                </a:solidFill>
                <a:latin typeface="Quicksand Bold"/>
                <a:ea typeface="Quicksand Bold"/>
                <a:cs typeface="Quicksand Bold"/>
                <a:sym typeface="Quicksand Bold"/>
              </a:rPr>
              <a:t>In which AQ PEN DRIVE 2 IN 1 has the highest total sold quantity and ranks first with 701373 units.</a:t>
            </a:r>
          </a:p>
          <a:p>
            <a:pPr algn="just" marL="626109" indent="-313054" lvl="1">
              <a:lnSpc>
                <a:spcPts val="4552"/>
              </a:lnSpc>
              <a:buFont typeface="Arial"/>
              <a:buChar char="•"/>
            </a:pPr>
            <a:r>
              <a:rPr lang="en-US" sz="2899">
                <a:solidFill>
                  <a:srgbClr val="0F4662"/>
                </a:solidFill>
                <a:latin typeface="Quicksand Bold"/>
                <a:ea typeface="Quicksand Bold"/>
                <a:cs typeface="Quicksand Bold"/>
                <a:sym typeface="Quicksand Bold"/>
              </a:rPr>
              <a:t>Efficient store quantity is required for this segment as pen drives are sold in high quantity</a:t>
            </a:r>
          </a:p>
        </p:txBody>
      </p:sp>
    </p:spTree>
  </p:cSld>
  <p:clrMapOvr>
    <a:masterClrMapping/>
  </p:clrMapOvr>
</p:sld>
</file>

<file path=ppt/slides/slide25.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sp>
        <p:nvSpPr>
          <p:cNvPr name="AutoShape 2" id="2"/>
          <p:cNvSpPr/>
          <p:nvPr/>
        </p:nvSpPr>
        <p:spPr>
          <a:xfrm>
            <a:off x="5897880" y="8681205"/>
            <a:ext cx="6492240" cy="0"/>
          </a:xfrm>
          <a:prstGeom prst="line">
            <a:avLst/>
          </a:prstGeom>
          <a:ln cap="flat" w="76200">
            <a:solidFill>
              <a:srgbClr val="0F4662"/>
            </a:solidFill>
            <a:prstDash val="solid"/>
            <a:headEnd type="none" len="sm" w="sm"/>
            <a:tailEnd type="none" len="sm" w="sm"/>
          </a:ln>
        </p:spPr>
      </p:sp>
      <p:sp>
        <p:nvSpPr>
          <p:cNvPr name="Freeform 3" id="3"/>
          <p:cNvSpPr/>
          <p:nvPr/>
        </p:nvSpPr>
        <p:spPr>
          <a:xfrm flipH="false" flipV="false" rot="0">
            <a:off x="8304001" y="9529723"/>
            <a:ext cx="1679997" cy="249900"/>
          </a:xfrm>
          <a:custGeom>
            <a:avLst/>
            <a:gdLst/>
            <a:ahLst/>
            <a:cxnLst/>
            <a:rect r="r" b="b" t="t" l="l"/>
            <a:pathLst>
              <a:path h="249900" w="1679997">
                <a:moveTo>
                  <a:pt x="0" y="0"/>
                </a:moveTo>
                <a:lnTo>
                  <a:pt x="1679998" y="0"/>
                </a:lnTo>
                <a:lnTo>
                  <a:pt x="1679998" y="249900"/>
                </a:lnTo>
                <a:lnTo>
                  <a:pt x="0" y="2499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221442" y="2741055"/>
            <a:ext cx="9379643" cy="5637764"/>
          </a:xfrm>
          <a:custGeom>
            <a:avLst/>
            <a:gdLst/>
            <a:ahLst/>
            <a:cxnLst/>
            <a:rect r="r" b="b" t="t" l="l"/>
            <a:pathLst>
              <a:path h="5637764" w="9379643">
                <a:moveTo>
                  <a:pt x="0" y="0"/>
                </a:moveTo>
                <a:lnTo>
                  <a:pt x="9379643" y="0"/>
                </a:lnTo>
                <a:lnTo>
                  <a:pt x="9379643" y="5637764"/>
                </a:lnTo>
                <a:lnTo>
                  <a:pt x="0" y="5637764"/>
                </a:lnTo>
                <a:lnTo>
                  <a:pt x="0" y="0"/>
                </a:lnTo>
                <a:close/>
              </a:path>
            </a:pathLst>
          </a:custGeom>
          <a:blipFill>
            <a:blip r:embed="rId4"/>
            <a:stretch>
              <a:fillRect l="0" t="0" r="0" b="0"/>
            </a:stretch>
          </a:blipFill>
        </p:spPr>
      </p:sp>
      <p:sp>
        <p:nvSpPr>
          <p:cNvPr name="TextBox 5" id="5"/>
          <p:cNvSpPr txBox="true"/>
          <p:nvPr/>
        </p:nvSpPr>
        <p:spPr>
          <a:xfrm rot="0">
            <a:off x="0" y="231140"/>
            <a:ext cx="4911264" cy="887095"/>
          </a:xfrm>
          <a:prstGeom prst="rect">
            <a:avLst/>
          </a:prstGeom>
        </p:spPr>
        <p:txBody>
          <a:bodyPr anchor="t" rtlCol="false" tIns="0" lIns="0" bIns="0" rIns="0">
            <a:spAutoFit/>
          </a:bodyPr>
          <a:lstStyle/>
          <a:p>
            <a:pPr algn="ctr">
              <a:lnSpc>
                <a:spcPts val="7279"/>
              </a:lnSpc>
            </a:pPr>
            <a:r>
              <a:rPr lang="en-US" sz="5199">
                <a:solidFill>
                  <a:srgbClr val="000000"/>
                </a:solidFill>
                <a:latin typeface="Canva Sans Bold"/>
                <a:ea typeface="Canva Sans Bold"/>
                <a:cs typeface="Canva Sans Bold"/>
                <a:sym typeface="Canva Sans Bold"/>
              </a:rPr>
              <a:t>Visuals -10</a:t>
            </a:r>
          </a:p>
        </p:txBody>
      </p:sp>
      <p:sp>
        <p:nvSpPr>
          <p:cNvPr name="TextBox 6" id="6"/>
          <p:cNvSpPr txBox="true"/>
          <p:nvPr/>
        </p:nvSpPr>
        <p:spPr>
          <a:xfrm rot="0">
            <a:off x="11569969" y="518477"/>
            <a:ext cx="4699479" cy="1085215"/>
          </a:xfrm>
          <a:prstGeom prst="rect">
            <a:avLst/>
          </a:prstGeom>
        </p:spPr>
        <p:txBody>
          <a:bodyPr anchor="t" rtlCol="false" tIns="0" lIns="0" bIns="0" rIns="0">
            <a:spAutoFit/>
          </a:bodyPr>
          <a:lstStyle/>
          <a:p>
            <a:pPr algn="l" marL="0" indent="0" lvl="0">
              <a:lnSpc>
                <a:spcPts val="8959"/>
              </a:lnSpc>
              <a:spcBef>
                <a:spcPct val="0"/>
              </a:spcBef>
            </a:pPr>
            <a:r>
              <a:rPr lang="en-US" sz="6399">
                <a:solidFill>
                  <a:srgbClr val="0F4662"/>
                </a:solidFill>
                <a:latin typeface="Cormorant Garamond Bold Italics"/>
                <a:ea typeface="Cormorant Garamond Bold Italics"/>
                <a:cs typeface="Cormorant Garamond Bold Italics"/>
                <a:sym typeface="Cormorant Garamond Bold Italics"/>
              </a:rPr>
              <a:t>Insights</a:t>
            </a:r>
          </a:p>
        </p:txBody>
      </p:sp>
      <p:sp>
        <p:nvSpPr>
          <p:cNvPr name="TextBox 7" id="7"/>
          <p:cNvSpPr txBox="true"/>
          <p:nvPr/>
        </p:nvSpPr>
        <p:spPr>
          <a:xfrm rot="0">
            <a:off x="10558717" y="2082510"/>
            <a:ext cx="7397109" cy="6255004"/>
          </a:xfrm>
          <a:prstGeom prst="rect">
            <a:avLst/>
          </a:prstGeom>
        </p:spPr>
        <p:txBody>
          <a:bodyPr anchor="t" rtlCol="false" tIns="0" lIns="0" bIns="0" rIns="0">
            <a:spAutoFit/>
          </a:bodyPr>
          <a:lstStyle/>
          <a:p>
            <a:pPr algn="just" marL="626109" indent="-313054" lvl="1">
              <a:lnSpc>
                <a:spcPts val="4552"/>
              </a:lnSpc>
              <a:buFont typeface="Arial"/>
              <a:buChar char="•"/>
            </a:pPr>
            <a:r>
              <a:rPr lang="en-US" sz="2899">
                <a:solidFill>
                  <a:srgbClr val="0F4662"/>
                </a:solidFill>
                <a:latin typeface="Quicksand Bold"/>
                <a:ea typeface="Quicksand Bold"/>
                <a:cs typeface="Quicksand Bold"/>
                <a:sym typeface="Quicksand Bold"/>
              </a:rPr>
              <a:t>AQ GAMERS MS  has the highest total sold quantity and ranks first with 428498 units IN P&amp;A division.</a:t>
            </a:r>
          </a:p>
          <a:p>
            <a:pPr algn="just" marL="626109" indent="-313054" lvl="1">
              <a:lnSpc>
                <a:spcPts val="4552"/>
              </a:lnSpc>
              <a:buFont typeface="Arial"/>
              <a:buChar char="•"/>
            </a:pPr>
            <a:r>
              <a:rPr lang="en-US" sz="2899">
                <a:solidFill>
                  <a:srgbClr val="0F4662"/>
                </a:solidFill>
                <a:latin typeface="Quicksand Bold"/>
                <a:ea typeface="Quicksand Bold"/>
                <a:cs typeface="Quicksand Bold"/>
                <a:sym typeface="Quicksand Bold"/>
              </a:rPr>
              <a:t>This segment focuses on gaming products.</a:t>
            </a:r>
          </a:p>
          <a:p>
            <a:pPr algn="just" marL="626109" indent="-313054" lvl="1">
              <a:lnSpc>
                <a:spcPts val="4552"/>
              </a:lnSpc>
              <a:buFont typeface="Arial"/>
              <a:buChar char="•"/>
            </a:pPr>
            <a:r>
              <a:rPr lang="en-US" sz="2899">
                <a:solidFill>
                  <a:srgbClr val="0F4662"/>
                </a:solidFill>
                <a:latin typeface="Quicksand Bold"/>
                <a:ea typeface="Quicksand Bold"/>
                <a:cs typeface="Quicksand Bold"/>
                <a:sym typeface="Quicksand Bold"/>
              </a:rPr>
              <a:t>AQ MAXIMA MS is variant of top performing product AQ GAMERS Ms.</a:t>
            </a:r>
          </a:p>
          <a:p>
            <a:pPr algn="just" marL="626109" indent="-313054" lvl="1">
              <a:lnSpc>
                <a:spcPts val="4552"/>
              </a:lnSpc>
              <a:buFont typeface="Arial"/>
              <a:buChar char="•"/>
            </a:pPr>
            <a:r>
              <a:rPr lang="en-US" sz="2899">
                <a:solidFill>
                  <a:srgbClr val="0F4662"/>
                </a:solidFill>
                <a:latin typeface="Quicksand Bold"/>
                <a:ea typeface="Quicksand Bold"/>
                <a:cs typeface="Quicksand Bold"/>
                <a:sym typeface="Quicksand Bold"/>
              </a:rPr>
              <a:t>Efficient storage is required to fulfill customer needs and promoting gaming products can boost performance of this segment.</a:t>
            </a:r>
          </a:p>
        </p:txBody>
      </p:sp>
    </p:spTree>
  </p:cSld>
  <p:clrMapOvr>
    <a:masterClrMapping/>
  </p:clrMapOvr>
</p:sld>
</file>

<file path=ppt/slides/slide26.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sp>
        <p:nvSpPr>
          <p:cNvPr name="AutoShape 2" id="2"/>
          <p:cNvSpPr/>
          <p:nvPr/>
        </p:nvSpPr>
        <p:spPr>
          <a:xfrm>
            <a:off x="5897880" y="8681205"/>
            <a:ext cx="6492240" cy="0"/>
          </a:xfrm>
          <a:prstGeom prst="line">
            <a:avLst/>
          </a:prstGeom>
          <a:ln cap="flat" w="76200">
            <a:solidFill>
              <a:srgbClr val="0F4662"/>
            </a:solidFill>
            <a:prstDash val="solid"/>
            <a:headEnd type="none" len="sm" w="sm"/>
            <a:tailEnd type="none" len="sm" w="sm"/>
          </a:ln>
        </p:spPr>
      </p:sp>
      <p:sp>
        <p:nvSpPr>
          <p:cNvPr name="Freeform 3" id="3"/>
          <p:cNvSpPr/>
          <p:nvPr/>
        </p:nvSpPr>
        <p:spPr>
          <a:xfrm flipH="false" flipV="false" rot="0">
            <a:off x="8304001" y="9529723"/>
            <a:ext cx="1679997" cy="249900"/>
          </a:xfrm>
          <a:custGeom>
            <a:avLst/>
            <a:gdLst/>
            <a:ahLst/>
            <a:cxnLst/>
            <a:rect r="r" b="b" t="t" l="l"/>
            <a:pathLst>
              <a:path h="249900" w="1679997">
                <a:moveTo>
                  <a:pt x="0" y="0"/>
                </a:moveTo>
                <a:lnTo>
                  <a:pt x="1679998" y="0"/>
                </a:lnTo>
                <a:lnTo>
                  <a:pt x="1679998" y="249900"/>
                </a:lnTo>
                <a:lnTo>
                  <a:pt x="0" y="2499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765093" y="2187285"/>
            <a:ext cx="9793624" cy="5468199"/>
          </a:xfrm>
          <a:custGeom>
            <a:avLst/>
            <a:gdLst/>
            <a:ahLst/>
            <a:cxnLst/>
            <a:rect r="r" b="b" t="t" l="l"/>
            <a:pathLst>
              <a:path h="5468199" w="9793624">
                <a:moveTo>
                  <a:pt x="0" y="0"/>
                </a:moveTo>
                <a:lnTo>
                  <a:pt x="9793624" y="0"/>
                </a:lnTo>
                <a:lnTo>
                  <a:pt x="9793624" y="5468199"/>
                </a:lnTo>
                <a:lnTo>
                  <a:pt x="0" y="5468199"/>
                </a:lnTo>
                <a:lnTo>
                  <a:pt x="0" y="0"/>
                </a:lnTo>
                <a:close/>
              </a:path>
            </a:pathLst>
          </a:custGeom>
          <a:blipFill>
            <a:blip r:embed="rId4"/>
            <a:stretch>
              <a:fillRect l="-2145" t="0" r="-2145" b="-12270"/>
            </a:stretch>
          </a:blipFill>
        </p:spPr>
      </p:sp>
      <p:sp>
        <p:nvSpPr>
          <p:cNvPr name="TextBox 5" id="5"/>
          <p:cNvSpPr txBox="true"/>
          <p:nvPr/>
        </p:nvSpPr>
        <p:spPr>
          <a:xfrm rot="0">
            <a:off x="428632" y="537527"/>
            <a:ext cx="4473500" cy="887095"/>
          </a:xfrm>
          <a:prstGeom prst="rect">
            <a:avLst/>
          </a:prstGeom>
        </p:spPr>
        <p:txBody>
          <a:bodyPr anchor="t" rtlCol="false" tIns="0" lIns="0" bIns="0" rIns="0">
            <a:spAutoFit/>
          </a:bodyPr>
          <a:lstStyle/>
          <a:p>
            <a:pPr algn="ctr">
              <a:lnSpc>
                <a:spcPts val="7279"/>
              </a:lnSpc>
            </a:pPr>
            <a:r>
              <a:rPr lang="en-US" sz="5199">
                <a:solidFill>
                  <a:srgbClr val="000000"/>
                </a:solidFill>
                <a:latin typeface="Canva Sans Bold"/>
                <a:ea typeface="Canva Sans Bold"/>
                <a:cs typeface="Canva Sans Bold"/>
                <a:sym typeface="Canva Sans Bold"/>
              </a:rPr>
              <a:t>Visuals -10</a:t>
            </a:r>
          </a:p>
        </p:txBody>
      </p:sp>
      <p:sp>
        <p:nvSpPr>
          <p:cNvPr name="TextBox 6" id="6"/>
          <p:cNvSpPr txBox="true"/>
          <p:nvPr/>
        </p:nvSpPr>
        <p:spPr>
          <a:xfrm rot="0">
            <a:off x="11569969" y="518477"/>
            <a:ext cx="4699479" cy="1085215"/>
          </a:xfrm>
          <a:prstGeom prst="rect">
            <a:avLst/>
          </a:prstGeom>
        </p:spPr>
        <p:txBody>
          <a:bodyPr anchor="t" rtlCol="false" tIns="0" lIns="0" bIns="0" rIns="0">
            <a:spAutoFit/>
          </a:bodyPr>
          <a:lstStyle/>
          <a:p>
            <a:pPr algn="l" marL="0" indent="0" lvl="0">
              <a:lnSpc>
                <a:spcPts val="8959"/>
              </a:lnSpc>
              <a:spcBef>
                <a:spcPct val="0"/>
              </a:spcBef>
            </a:pPr>
            <a:r>
              <a:rPr lang="en-US" sz="6399">
                <a:solidFill>
                  <a:srgbClr val="0F4662"/>
                </a:solidFill>
                <a:latin typeface="Cormorant Garamond Bold Italics"/>
                <a:ea typeface="Cormorant Garamond Bold Italics"/>
                <a:cs typeface="Cormorant Garamond Bold Italics"/>
                <a:sym typeface="Cormorant Garamond Bold Italics"/>
              </a:rPr>
              <a:t>Insights</a:t>
            </a:r>
          </a:p>
        </p:txBody>
      </p:sp>
      <p:sp>
        <p:nvSpPr>
          <p:cNvPr name="TextBox 7" id="7"/>
          <p:cNvSpPr txBox="true"/>
          <p:nvPr/>
        </p:nvSpPr>
        <p:spPr>
          <a:xfrm rot="0">
            <a:off x="10558717" y="2082510"/>
            <a:ext cx="7397109" cy="4540504"/>
          </a:xfrm>
          <a:prstGeom prst="rect">
            <a:avLst/>
          </a:prstGeom>
        </p:spPr>
        <p:txBody>
          <a:bodyPr anchor="t" rtlCol="false" tIns="0" lIns="0" bIns="0" rIns="0">
            <a:spAutoFit/>
          </a:bodyPr>
          <a:lstStyle/>
          <a:p>
            <a:pPr algn="just" marL="626109" indent="-313054" lvl="1">
              <a:lnSpc>
                <a:spcPts val="4552"/>
              </a:lnSpc>
              <a:buFont typeface="Arial"/>
              <a:buChar char="•"/>
            </a:pPr>
            <a:r>
              <a:rPr lang="en-US" sz="2899">
                <a:solidFill>
                  <a:srgbClr val="0F4662"/>
                </a:solidFill>
                <a:latin typeface="Quicksand Bold"/>
                <a:ea typeface="Quicksand Bold"/>
                <a:cs typeface="Quicksand Bold"/>
                <a:sym typeface="Quicksand Bold"/>
              </a:rPr>
              <a:t>The best selling product in PC divisions is AQ DIGIT .</a:t>
            </a:r>
          </a:p>
          <a:p>
            <a:pPr algn="just" marL="626109" indent="-313054" lvl="1">
              <a:lnSpc>
                <a:spcPts val="4552"/>
              </a:lnSpc>
              <a:buFont typeface="Arial"/>
              <a:buChar char="•"/>
            </a:pPr>
            <a:r>
              <a:rPr lang="en-US" sz="2899">
                <a:solidFill>
                  <a:srgbClr val="0F4662"/>
                </a:solidFill>
                <a:latin typeface="Quicksand Bold"/>
                <a:ea typeface="Quicksand Bold"/>
                <a:cs typeface="Quicksand Bold"/>
                <a:sym typeface="Quicksand Bold"/>
              </a:rPr>
              <a:t>This segment focuses on PC related products and provide customers with invaluable items.</a:t>
            </a:r>
          </a:p>
          <a:p>
            <a:pPr algn="just" marL="626109" indent="-313054" lvl="1">
              <a:lnSpc>
                <a:spcPts val="4552"/>
              </a:lnSpc>
              <a:buFont typeface="Arial"/>
              <a:buChar char="•"/>
            </a:pPr>
            <a:r>
              <a:rPr lang="en-US" sz="2899">
                <a:solidFill>
                  <a:srgbClr val="0F4662"/>
                </a:solidFill>
                <a:latin typeface="Quicksand Bold"/>
                <a:ea typeface="Quicksand Bold"/>
                <a:cs typeface="Quicksand Bold"/>
                <a:sym typeface="Quicksand Bold"/>
              </a:rPr>
              <a:t>Marketing and branding needs to be boosted to gain more profits and increase revenue.</a:t>
            </a:r>
          </a:p>
        </p:txBody>
      </p:sp>
    </p:spTree>
  </p:cSld>
  <p:clrMapOvr>
    <a:masterClrMapping/>
  </p:clrMapOvr>
</p:sld>
</file>

<file path=ppt/slides/slide27.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sp>
        <p:nvSpPr>
          <p:cNvPr name="TextBox 2" id="2"/>
          <p:cNvSpPr txBox="true"/>
          <p:nvPr/>
        </p:nvSpPr>
        <p:spPr>
          <a:xfrm rot="0">
            <a:off x="3442710" y="3369664"/>
            <a:ext cx="11402580" cy="3185722"/>
          </a:xfrm>
          <a:prstGeom prst="rect">
            <a:avLst/>
          </a:prstGeom>
        </p:spPr>
        <p:txBody>
          <a:bodyPr anchor="t" rtlCol="false" tIns="0" lIns="0" bIns="0" rIns="0">
            <a:spAutoFit/>
          </a:bodyPr>
          <a:lstStyle/>
          <a:p>
            <a:pPr algn="ctr" marL="0" indent="0" lvl="0">
              <a:lnSpc>
                <a:spcPts val="26009"/>
              </a:lnSpc>
              <a:spcBef>
                <a:spcPct val="0"/>
              </a:spcBef>
            </a:pPr>
            <a:r>
              <a:rPr lang="en-US" sz="18577">
                <a:solidFill>
                  <a:srgbClr val="0F4662"/>
                </a:solidFill>
                <a:latin typeface="Cormorant Garamond Bold Italics"/>
                <a:ea typeface="Cormorant Garamond Bold Italics"/>
                <a:cs typeface="Cormorant Garamond Bold Italics"/>
                <a:sym typeface="Cormorant Garamond Bold Italics"/>
              </a:rPr>
              <a:t>Thank you</a:t>
            </a:r>
          </a:p>
        </p:txBody>
      </p:sp>
      <p:sp>
        <p:nvSpPr>
          <p:cNvPr name="AutoShape 3" id="3"/>
          <p:cNvSpPr/>
          <p:nvPr/>
        </p:nvSpPr>
        <p:spPr>
          <a:xfrm>
            <a:off x="5897880" y="2215083"/>
            <a:ext cx="6492240" cy="0"/>
          </a:xfrm>
          <a:prstGeom prst="line">
            <a:avLst/>
          </a:prstGeom>
          <a:ln cap="flat" w="76200">
            <a:solidFill>
              <a:srgbClr val="0F4662"/>
            </a:solidFill>
            <a:prstDash val="solid"/>
            <a:headEnd type="none" len="sm" w="sm"/>
            <a:tailEnd type="none" len="sm" w="sm"/>
          </a:ln>
        </p:spPr>
      </p:sp>
      <p:sp>
        <p:nvSpPr>
          <p:cNvPr name="Freeform 4" id="4"/>
          <p:cNvSpPr/>
          <p:nvPr/>
        </p:nvSpPr>
        <p:spPr>
          <a:xfrm flipH="false" flipV="false" rot="0">
            <a:off x="8304001" y="1116666"/>
            <a:ext cx="1679997" cy="249900"/>
          </a:xfrm>
          <a:custGeom>
            <a:avLst/>
            <a:gdLst/>
            <a:ahLst/>
            <a:cxnLst/>
            <a:rect r="r" b="b" t="t" l="l"/>
            <a:pathLst>
              <a:path h="249900" w="1679997">
                <a:moveTo>
                  <a:pt x="0" y="0"/>
                </a:moveTo>
                <a:lnTo>
                  <a:pt x="1679998" y="0"/>
                </a:lnTo>
                <a:lnTo>
                  <a:pt x="1679998" y="249899"/>
                </a:lnTo>
                <a:lnTo>
                  <a:pt x="0" y="24989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AutoShape 5" id="5"/>
          <p:cNvSpPr/>
          <p:nvPr/>
        </p:nvSpPr>
        <p:spPr>
          <a:xfrm>
            <a:off x="5897880" y="8159883"/>
            <a:ext cx="6492240" cy="0"/>
          </a:xfrm>
          <a:prstGeom prst="line">
            <a:avLst/>
          </a:prstGeom>
          <a:ln cap="flat" w="76200">
            <a:solidFill>
              <a:srgbClr val="0F4662"/>
            </a:solidFill>
            <a:prstDash val="solid"/>
            <a:headEnd type="none" len="sm" w="sm"/>
            <a:tailEnd type="none" len="sm" w="sm"/>
          </a:ln>
        </p:spPr>
      </p:sp>
      <p:sp>
        <p:nvSpPr>
          <p:cNvPr name="Freeform 6" id="6"/>
          <p:cNvSpPr/>
          <p:nvPr/>
        </p:nvSpPr>
        <p:spPr>
          <a:xfrm flipH="false" flipV="false" rot="0">
            <a:off x="8304001" y="9008400"/>
            <a:ext cx="1679997" cy="249900"/>
          </a:xfrm>
          <a:custGeom>
            <a:avLst/>
            <a:gdLst/>
            <a:ahLst/>
            <a:cxnLst/>
            <a:rect r="r" b="b" t="t" l="l"/>
            <a:pathLst>
              <a:path h="249900" w="1679997">
                <a:moveTo>
                  <a:pt x="0" y="0"/>
                </a:moveTo>
                <a:lnTo>
                  <a:pt x="1679998" y="0"/>
                </a:lnTo>
                <a:lnTo>
                  <a:pt x="1679998" y="249900"/>
                </a:lnTo>
                <a:lnTo>
                  <a:pt x="0" y="2499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sp>
        <p:nvSpPr>
          <p:cNvPr name="Freeform 2" id="2"/>
          <p:cNvSpPr/>
          <p:nvPr/>
        </p:nvSpPr>
        <p:spPr>
          <a:xfrm flipH="false" flipV="false" rot="0">
            <a:off x="8304001" y="8019527"/>
            <a:ext cx="1679997" cy="249900"/>
          </a:xfrm>
          <a:custGeom>
            <a:avLst/>
            <a:gdLst/>
            <a:ahLst/>
            <a:cxnLst/>
            <a:rect r="r" b="b" t="t" l="l"/>
            <a:pathLst>
              <a:path h="249900" w="1679997">
                <a:moveTo>
                  <a:pt x="0" y="0"/>
                </a:moveTo>
                <a:lnTo>
                  <a:pt x="1679998" y="0"/>
                </a:lnTo>
                <a:lnTo>
                  <a:pt x="1679998" y="249900"/>
                </a:lnTo>
                <a:lnTo>
                  <a:pt x="0" y="2499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0" y="3475216"/>
            <a:ext cx="10609535" cy="5783084"/>
          </a:xfrm>
          <a:custGeom>
            <a:avLst/>
            <a:gdLst/>
            <a:ahLst/>
            <a:cxnLst/>
            <a:rect r="r" b="b" t="t" l="l"/>
            <a:pathLst>
              <a:path h="5783084" w="10609535">
                <a:moveTo>
                  <a:pt x="0" y="0"/>
                </a:moveTo>
                <a:lnTo>
                  <a:pt x="10609535" y="0"/>
                </a:lnTo>
                <a:lnTo>
                  <a:pt x="10609535" y="5783084"/>
                </a:lnTo>
                <a:lnTo>
                  <a:pt x="0" y="5783084"/>
                </a:lnTo>
                <a:lnTo>
                  <a:pt x="0" y="0"/>
                </a:lnTo>
                <a:close/>
              </a:path>
            </a:pathLst>
          </a:custGeom>
          <a:blipFill>
            <a:blip r:embed="rId4"/>
            <a:stretch>
              <a:fillRect l="-6130" t="-52716" r="-75477" b="-34601"/>
            </a:stretch>
          </a:blipFill>
        </p:spPr>
      </p:sp>
      <p:sp>
        <p:nvSpPr>
          <p:cNvPr name="Freeform 4" id="4"/>
          <p:cNvSpPr/>
          <p:nvPr/>
        </p:nvSpPr>
        <p:spPr>
          <a:xfrm flipH="false" flipV="false" rot="0">
            <a:off x="11080442" y="3475216"/>
            <a:ext cx="7177583" cy="5541367"/>
          </a:xfrm>
          <a:custGeom>
            <a:avLst/>
            <a:gdLst/>
            <a:ahLst/>
            <a:cxnLst/>
            <a:rect r="r" b="b" t="t" l="l"/>
            <a:pathLst>
              <a:path h="5541367" w="7177583">
                <a:moveTo>
                  <a:pt x="0" y="0"/>
                </a:moveTo>
                <a:lnTo>
                  <a:pt x="7177583" y="0"/>
                </a:lnTo>
                <a:lnTo>
                  <a:pt x="7177583" y="5541367"/>
                </a:lnTo>
                <a:lnTo>
                  <a:pt x="0" y="5541367"/>
                </a:lnTo>
                <a:lnTo>
                  <a:pt x="0" y="0"/>
                </a:lnTo>
                <a:close/>
              </a:path>
            </a:pathLst>
          </a:custGeom>
          <a:blipFill>
            <a:blip r:embed="rId5"/>
            <a:stretch>
              <a:fillRect l="-144908" t="-115900" r="-130432" b="-57437"/>
            </a:stretch>
          </a:blipFill>
        </p:spPr>
      </p:sp>
      <p:sp>
        <p:nvSpPr>
          <p:cNvPr name="TextBox 5" id="5"/>
          <p:cNvSpPr txBox="true"/>
          <p:nvPr/>
        </p:nvSpPr>
        <p:spPr>
          <a:xfrm rot="0">
            <a:off x="1028700" y="114252"/>
            <a:ext cx="8048163" cy="1085215"/>
          </a:xfrm>
          <a:prstGeom prst="rect">
            <a:avLst/>
          </a:prstGeom>
        </p:spPr>
        <p:txBody>
          <a:bodyPr anchor="t" rtlCol="false" tIns="0" lIns="0" bIns="0" rIns="0">
            <a:spAutoFit/>
          </a:bodyPr>
          <a:lstStyle/>
          <a:p>
            <a:pPr algn="l" marL="0" indent="0" lvl="0">
              <a:lnSpc>
                <a:spcPts val="8959"/>
              </a:lnSpc>
              <a:spcBef>
                <a:spcPct val="0"/>
              </a:spcBef>
            </a:pPr>
            <a:r>
              <a:rPr lang="en-US" sz="6399">
                <a:solidFill>
                  <a:srgbClr val="0F4662"/>
                </a:solidFill>
                <a:latin typeface="Cormorant Garamond Bold Italics"/>
                <a:ea typeface="Cormorant Garamond Bold Italics"/>
                <a:cs typeface="Cormorant Garamond Bold Italics"/>
                <a:sym typeface="Cormorant Garamond Bold Italics"/>
              </a:rPr>
              <a:t>BUSINESS MODEL</a:t>
            </a:r>
          </a:p>
        </p:txBody>
      </p:sp>
      <p:sp>
        <p:nvSpPr>
          <p:cNvPr name="TextBox 6" id="6"/>
          <p:cNvSpPr txBox="true"/>
          <p:nvPr/>
        </p:nvSpPr>
        <p:spPr>
          <a:xfrm rot="0">
            <a:off x="3664561" y="2005872"/>
            <a:ext cx="2776440" cy="986155"/>
          </a:xfrm>
          <a:prstGeom prst="rect">
            <a:avLst/>
          </a:prstGeom>
        </p:spPr>
        <p:txBody>
          <a:bodyPr anchor="t" rtlCol="false" tIns="0" lIns="0" bIns="0" rIns="0">
            <a:spAutoFit/>
          </a:bodyPr>
          <a:lstStyle/>
          <a:p>
            <a:pPr algn="just" marL="0" indent="0" lvl="0">
              <a:lnSpc>
                <a:spcPts val="3919"/>
              </a:lnSpc>
              <a:spcBef>
                <a:spcPct val="0"/>
              </a:spcBef>
            </a:pPr>
            <a:r>
              <a:rPr lang="en-US" sz="2799">
                <a:solidFill>
                  <a:srgbClr val="0F4662"/>
                </a:solidFill>
                <a:latin typeface="Quicksand Bold"/>
                <a:ea typeface="Quicksand Bold"/>
                <a:cs typeface="Quicksand Bold"/>
                <a:sym typeface="Quicksand Bold"/>
              </a:rPr>
              <a:t>                           CUSTOMERS                                </a:t>
            </a:r>
          </a:p>
        </p:txBody>
      </p:sp>
      <p:sp>
        <p:nvSpPr>
          <p:cNvPr name="TextBox 7" id="7"/>
          <p:cNvSpPr txBox="true"/>
          <p:nvPr/>
        </p:nvSpPr>
        <p:spPr>
          <a:xfrm rot="0">
            <a:off x="8304001" y="2465612"/>
            <a:ext cx="2776440" cy="490855"/>
          </a:xfrm>
          <a:prstGeom prst="rect">
            <a:avLst/>
          </a:prstGeom>
        </p:spPr>
        <p:txBody>
          <a:bodyPr anchor="t" rtlCol="false" tIns="0" lIns="0" bIns="0" rIns="0">
            <a:spAutoFit/>
          </a:bodyPr>
          <a:lstStyle/>
          <a:p>
            <a:pPr algn="just" marL="0" indent="0" lvl="0">
              <a:lnSpc>
                <a:spcPts val="3919"/>
              </a:lnSpc>
              <a:spcBef>
                <a:spcPct val="0"/>
              </a:spcBef>
            </a:pPr>
            <a:r>
              <a:rPr lang="en-US" sz="2799">
                <a:solidFill>
                  <a:srgbClr val="0F4662"/>
                </a:solidFill>
                <a:latin typeface="Quicksand Bold"/>
                <a:ea typeface="Quicksand Bold"/>
                <a:cs typeface="Quicksand Bold"/>
                <a:sym typeface="Quicksand Bold"/>
              </a:rPr>
              <a:t>CONSUMERS</a:t>
            </a:r>
          </a:p>
        </p:txBody>
      </p:sp>
      <p:sp>
        <p:nvSpPr>
          <p:cNvPr name="TextBox 8" id="8"/>
          <p:cNvSpPr txBox="true"/>
          <p:nvPr/>
        </p:nvSpPr>
        <p:spPr>
          <a:xfrm rot="0">
            <a:off x="14216138" y="2465612"/>
            <a:ext cx="2776440" cy="490855"/>
          </a:xfrm>
          <a:prstGeom prst="rect">
            <a:avLst/>
          </a:prstGeom>
        </p:spPr>
        <p:txBody>
          <a:bodyPr anchor="t" rtlCol="false" tIns="0" lIns="0" bIns="0" rIns="0">
            <a:spAutoFit/>
          </a:bodyPr>
          <a:lstStyle/>
          <a:p>
            <a:pPr algn="just" marL="0" indent="0" lvl="0">
              <a:lnSpc>
                <a:spcPts val="3919"/>
              </a:lnSpc>
              <a:spcBef>
                <a:spcPct val="0"/>
              </a:spcBef>
            </a:pPr>
            <a:r>
              <a:rPr lang="en-US" sz="2799">
                <a:solidFill>
                  <a:srgbClr val="0F4662"/>
                </a:solidFill>
                <a:latin typeface="Quicksand Bold"/>
                <a:ea typeface="Quicksand Bold"/>
                <a:cs typeface="Quicksand Bold"/>
                <a:sym typeface="Quicksand Bold"/>
              </a:rPr>
              <a:t>CHANNELS</a:t>
            </a:r>
          </a:p>
        </p:txBody>
      </p:sp>
    </p:spTree>
  </p:cSld>
  <p:clrMapOvr>
    <a:masterClrMapping/>
  </p:clrMapOvr>
</p:sld>
</file>

<file path=ppt/slides/slide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3134332" y="3578577"/>
            <a:ext cx="3518842" cy="1442057"/>
            <a:chOff x="0" y="0"/>
            <a:chExt cx="975837" cy="399908"/>
          </a:xfrm>
        </p:grpSpPr>
        <p:sp>
          <p:nvSpPr>
            <p:cNvPr name="Freeform 3" id="3"/>
            <p:cNvSpPr/>
            <p:nvPr/>
          </p:nvSpPr>
          <p:spPr>
            <a:xfrm flipH="false" flipV="false" rot="0">
              <a:off x="0" y="0"/>
              <a:ext cx="975837" cy="399908"/>
            </a:xfrm>
            <a:custGeom>
              <a:avLst/>
              <a:gdLst/>
              <a:ahLst/>
              <a:cxnLst/>
              <a:rect r="r" b="b" t="t" l="l"/>
              <a:pathLst>
                <a:path h="399908" w="975837">
                  <a:moveTo>
                    <a:pt x="13201" y="0"/>
                  </a:moveTo>
                  <a:lnTo>
                    <a:pt x="962636" y="0"/>
                  </a:lnTo>
                  <a:cubicBezTo>
                    <a:pt x="969926" y="0"/>
                    <a:pt x="975837" y="5910"/>
                    <a:pt x="975837" y="13201"/>
                  </a:cubicBezTo>
                  <a:lnTo>
                    <a:pt x="975837" y="386707"/>
                  </a:lnTo>
                  <a:cubicBezTo>
                    <a:pt x="975837" y="390208"/>
                    <a:pt x="974446" y="393566"/>
                    <a:pt x="971970" y="396041"/>
                  </a:cubicBezTo>
                  <a:cubicBezTo>
                    <a:pt x="969495" y="398517"/>
                    <a:pt x="966137" y="399908"/>
                    <a:pt x="962636" y="399908"/>
                  </a:cubicBezTo>
                  <a:lnTo>
                    <a:pt x="13201" y="399908"/>
                  </a:lnTo>
                  <a:cubicBezTo>
                    <a:pt x="9700" y="399908"/>
                    <a:pt x="6342" y="398517"/>
                    <a:pt x="3866" y="396041"/>
                  </a:cubicBezTo>
                  <a:cubicBezTo>
                    <a:pt x="1391" y="393566"/>
                    <a:pt x="0" y="390208"/>
                    <a:pt x="0" y="386707"/>
                  </a:cubicBezTo>
                  <a:lnTo>
                    <a:pt x="0" y="13201"/>
                  </a:lnTo>
                  <a:cubicBezTo>
                    <a:pt x="0" y="9700"/>
                    <a:pt x="1391" y="6342"/>
                    <a:pt x="3866" y="3866"/>
                  </a:cubicBezTo>
                  <a:cubicBezTo>
                    <a:pt x="6342" y="1391"/>
                    <a:pt x="9700" y="0"/>
                    <a:pt x="13201" y="0"/>
                  </a:cubicBezTo>
                  <a:close/>
                </a:path>
              </a:pathLst>
            </a:custGeom>
            <a:solidFill>
              <a:srgbClr val="216495"/>
            </a:solidFill>
          </p:spPr>
        </p:sp>
        <p:sp>
          <p:nvSpPr>
            <p:cNvPr name="TextBox 4" id="4"/>
            <p:cNvSpPr txBox="true"/>
            <p:nvPr/>
          </p:nvSpPr>
          <p:spPr>
            <a:xfrm>
              <a:off x="0" y="9525"/>
              <a:ext cx="975837" cy="390383"/>
            </a:xfrm>
            <a:prstGeom prst="rect">
              <a:avLst/>
            </a:prstGeom>
          </p:spPr>
          <p:txBody>
            <a:bodyPr anchor="ctr" rtlCol="false" tIns="10722" lIns="10722" bIns="10722" rIns="10722"/>
            <a:lstStyle/>
            <a:p>
              <a:pPr algn="ctr">
                <a:lnSpc>
                  <a:spcPts val="3482"/>
                </a:lnSpc>
              </a:pPr>
              <a:r>
                <a:rPr lang="en-US" sz="2901">
                  <a:solidFill>
                    <a:srgbClr val="FFFFFF"/>
                  </a:solidFill>
                  <a:latin typeface="Nourd Bold"/>
                  <a:ea typeface="Nourd Bold"/>
                  <a:cs typeface="Nourd Bold"/>
                  <a:sym typeface="Nourd Bold"/>
                </a:rPr>
                <a:t>PC</a:t>
              </a:r>
            </a:p>
          </p:txBody>
        </p:sp>
      </p:grpSp>
      <p:grpSp>
        <p:nvGrpSpPr>
          <p:cNvPr name="Group 5" id="5"/>
          <p:cNvGrpSpPr/>
          <p:nvPr/>
        </p:nvGrpSpPr>
        <p:grpSpPr>
          <a:xfrm rot="0">
            <a:off x="11619376" y="3601346"/>
            <a:ext cx="3518842" cy="1442057"/>
            <a:chOff x="0" y="0"/>
            <a:chExt cx="975837" cy="399908"/>
          </a:xfrm>
        </p:grpSpPr>
        <p:sp>
          <p:nvSpPr>
            <p:cNvPr name="Freeform 6" id="6"/>
            <p:cNvSpPr/>
            <p:nvPr/>
          </p:nvSpPr>
          <p:spPr>
            <a:xfrm flipH="false" flipV="false" rot="0">
              <a:off x="0" y="0"/>
              <a:ext cx="975837" cy="399908"/>
            </a:xfrm>
            <a:custGeom>
              <a:avLst/>
              <a:gdLst/>
              <a:ahLst/>
              <a:cxnLst/>
              <a:rect r="r" b="b" t="t" l="l"/>
              <a:pathLst>
                <a:path h="399908" w="975837">
                  <a:moveTo>
                    <a:pt x="13201" y="0"/>
                  </a:moveTo>
                  <a:lnTo>
                    <a:pt x="962636" y="0"/>
                  </a:lnTo>
                  <a:cubicBezTo>
                    <a:pt x="969926" y="0"/>
                    <a:pt x="975837" y="5910"/>
                    <a:pt x="975837" y="13201"/>
                  </a:cubicBezTo>
                  <a:lnTo>
                    <a:pt x="975837" y="386707"/>
                  </a:lnTo>
                  <a:cubicBezTo>
                    <a:pt x="975837" y="390208"/>
                    <a:pt x="974446" y="393566"/>
                    <a:pt x="971970" y="396041"/>
                  </a:cubicBezTo>
                  <a:cubicBezTo>
                    <a:pt x="969495" y="398517"/>
                    <a:pt x="966137" y="399908"/>
                    <a:pt x="962636" y="399908"/>
                  </a:cubicBezTo>
                  <a:lnTo>
                    <a:pt x="13201" y="399908"/>
                  </a:lnTo>
                  <a:cubicBezTo>
                    <a:pt x="9700" y="399908"/>
                    <a:pt x="6342" y="398517"/>
                    <a:pt x="3866" y="396041"/>
                  </a:cubicBezTo>
                  <a:cubicBezTo>
                    <a:pt x="1391" y="393566"/>
                    <a:pt x="0" y="390208"/>
                    <a:pt x="0" y="386707"/>
                  </a:cubicBezTo>
                  <a:lnTo>
                    <a:pt x="0" y="13201"/>
                  </a:lnTo>
                  <a:cubicBezTo>
                    <a:pt x="0" y="9700"/>
                    <a:pt x="1391" y="6342"/>
                    <a:pt x="3866" y="3866"/>
                  </a:cubicBezTo>
                  <a:cubicBezTo>
                    <a:pt x="6342" y="1391"/>
                    <a:pt x="9700" y="0"/>
                    <a:pt x="13201" y="0"/>
                  </a:cubicBezTo>
                  <a:close/>
                </a:path>
              </a:pathLst>
            </a:custGeom>
            <a:solidFill>
              <a:srgbClr val="216495"/>
            </a:solidFill>
          </p:spPr>
        </p:sp>
        <p:sp>
          <p:nvSpPr>
            <p:cNvPr name="TextBox 7" id="7"/>
            <p:cNvSpPr txBox="true"/>
            <p:nvPr/>
          </p:nvSpPr>
          <p:spPr>
            <a:xfrm>
              <a:off x="0" y="9525"/>
              <a:ext cx="975837" cy="390383"/>
            </a:xfrm>
            <a:prstGeom prst="rect">
              <a:avLst/>
            </a:prstGeom>
          </p:spPr>
          <p:txBody>
            <a:bodyPr anchor="ctr" rtlCol="false" tIns="10722" lIns="10722" bIns="10722" rIns="10722"/>
            <a:lstStyle/>
            <a:p>
              <a:pPr algn="ctr">
                <a:lnSpc>
                  <a:spcPts val="3482"/>
                </a:lnSpc>
              </a:pPr>
              <a:r>
                <a:rPr lang="en-US" sz="2901">
                  <a:solidFill>
                    <a:srgbClr val="FFFFFF"/>
                  </a:solidFill>
                  <a:latin typeface="Nourd Bold"/>
                  <a:ea typeface="Nourd Bold"/>
                  <a:cs typeface="Nourd Bold"/>
                  <a:sym typeface="Nourd Bold"/>
                </a:rPr>
                <a:t>P&amp;A</a:t>
              </a:r>
            </a:p>
          </p:txBody>
        </p:sp>
      </p:grpSp>
      <p:grpSp>
        <p:nvGrpSpPr>
          <p:cNvPr name="Group 8" id="8"/>
          <p:cNvGrpSpPr/>
          <p:nvPr/>
        </p:nvGrpSpPr>
        <p:grpSpPr>
          <a:xfrm rot="0">
            <a:off x="5570156" y="0"/>
            <a:ext cx="7102178" cy="1028879"/>
            <a:chOff x="0" y="0"/>
            <a:chExt cx="1969559" cy="285326"/>
          </a:xfrm>
        </p:grpSpPr>
        <p:sp>
          <p:nvSpPr>
            <p:cNvPr name="Freeform 9" id="9"/>
            <p:cNvSpPr/>
            <p:nvPr/>
          </p:nvSpPr>
          <p:spPr>
            <a:xfrm flipH="false" flipV="false" rot="0">
              <a:off x="0" y="0"/>
              <a:ext cx="1969558" cy="285326"/>
            </a:xfrm>
            <a:custGeom>
              <a:avLst/>
              <a:gdLst/>
              <a:ahLst/>
              <a:cxnLst/>
              <a:rect r="r" b="b" t="t" l="l"/>
              <a:pathLst>
                <a:path h="285326" w="1969558">
                  <a:moveTo>
                    <a:pt x="6540" y="0"/>
                  </a:moveTo>
                  <a:lnTo>
                    <a:pt x="1963018" y="0"/>
                  </a:lnTo>
                  <a:cubicBezTo>
                    <a:pt x="1966630" y="0"/>
                    <a:pt x="1969558" y="2928"/>
                    <a:pt x="1969558" y="6540"/>
                  </a:cubicBezTo>
                  <a:lnTo>
                    <a:pt x="1969558" y="278786"/>
                  </a:lnTo>
                  <a:cubicBezTo>
                    <a:pt x="1969558" y="282398"/>
                    <a:pt x="1966630" y="285326"/>
                    <a:pt x="1963018" y="285326"/>
                  </a:cubicBezTo>
                  <a:lnTo>
                    <a:pt x="6540" y="285326"/>
                  </a:lnTo>
                  <a:cubicBezTo>
                    <a:pt x="2928" y="285326"/>
                    <a:pt x="0" y="282398"/>
                    <a:pt x="0" y="278786"/>
                  </a:cubicBezTo>
                  <a:lnTo>
                    <a:pt x="0" y="6540"/>
                  </a:lnTo>
                  <a:cubicBezTo>
                    <a:pt x="0" y="2928"/>
                    <a:pt x="2928" y="0"/>
                    <a:pt x="6540" y="0"/>
                  </a:cubicBezTo>
                  <a:close/>
                </a:path>
              </a:pathLst>
            </a:custGeom>
            <a:solidFill>
              <a:srgbClr val="0D3555"/>
            </a:solidFill>
          </p:spPr>
        </p:sp>
        <p:sp>
          <p:nvSpPr>
            <p:cNvPr name="TextBox 10" id="10"/>
            <p:cNvSpPr txBox="true"/>
            <p:nvPr/>
          </p:nvSpPr>
          <p:spPr>
            <a:xfrm>
              <a:off x="0" y="0"/>
              <a:ext cx="1969559" cy="285326"/>
            </a:xfrm>
            <a:prstGeom prst="rect">
              <a:avLst/>
            </a:prstGeom>
          </p:spPr>
          <p:txBody>
            <a:bodyPr anchor="ctr" rtlCol="false" tIns="10722" lIns="10722" bIns="10722" rIns="10722"/>
            <a:lstStyle/>
            <a:p>
              <a:pPr algn="ctr">
                <a:lnSpc>
                  <a:spcPts val="4133"/>
                </a:lnSpc>
              </a:pPr>
              <a:r>
                <a:rPr lang="en-US" sz="3444">
                  <a:solidFill>
                    <a:srgbClr val="FFFFFF"/>
                  </a:solidFill>
                  <a:latin typeface="Nourd Bold"/>
                  <a:ea typeface="Nourd Bold"/>
                  <a:cs typeface="Nourd Bold"/>
                  <a:sym typeface="Nourd Bold"/>
                </a:rPr>
                <a:t>Division</a:t>
              </a:r>
            </a:p>
          </p:txBody>
        </p:sp>
      </p:grpSp>
      <p:sp>
        <p:nvSpPr>
          <p:cNvPr name="AutoShape 11" id="11"/>
          <p:cNvSpPr/>
          <p:nvPr/>
        </p:nvSpPr>
        <p:spPr>
          <a:xfrm>
            <a:off x="9121245" y="1028879"/>
            <a:ext cx="5829" cy="2672564"/>
          </a:xfrm>
          <a:prstGeom prst="line">
            <a:avLst/>
          </a:prstGeom>
          <a:ln cap="flat" w="19050">
            <a:solidFill>
              <a:srgbClr val="000000"/>
            </a:solidFill>
            <a:prstDash val="solid"/>
            <a:headEnd type="none" len="sm" w="sm"/>
            <a:tailEnd type="none" len="sm" w="sm"/>
          </a:ln>
        </p:spPr>
      </p:sp>
      <p:sp>
        <p:nvSpPr>
          <p:cNvPr name="AutoShape 12" id="12"/>
          <p:cNvSpPr/>
          <p:nvPr/>
        </p:nvSpPr>
        <p:spPr>
          <a:xfrm>
            <a:off x="9121245" y="1028879"/>
            <a:ext cx="4257551" cy="2572467"/>
          </a:xfrm>
          <a:prstGeom prst="line">
            <a:avLst/>
          </a:prstGeom>
          <a:ln cap="flat" w="19050">
            <a:solidFill>
              <a:srgbClr val="000000"/>
            </a:solidFill>
            <a:prstDash val="solid"/>
            <a:headEnd type="none" len="sm" w="sm"/>
            <a:tailEnd type="none" len="sm" w="sm"/>
          </a:ln>
        </p:spPr>
      </p:sp>
      <p:sp>
        <p:nvSpPr>
          <p:cNvPr name="AutoShape 13" id="13"/>
          <p:cNvSpPr/>
          <p:nvPr/>
        </p:nvSpPr>
        <p:spPr>
          <a:xfrm flipV="true">
            <a:off x="4893753" y="1028879"/>
            <a:ext cx="4227492" cy="2549698"/>
          </a:xfrm>
          <a:prstGeom prst="line">
            <a:avLst/>
          </a:prstGeom>
          <a:ln cap="flat" w="19050">
            <a:solidFill>
              <a:srgbClr val="000000"/>
            </a:solidFill>
            <a:prstDash val="solid"/>
            <a:headEnd type="none" len="sm" w="sm"/>
            <a:tailEnd type="none" len="sm" w="sm"/>
          </a:ln>
        </p:spPr>
      </p:sp>
      <p:grpSp>
        <p:nvGrpSpPr>
          <p:cNvPr name="Group 14" id="14"/>
          <p:cNvGrpSpPr/>
          <p:nvPr/>
        </p:nvGrpSpPr>
        <p:grpSpPr>
          <a:xfrm rot="0">
            <a:off x="-83853" y="8767114"/>
            <a:ext cx="3518842" cy="1194407"/>
            <a:chOff x="0" y="0"/>
            <a:chExt cx="975837" cy="331230"/>
          </a:xfrm>
        </p:grpSpPr>
        <p:sp>
          <p:nvSpPr>
            <p:cNvPr name="Freeform 15" id="15"/>
            <p:cNvSpPr/>
            <p:nvPr/>
          </p:nvSpPr>
          <p:spPr>
            <a:xfrm flipH="false" flipV="false" rot="0">
              <a:off x="0" y="0"/>
              <a:ext cx="975837" cy="331230"/>
            </a:xfrm>
            <a:custGeom>
              <a:avLst/>
              <a:gdLst/>
              <a:ahLst/>
              <a:cxnLst/>
              <a:rect r="r" b="b" t="t" l="l"/>
              <a:pathLst>
                <a:path h="331230" w="975837">
                  <a:moveTo>
                    <a:pt x="13201" y="0"/>
                  </a:moveTo>
                  <a:lnTo>
                    <a:pt x="962636" y="0"/>
                  </a:lnTo>
                  <a:cubicBezTo>
                    <a:pt x="969926" y="0"/>
                    <a:pt x="975837" y="5910"/>
                    <a:pt x="975837" y="13201"/>
                  </a:cubicBezTo>
                  <a:lnTo>
                    <a:pt x="975837" y="318029"/>
                  </a:lnTo>
                  <a:cubicBezTo>
                    <a:pt x="975837" y="321530"/>
                    <a:pt x="974446" y="324888"/>
                    <a:pt x="971970" y="327364"/>
                  </a:cubicBezTo>
                  <a:cubicBezTo>
                    <a:pt x="969495" y="329839"/>
                    <a:pt x="966137" y="331230"/>
                    <a:pt x="962636" y="331230"/>
                  </a:cubicBezTo>
                  <a:lnTo>
                    <a:pt x="13201" y="331230"/>
                  </a:lnTo>
                  <a:cubicBezTo>
                    <a:pt x="9700" y="331230"/>
                    <a:pt x="6342" y="329839"/>
                    <a:pt x="3866" y="327364"/>
                  </a:cubicBezTo>
                  <a:cubicBezTo>
                    <a:pt x="1391" y="324888"/>
                    <a:pt x="0" y="321530"/>
                    <a:pt x="0" y="318029"/>
                  </a:cubicBezTo>
                  <a:lnTo>
                    <a:pt x="0" y="13201"/>
                  </a:lnTo>
                  <a:cubicBezTo>
                    <a:pt x="0" y="9700"/>
                    <a:pt x="1391" y="6342"/>
                    <a:pt x="3866" y="3866"/>
                  </a:cubicBezTo>
                  <a:cubicBezTo>
                    <a:pt x="6342" y="1391"/>
                    <a:pt x="9700" y="0"/>
                    <a:pt x="13201" y="0"/>
                  </a:cubicBezTo>
                  <a:close/>
                </a:path>
              </a:pathLst>
            </a:custGeom>
            <a:solidFill>
              <a:srgbClr val="2F82CA"/>
            </a:solidFill>
          </p:spPr>
        </p:sp>
        <p:sp>
          <p:nvSpPr>
            <p:cNvPr name="TextBox 16" id="16"/>
            <p:cNvSpPr txBox="true"/>
            <p:nvPr/>
          </p:nvSpPr>
          <p:spPr>
            <a:xfrm>
              <a:off x="0" y="-9525"/>
              <a:ext cx="975837" cy="340755"/>
            </a:xfrm>
            <a:prstGeom prst="rect">
              <a:avLst/>
            </a:prstGeom>
          </p:spPr>
          <p:txBody>
            <a:bodyPr anchor="ctr" rtlCol="false" tIns="10722" lIns="10722" bIns="10722" rIns="10722"/>
            <a:lstStyle/>
            <a:p>
              <a:pPr algn="ctr">
                <a:lnSpc>
                  <a:spcPts val="3002"/>
                </a:lnSpc>
              </a:pPr>
              <a:r>
                <a:rPr lang="en-US" sz="2501">
                  <a:solidFill>
                    <a:srgbClr val="FFFFFF"/>
                  </a:solidFill>
                  <a:latin typeface="Bricolage Grotesque"/>
                  <a:ea typeface="Bricolage Grotesque"/>
                  <a:cs typeface="Bricolage Grotesque"/>
                  <a:sym typeface="Bricolage Grotesque"/>
                </a:rPr>
                <a:t>Accessories </a:t>
              </a:r>
            </a:p>
          </p:txBody>
        </p:sp>
      </p:grpSp>
      <p:grpSp>
        <p:nvGrpSpPr>
          <p:cNvPr name="Group 17" id="17"/>
          <p:cNvGrpSpPr/>
          <p:nvPr/>
        </p:nvGrpSpPr>
        <p:grpSpPr>
          <a:xfrm rot="0">
            <a:off x="3434989" y="7201232"/>
            <a:ext cx="3518842" cy="1240992"/>
            <a:chOff x="0" y="0"/>
            <a:chExt cx="975837" cy="344149"/>
          </a:xfrm>
        </p:grpSpPr>
        <p:sp>
          <p:nvSpPr>
            <p:cNvPr name="Freeform 18" id="18"/>
            <p:cNvSpPr/>
            <p:nvPr/>
          </p:nvSpPr>
          <p:spPr>
            <a:xfrm flipH="false" flipV="false" rot="0">
              <a:off x="0" y="0"/>
              <a:ext cx="975837" cy="344149"/>
            </a:xfrm>
            <a:custGeom>
              <a:avLst/>
              <a:gdLst/>
              <a:ahLst/>
              <a:cxnLst/>
              <a:rect r="r" b="b" t="t" l="l"/>
              <a:pathLst>
                <a:path h="344149" w="975837">
                  <a:moveTo>
                    <a:pt x="13201" y="0"/>
                  </a:moveTo>
                  <a:lnTo>
                    <a:pt x="962636" y="0"/>
                  </a:lnTo>
                  <a:cubicBezTo>
                    <a:pt x="969926" y="0"/>
                    <a:pt x="975837" y="5910"/>
                    <a:pt x="975837" y="13201"/>
                  </a:cubicBezTo>
                  <a:lnTo>
                    <a:pt x="975837" y="330948"/>
                  </a:lnTo>
                  <a:cubicBezTo>
                    <a:pt x="975837" y="334449"/>
                    <a:pt x="974446" y="337807"/>
                    <a:pt x="971970" y="340282"/>
                  </a:cubicBezTo>
                  <a:cubicBezTo>
                    <a:pt x="969495" y="342758"/>
                    <a:pt x="966137" y="344149"/>
                    <a:pt x="962636" y="344149"/>
                  </a:cubicBezTo>
                  <a:lnTo>
                    <a:pt x="13201" y="344149"/>
                  </a:lnTo>
                  <a:cubicBezTo>
                    <a:pt x="9700" y="344149"/>
                    <a:pt x="6342" y="342758"/>
                    <a:pt x="3866" y="340282"/>
                  </a:cubicBezTo>
                  <a:cubicBezTo>
                    <a:pt x="1391" y="337807"/>
                    <a:pt x="0" y="334449"/>
                    <a:pt x="0" y="330948"/>
                  </a:cubicBezTo>
                  <a:lnTo>
                    <a:pt x="0" y="13201"/>
                  </a:lnTo>
                  <a:cubicBezTo>
                    <a:pt x="0" y="9700"/>
                    <a:pt x="1391" y="6342"/>
                    <a:pt x="3866" y="3866"/>
                  </a:cubicBezTo>
                  <a:cubicBezTo>
                    <a:pt x="6342" y="1391"/>
                    <a:pt x="9700" y="0"/>
                    <a:pt x="13201" y="0"/>
                  </a:cubicBezTo>
                  <a:close/>
                </a:path>
              </a:pathLst>
            </a:custGeom>
            <a:solidFill>
              <a:srgbClr val="2F82CA"/>
            </a:solidFill>
          </p:spPr>
        </p:sp>
        <p:sp>
          <p:nvSpPr>
            <p:cNvPr name="TextBox 19" id="19"/>
            <p:cNvSpPr txBox="true"/>
            <p:nvPr/>
          </p:nvSpPr>
          <p:spPr>
            <a:xfrm>
              <a:off x="0" y="-9525"/>
              <a:ext cx="975837" cy="353674"/>
            </a:xfrm>
            <a:prstGeom prst="rect">
              <a:avLst/>
            </a:prstGeom>
          </p:spPr>
          <p:txBody>
            <a:bodyPr anchor="ctr" rtlCol="false" tIns="10722" lIns="10722" bIns="10722" rIns="10722"/>
            <a:lstStyle/>
            <a:p>
              <a:pPr algn="ctr">
                <a:lnSpc>
                  <a:spcPts val="3002"/>
                </a:lnSpc>
              </a:pPr>
              <a:r>
                <a:rPr lang="en-US" sz="2501">
                  <a:solidFill>
                    <a:srgbClr val="FFFFFF"/>
                  </a:solidFill>
                  <a:latin typeface="Bricolage Grotesque"/>
                  <a:ea typeface="Bricolage Grotesque"/>
                  <a:cs typeface="Bricolage Grotesque"/>
                  <a:sym typeface="Bricolage Grotesque"/>
                </a:rPr>
                <a:t>storage</a:t>
              </a:r>
            </a:p>
          </p:txBody>
        </p:sp>
      </p:grpSp>
      <p:grpSp>
        <p:nvGrpSpPr>
          <p:cNvPr name="Group 20" id="20"/>
          <p:cNvGrpSpPr/>
          <p:nvPr/>
        </p:nvGrpSpPr>
        <p:grpSpPr>
          <a:xfrm rot="0">
            <a:off x="12380455" y="7000167"/>
            <a:ext cx="3518842" cy="1200952"/>
            <a:chOff x="0" y="0"/>
            <a:chExt cx="975837" cy="333045"/>
          </a:xfrm>
        </p:grpSpPr>
        <p:sp>
          <p:nvSpPr>
            <p:cNvPr name="Freeform 21" id="21"/>
            <p:cNvSpPr/>
            <p:nvPr/>
          </p:nvSpPr>
          <p:spPr>
            <a:xfrm flipH="false" flipV="false" rot="0">
              <a:off x="0" y="0"/>
              <a:ext cx="975837" cy="333045"/>
            </a:xfrm>
            <a:custGeom>
              <a:avLst/>
              <a:gdLst/>
              <a:ahLst/>
              <a:cxnLst/>
              <a:rect r="r" b="b" t="t" l="l"/>
              <a:pathLst>
                <a:path h="333045" w="975837">
                  <a:moveTo>
                    <a:pt x="13201" y="0"/>
                  </a:moveTo>
                  <a:lnTo>
                    <a:pt x="962636" y="0"/>
                  </a:lnTo>
                  <a:cubicBezTo>
                    <a:pt x="969926" y="0"/>
                    <a:pt x="975837" y="5910"/>
                    <a:pt x="975837" y="13201"/>
                  </a:cubicBezTo>
                  <a:lnTo>
                    <a:pt x="975837" y="319844"/>
                  </a:lnTo>
                  <a:cubicBezTo>
                    <a:pt x="975837" y="323345"/>
                    <a:pt x="974446" y="326703"/>
                    <a:pt x="971970" y="329179"/>
                  </a:cubicBezTo>
                  <a:cubicBezTo>
                    <a:pt x="969495" y="331654"/>
                    <a:pt x="966137" y="333045"/>
                    <a:pt x="962636" y="333045"/>
                  </a:cubicBezTo>
                  <a:lnTo>
                    <a:pt x="13201" y="333045"/>
                  </a:lnTo>
                  <a:cubicBezTo>
                    <a:pt x="9700" y="333045"/>
                    <a:pt x="6342" y="331654"/>
                    <a:pt x="3866" y="329179"/>
                  </a:cubicBezTo>
                  <a:cubicBezTo>
                    <a:pt x="1391" y="326703"/>
                    <a:pt x="0" y="323345"/>
                    <a:pt x="0" y="319844"/>
                  </a:cubicBezTo>
                  <a:lnTo>
                    <a:pt x="0" y="13201"/>
                  </a:lnTo>
                  <a:cubicBezTo>
                    <a:pt x="0" y="9700"/>
                    <a:pt x="1391" y="6342"/>
                    <a:pt x="3866" y="3866"/>
                  </a:cubicBezTo>
                  <a:cubicBezTo>
                    <a:pt x="6342" y="1391"/>
                    <a:pt x="9700" y="0"/>
                    <a:pt x="13201" y="0"/>
                  </a:cubicBezTo>
                  <a:close/>
                </a:path>
              </a:pathLst>
            </a:custGeom>
            <a:solidFill>
              <a:srgbClr val="2F82CA"/>
            </a:solidFill>
          </p:spPr>
        </p:sp>
        <p:sp>
          <p:nvSpPr>
            <p:cNvPr name="TextBox 22" id="22"/>
            <p:cNvSpPr txBox="true"/>
            <p:nvPr/>
          </p:nvSpPr>
          <p:spPr>
            <a:xfrm>
              <a:off x="0" y="-9525"/>
              <a:ext cx="975837" cy="342570"/>
            </a:xfrm>
            <a:prstGeom prst="rect">
              <a:avLst/>
            </a:prstGeom>
          </p:spPr>
          <p:txBody>
            <a:bodyPr anchor="ctr" rtlCol="false" tIns="10722" lIns="10722" bIns="10722" rIns="10722"/>
            <a:lstStyle/>
            <a:p>
              <a:pPr algn="ctr">
                <a:lnSpc>
                  <a:spcPts val="3002"/>
                </a:lnSpc>
              </a:pPr>
              <a:r>
                <a:rPr lang="en-US" sz="2501">
                  <a:solidFill>
                    <a:srgbClr val="FFFFFF"/>
                  </a:solidFill>
                  <a:latin typeface="Bricolage Grotesque"/>
                  <a:ea typeface="Bricolage Grotesque"/>
                  <a:cs typeface="Bricolage Grotesque"/>
                  <a:sym typeface="Bricolage Grotesque"/>
                </a:rPr>
                <a:t>notebook</a:t>
              </a:r>
            </a:p>
          </p:txBody>
        </p:sp>
      </p:grpSp>
      <p:grpSp>
        <p:nvGrpSpPr>
          <p:cNvPr name="Group 23" id="23"/>
          <p:cNvGrpSpPr/>
          <p:nvPr/>
        </p:nvGrpSpPr>
        <p:grpSpPr>
          <a:xfrm rot="0">
            <a:off x="15073281" y="8767114"/>
            <a:ext cx="3518842" cy="1194407"/>
            <a:chOff x="0" y="0"/>
            <a:chExt cx="975837" cy="331230"/>
          </a:xfrm>
        </p:grpSpPr>
        <p:sp>
          <p:nvSpPr>
            <p:cNvPr name="Freeform 24" id="24"/>
            <p:cNvSpPr/>
            <p:nvPr/>
          </p:nvSpPr>
          <p:spPr>
            <a:xfrm flipH="false" flipV="false" rot="0">
              <a:off x="0" y="0"/>
              <a:ext cx="975837" cy="331230"/>
            </a:xfrm>
            <a:custGeom>
              <a:avLst/>
              <a:gdLst/>
              <a:ahLst/>
              <a:cxnLst/>
              <a:rect r="r" b="b" t="t" l="l"/>
              <a:pathLst>
                <a:path h="331230" w="975837">
                  <a:moveTo>
                    <a:pt x="13201" y="0"/>
                  </a:moveTo>
                  <a:lnTo>
                    <a:pt x="962636" y="0"/>
                  </a:lnTo>
                  <a:cubicBezTo>
                    <a:pt x="969926" y="0"/>
                    <a:pt x="975837" y="5910"/>
                    <a:pt x="975837" y="13201"/>
                  </a:cubicBezTo>
                  <a:lnTo>
                    <a:pt x="975837" y="318029"/>
                  </a:lnTo>
                  <a:cubicBezTo>
                    <a:pt x="975837" y="321530"/>
                    <a:pt x="974446" y="324888"/>
                    <a:pt x="971970" y="327364"/>
                  </a:cubicBezTo>
                  <a:cubicBezTo>
                    <a:pt x="969495" y="329839"/>
                    <a:pt x="966137" y="331230"/>
                    <a:pt x="962636" y="331230"/>
                  </a:cubicBezTo>
                  <a:lnTo>
                    <a:pt x="13201" y="331230"/>
                  </a:lnTo>
                  <a:cubicBezTo>
                    <a:pt x="9700" y="331230"/>
                    <a:pt x="6342" y="329839"/>
                    <a:pt x="3866" y="327364"/>
                  </a:cubicBezTo>
                  <a:cubicBezTo>
                    <a:pt x="1391" y="324888"/>
                    <a:pt x="0" y="321530"/>
                    <a:pt x="0" y="318029"/>
                  </a:cubicBezTo>
                  <a:lnTo>
                    <a:pt x="0" y="13201"/>
                  </a:lnTo>
                  <a:cubicBezTo>
                    <a:pt x="0" y="9700"/>
                    <a:pt x="1391" y="6342"/>
                    <a:pt x="3866" y="3866"/>
                  </a:cubicBezTo>
                  <a:cubicBezTo>
                    <a:pt x="6342" y="1391"/>
                    <a:pt x="9700" y="0"/>
                    <a:pt x="13201" y="0"/>
                  </a:cubicBezTo>
                  <a:close/>
                </a:path>
              </a:pathLst>
            </a:custGeom>
            <a:solidFill>
              <a:srgbClr val="2F82CA"/>
            </a:solidFill>
          </p:spPr>
        </p:sp>
        <p:sp>
          <p:nvSpPr>
            <p:cNvPr name="TextBox 25" id="25"/>
            <p:cNvSpPr txBox="true"/>
            <p:nvPr/>
          </p:nvSpPr>
          <p:spPr>
            <a:xfrm>
              <a:off x="0" y="-9525"/>
              <a:ext cx="975837" cy="340755"/>
            </a:xfrm>
            <a:prstGeom prst="rect">
              <a:avLst/>
            </a:prstGeom>
          </p:spPr>
          <p:txBody>
            <a:bodyPr anchor="ctr" rtlCol="false" tIns="10722" lIns="10722" bIns="10722" rIns="10722"/>
            <a:lstStyle/>
            <a:p>
              <a:pPr algn="ctr">
                <a:lnSpc>
                  <a:spcPts val="3002"/>
                </a:lnSpc>
              </a:pPr>
              <a:r>
                <a:rPr lang="en-US" sz="2501">
                  <a:solidFill>
                    <a:srgbClr val="FFFFFF"/>
                  </a:solidFill>
                  <a:latin typeface="Bricolage Grotesque"/>
                  <a:ea typeface="Bricolage Grotesque"/>
                  <a:cs typeface="Bricolage Grotesque"/>
                  <a:sym typeface="Bricolage Grotesque"/>
                </a:rPr>
                <a:t>networks</a:t>
              </a:r>
            </a:p>
          </p:txBody>
        </p:sp>
      </p:grpSp>
      <p:sp>
        <p:nvSpPr>
          <p:cNvPr name="AutoShape 26" id="26"/>
          <p:cNvSpPr/>
          <p:nvPr/>
        </p:nvSpPr>
        <p:spPr>
          <a:xfrm flipV="true">
            <a:off x="1675568" y="6467883"/>
            <a:ext cx="5816363" cy="2299231"/>
          </a:xfrm>
          <a:prstGeom prst="line">
            <a:avLst/>
          </a:prstGeom>
          <a:ln cap="flat" w="19050">
            <a:solidFill>
              <a:srgbClr val="000000"/>
            </a:solidFill>
            <a:prstDash val="solid"/>
            <a:headEnd type="triangle" len="med" w="lg"/>
            <a:tailEnd type="none" len="sm" w="sm"/>
          </a:ln>
        </p:spPr>
      </p:sp>
      <p:grpSp>
        <p:nvGrpSpPr>
          <p:cNvPr name="Group 27" id="27"/>
          <p:cNvGrpSpPr/>
          <p:nvPr/>
        </p:nvGrpSpPr>
        <p:grpSpPr>
          <a:xfrm rot="0">
            <a:off x="7367654" y="3701443"/>
            <a:ext cx="3518842" cy="1442057"/>
            <a:chOff x="0" y="0"/>
            <a:chExt cx="975837" cy="399908"/>
          </a:xfrm>
        </p:grpSpPr>
        <p:sp>
          <p:nvSpPr>
            <p:cNvPr name="Freeform 28" id="28"/>
            <p:cNvSpPr/>
            <p:nvPr/>
          </p:nvSpPr>
          <p:spPr>
            <a:xfrm flipH="false" flipV="false" rot="0">
              <a:off x="0" y="0"/>
              <a:ext cx="975837" cy="399908"/>
            </a:xfrm>
            <a:custGeom>
              <a:avLst/>
              <a:gdLst/>
              <a:ahLst/>
              <a:cxnLst/>
              <a:rect r="r" b="b" t="t" l="l"/>
              <a:pathLst>
                <a:path h="399908" w="975837">
                  <a:moveTo>
                    <a:pt x="13201" y="0"/>
                  </a:moveTo>
                  <a:lnTo>
                    <a:pt x="962636" y="0"/>
                  </a:lnTo>
                  <a:cubicBezTo>
                    <a:pt x="969926" y="0"/>
                    <a:pt x="975837" y="5910"/>
                    <a:pt x="975837" y="13201"/>
                  </a:cubicBezTo>
                  <a:lnTo>
                    <a:pt x="975837" y="386707"/>
                  </a:lnTo>
                  <a:cubicBezTo>
                    <a:pt x="975837" y="390208"/>
                    <a:pt x="974446" y="393566"/>
                    <a:pt x="971970" y="396041"/>
                  </a:cubicBezTo>
                  <a:cubicBezTo>
                    <a:pt x="969495" y="398517"/>
                    <a:pt x="966137" y="399908"/>
                    <a:pt x="962636" y="399908"/>
                  </a:cubicBezTo>
                  <a:lnTo>
                    <a:pt x="13201" y="399908"/>
                  </a:lnTo>
                  <a:cubicBezTo>
                    <a:pt x="9700" y="399908"/>
                    <a:pt x="6342" y="398517"/>
                    <a:pt x="3866" y="396041"/>
                  </a:cubicBezTo>
                  <a:cubicBezTo>
                    <a:pt x="1391" y="393566"/>
                    <a:pt x="0" y="390208"/>
                    <a:pt x="0" y="386707"/>
                  </a:cubicBezTo>
                  <a:lnTo>
                    <a:pt x="0" y="13201"/>
                  </a:lnTo>
                  <a:cubicBezTo>
                    <a:pt x="0" y="9700"/>
                    <a:pt x="1391" y="6342"/>
                    <a:pt x="3866" y="3866"/>
                  </a:cubicBezTo>
                  <a:cubicBezTo>
                    <a:pt x="6342" y="1391"/>
                    <a:pt x="9700" y="0"/>
                    <a:pt x="13201" y="0"/>
                  </a:cubicBezTo>
                  <a:close/>
                </a:path>
              </a:pathLst>
            </a:custGeom>
            <a:solidFill>
              <a:srgbClr val="216495"/>
            </a:solidFill>
          </p:spPr>
        </p:sp>
        <p:sp>
          <p:nvSpPr>
            <p:cNvPr name="TextBox 29" id="29"/>
            <p:cNvSpPr txBox="true"/>
            <p:nvPr/>
          </p:nvSpPr>
          <p:spPr>
            <a:xfrm>
              <a:off x="0" y="9525"/>
              <a:ext cx="975837" cy="390383"/>
            </a:xfrm>
            <a:prstGeom prst="rect">
              <a:avLst/>
            </a:prstGeom>
          </p:spPr>
          <p:txBody>
            <a:bodyPr anchor="ctr" rtlCol="false" tIns="10722" lIns="10722" bIns="10722" rIns="10722"/>
            <a:lstStyle/>
            <a:p>
              <a:pPr algn="ctr">
                <a:lnSpc>
                  <a:spcPts val="3482"/>
                </a:lnSpc>
              </a:pPr>
              <a:r>
                <a:rPr lang="en-US" sz="2901">
                  <a:solidFill>
                    <a:srgbClr val="FFFFFF"/>
                  </a:solidFill>
                  <a:latin typeface="Nourd Bold"/>
                  <a:ea typeface="Nourd Bold"/>
                  <a:cs typeface="Nourd Bold"/>
                  <a:sym typeface="Nourd Bold"/>
                </a:rPr>
                <a:t>N&amp;S</a:t>
              </a:r>
            </a:p>
          </p:txBody>
        </p:sp>
      </p:grpSp>
      <p:sp>
        <p:nvSpPr>
          <p:cNvPr name="AutoShape 30" id="30"/>
          <p:cNvSpPr/>
          <p:nvPr/>
        </p:nvSpPr>
        <p:spPr>
          <a:xfrm flipH="true" flipV="true">
            <a:off x="10879001" y="6467883"/>
            <a:ext cx="5953701" cy="2299231"/>
          </a:xfrm>
          <a:prstGeom prst="line">
            <a:avLst/>
          </a:prstGeom>
          <a:ln cap="flat" w="19050">
            <a:solidFill>
              <a:srgbClr val="000000"/>
            </a:solidFill>
            <a:prstDash val="solid"/>
            <a:headEnd type="triangle" len="med" w="lg"/>
            <a:tailEnd type="none" len="sm" w="sm"/>
          </a:ln>
        </p:spPr>
      </p:sp>
      <p:grpSp>
        <p:nvGrpSpPr>
          <p:cNvPr name="Group 31" id="31"/>
          <p:cNvGrpSpPr/>
          <p:nvPr/>
        </p:nvGrpSpPr>
        <p:grpSpPr>
          <a:xfrm rot="0">
            <a:off x="7491932" y="5746854"/>
            <a:ext cx="3387069" cy="1442057"/>
            <a:chOff x="0" y="0"/>
            <a:chExt cx="939294" cy="399908"/>
          </a:xfrm>
        </p:grpSpPr>
        <p:sp>
          <p:nvSpPr>
            <p:cNvPr name="Freeform 32" id="32"/>
            <p:cNvSpPr/>
            <p:nvPr/>
          </p:nvSpPr>
          <p:spPr>
            <a:xfrm flipH="false" flipV="false" rot="0">
              <a:off x="0" y="0"/>
              <a:ext cx="939294" cy="399908"/>
            </a:xfrm>
            <a:custGeom>
              <a:avLst/>
              <a:gdLst/>
              <a:ahLst/>
              <a:cxnLst/>
              <a:rect r="r" b="b" t="t" l="l"/>
              <a:pathLst>
                <a:path h="399908" w="939294">
                  <a:moveTo>
                    <a:pt x="13714" y="0"/>
                  </a:moveTo>
                  <a:lnTo>
                    <a:pt x="925579" y="0"/>
                  </a:lnTo>
                  <a:cubicBezTo>
                    <a:pt x="933154" y="0"/>
                    <a:pt x="939294" y="6140"/>
                    <a:pt x="939294" y="13714"/>
                  </a:cubicBezTo>
                  <a:lnTo>
                    <a:pt x="939294" y="386193"/>
                  </a:lnTo>
                  <a:cubicBezTo>
                    <a:pt x="939294" y="393768"/>
                    <a:pt x="933154" y="399908"/>
                    <a:pt x="925579" y="399908"/>
                  </a:cubicBezTo>
                  <a:lnTo>
                    <a:pt x="13714" y="399908"/>
                  </a:lnTo>
                  <a:cubicBezTo>
                    <a:pt x="6140" y="399908"/>
                    <a:pt x="0" y="393768"/>
                    <a:pt x="0" y="386193"/>
                  </a:cubicBezTo>
                  <a:lnTo>
                    <a:pt x="0" y="13714"/>
                  </a:lnTo>
                  <a:cubicBezTo>
                    <a:pt x="0" y="6140"/>
                    <a:pt x="6140" y="0"/>
                    <a:pt x="13714" y="0"/>
                  </a:cubicBezTo>
                  <a:close/>
                </a:path>
              </a:pathLst>
            </a:custGeom>
            <a:solidFill>
              <a:srgbClr val="216495"/>
            </a:solidFill>
          </p:spPr>
        </p:sp>
        <p:sp>
          <p:nvSpPr>
            <p:cNvPr name="TextBox 33" id="33"/>
            <p:cNvSpPr txBox="true"/>
            <p:nvPr/>
          </p:nvSpPr>
          <p:spPr>
            <a:xfrm>
              <a:off x="0" y="9525"/>
              <a:ext cx="939294" cy="390383"/>
            </a:xfrm>
            <a:prstGeom prst="rect">
              <a:avLst/>
            </a:prstGeom>
          </p:spPr>
          <p:txBody>
            <a:bodyPr anchor="ctr" rtlCol="false" tIns="10722" lIns="10722" bIns="10722" rIns="10722"/>
            <a:lstStyle/>
            <a:p>
              <a:pPr algn="ctr">
                <a:lnSpc>
                  <a:spcPts val="3482"/>
                </a:lnSpc>
              </a:pPr>
              <a:r>
                <a:rPr lang="en-US" sz="2901">
                  <a:solidFill>
                    <a:srgbClr val="FFFFFF"/>
                  </a:solidFill>
                  <a:latin typeface="Nourd Bold"/>
                  <a:ea typeface="Nourd Bold"/>
                  <a:cs typeface="Nourd Bold"/>
                  <a:sym typeface="Nourd Bold"/>
                </a:rPr>
                <a:t>Segment</a:t>
              </a:r>
            </a:p>
          </p:txBody>
        </p:sp>
      </p:grpSp>
      <p:grpSp>
        <p:nvGrpSpPr>
          <p:cNvPr name="Group 34" id="34"/>
          <p:cNvGrpSpPr/>
          <p:nvPr/>
        </p:nvGrpSpPr>
        <p:grpSpPr>
          <a:xfrm rot="0">
            <a:off x="10879001" y="8772992"/>
            <a:ext cx="3518842" cy="1150302"/>
            <a:chOff x="0" y="0"/>
            <a:chExt cx="975837" cy="318999"/>
          </a:xfrm>
        </p:grpSpPr>
        <p:sp>
          <p:nvSpPr>
            <p:cNvPr name="Freeform 35" id="35"/>
            <p:cNvSpPr/>
            <p:nvPr/>
          </p:nvSpPr>
          <p:spPr>
            <a:xfrm flipH="false" flipV="false" rot="0">
              <a:off x="0" y="0"/>
              <a:ext cx="975837" cy="318999"/>
            </a:xfrm>
            <a:custGeom>
              <a:avLst/>
              <a:gdLst/>
              <a:ahLst/>
              <a:cxnLst/>
              <a:rect r="r" b="b" t="t" l="l"/>
              <a:pathLst>
                <a:path h="318999" w="975837">
                  <a:moveTo>
                    <a:pt x="13201" y="0"/>
                  </a:moveTo>
                  <a:lnTo>
                    <a:pt x="962636" y="0"/>
                  </a:lnTo>
                  <a:cubicBezTo>
                    <a:pt x="969926" y="0"/>
                    <a:pt x="975837" y="5910"/>
                    <a:pt x="975837" y="13201"/>
                  </a:cubicBezTo>
                  <a:lnTo>
                    <a:pt x="975837" y="305798"/>
                  </a:lnTo>
                  <a:cubicBezTo>
                    <a:pt x="975837" y="309299"/>
                    <a:pt x="974446" y="312657"/>
                    <a:pt x="971970" y="315133"/>
                  </a:cubicBezTo>
                  <a:cubicBezTo>
                    <a:pt x="969495" y="317608"/>
                    <a:pt x="966137" y="318999"/>
                    <a:pt x="962636" y="318999"/>
                  </a:cubicBezTo>
                  <a:lnTo>
                    <a:pt x="13201" y="318999"/>
                  </a:lnTo>
                  <a:cubicBezTo>
                    <a:pt x="9700" y="318999"/>
                    <a:pt x="6342" y="317608"/>
                    <a:pt x="3866" y="315133"/>
                  </a:cubicBezTo>
                  <a:cubicBezTo>
                    <a:pt x="1391" y="312657"/>
                    <a:pt x="0" y="309299"/>
                    <a:pt x="0" y="305798"/>
                  </a:cubicBezTo>
                  <a:lnTo>
                    <a:pt x="0" y="13201"/>
                  </a:lnTo>
                  <a:cubicBezTo>
                    <a:pt x="0" y="9700"/>
                    <a:pt x="1391" y="6342"/>
                    <a:pt x="3866" y="3866"/>
                  </a:cubicBezTo>
                  <a:cubicBezTo>
                    <a:pt x="6342" y="1391"/>
                    <a:pt x="9700" y="0"/>
                    <a:pt x="13201" y="0"/>
                  </a:cubicBezTo>
                  <a:close/>
                </a:path>
              </a:pathLst>
            </a:custGeom>
            <a:solidFill>
              <a:srgbClr val="2F82CA"/>
            </a:solidFill>
          </p:spPr>
        </p:sp>
        <p:sp>
          <p:nvSpPr>
            <p:cNvPr name="TextBox 36" id="36"/>
            <p:cNvSpPr txBox="true"/>
            <p:nvPr/>
          </p:nvSpPr>
          <p:spPr>
            <a:xfrm>
              <a:off x="0" y="-9525"/>
              <a:ext cx="975837" cy="328524"/>
            </a:xfrm>
            <a:prstGeom prst="rect">
              <a:avLst/>
            </a:prstGeom>
          </p:spPr>
          <p:txBody>
            <a:bodyPr anchor="ctr" rtlCol="false" tIns="10722" lIns="10722" bIns="10722" rIns="10722"/>
            <a:lstStyle/>
            <a:p>
              <a:pPr algn="ctr">
                <a:lnSpc>
                  <a:spcPts val="3002"/>
                </a:lnSpc>
              </a:pPr>
              <a:r>
                <a:rPr lang="en-US" sz="2501">
                  <a:solidFill>
                    <a:srgbClr val="FFFFFF"/>
                  </a:solidFill>
                  <a:latin typeface="Bricolage Grotesque"/>
                  <a:ea typeface="Bricolage Grotesque"/>
                  <a:cs typeface="Bricolage Grotesque"/>
                  <a:sym typeface="Bricolage Grotesque"/>
                </a:rPr>
                <a:t>peripherals</a:t>
              </a:r>
            </a:p>
          </p:txBody>
        </p:sp>
      </p:grpSp>
      <p:sp>
        <p:nvSpPr>
          <p:cNvPr name="AutoShape 37" id="37"/>
          <p:cNvSpPr/>
          <p:nvPr/>
        </p:nvSpPr>
        <p:spPr>
          <a:xfrm flipV="true">
            <a:off x="5194410" y="6623140"/>
            <a:ext cx="2319465" cy="578091"/>
          </a:xfrm>
          <a:prstGeom prst="line">
            <a:avLst/>
          </a:prstGeom>
          <a:ln cap="flat" w="19050">
            <a:solidFill>
              <a:srgbClr val="000000"/>
            </a:solidFill>
            <a:prstDash val="solid"/>
            <a:headEnd type="triangle" len="med" w="lg"/>
            <a:tailEnd type="none" len="sm" w="sm"/>
          </a:ln>
        </p:spPr>
      </p:sp>
      <p:sp>
        <p:nvSpPr>
          <p:cNvPr name="AutoShape 38" id="38"/>
          <p:cNvSpPr/>
          <p:nvPr/>
        </p:nvSpPr>
        <p:spPr>
          <a:xfrm flipH="true" flipV="true">
            <a:off x="10879001" y="6467883"/>
            <a:ext cx="3260875" cy="532284"/>
          </a:xfrm>
          <a:prstGeom prst="line">
            <a:avLst/>
          </a:prstGeom>
          <a:ln cap="flat" w="19050">
            <a:solidFill>
              <a:srgbClr val="000000"/>
            </a:solidFill>
            <a:prstDash val="solid"/>
            <a:headEnd type="triangle" len="med" w="lg"/>
            <a:tailEnd type="none" len="sm" w="sm"/>
          </a:ln>
        </p:spPr>
      </p:sp>
      <p:sp>
        <p:nvSpPr>
          <p:cNvPr name="AutoShape 39" id="39"/>
          <p:cNvSpPr/>
          <p:nvPr/>
        </p:nvSpPr>
        <p:spPr>
          <a:xfrm flipH="true">
            <a:off x="7525844" y="7188911"/>
            <a:ext cx="1659623" cy="2175406"/>
          </a:xfrm>
          <a:prstGeom prst="line">
            <a:avLst/>
          </a:prstGeom>
          <a:ln cap="flat" w="19050">
            <a:solidFill>
              <a:srgbClr val="000000"/>
            </a:solidFill>
            <a:prstDash val="solid"/>
            <a:headEnd type="none" len="sm" w="sm"/>
            <a:tailEnd type="triangle" len="med" w="lg"/>
          </a:ln>
        </p:spPr>
      </p:sp>
      <p:grpSp>
        <p:nvGrpSpPr>
          <p:cNvPr name="Group 40" id="40"/>
          <p:cNvGrpSpPr/>
          <p:nvPr/>
        </p:nvGrpSpPr>
        <p:grpSpPr>
          <a:xfrm rot="0">
            <a:off x="4007002" y="8767114"/>
            <a:ext cx="3518842" cy="1194407"/>
            <a:chOff x="0" y="0"/>
            <a:chExt cx="975837" cy="331230"/>
          </a:xfrm>
        </p:grpSpPr>
        <p:sp>
          <p:nvSpPr>
            <p:cNvPr name="Freeform 41" id="41"/>
            <p:cNvSpPr/>
            <p:nvPr/>
          </p:nvSpPr>
          <p:spPr>
            <a:xfrm flipH="false" flipV="false" rot="0">
              <a:off x="0" y="0"/>
              <a:ext cx="975837" cy="331230"/>
            </a:xfrm>
            <a:custGeom>
              <a:avLst/>
              <a:gdLst/>
              <a:ahLst/>
              <a:cxnLst/>
              <a:rect r="r" b="b" t="t" l="l"/>
              <a:pathLst>
                <a:path h="331230" w="975837">
                  <a:moveTo>
                    <a:pt x="13201" y="0"/>
                  </a:moveTo>
                  <a:lnTo>
                    <a:pt x="962636" y="0"/>
                  </a:lnTo>
                  <a:cubicBezTo>
                    <a:pt x="969926" y="0"/>
                    <a:pt x="975837" y="5910"/>
                    <a:pt x="975837" y="13201"/>
                  </a:cubicBezTo>
                  <a:lnTo>
                    <a:pt x="975837" y="318029"/>
                  </a:lnTo>
                  <a:cubicBezTo>
                    <a:pt x="975837" y="321530"/>
                    <a:pt x="974446" y="324888"/>
                    <a:pt x="971970" y="327364"/>
                  </a:cubicBezTo>
                  <a:cubicBezTo>
                    <a:pt x="969495" y="329839"/>
                    <a:pt x="966137" y="331230"/>
                    <a:pt x="962636" y="331230"/>
                  </a:cubicBezTo>
                  <a:lnTo>
                    <a:pt x="13201" y="331230"/>
                  </a:lnTo>
                  <a:cubicBezTo>
                    <a:pt x="9700" y="331230"/>
                    <a:pt x="6342" y="329839"/>
                    <a:pt x="3866" y="327364"/>
                  </a:cubicBezTo>
                  <a:cubicBezTo>
                    <a:pt x="1391" y="324888"/>
                    <a:pt x="0" y="321530"/>
                    <a:pt x="0" y="318029"/>
                  </a:cubicBezTo>
                  <a:lnTo>
                    <a:pt x="0" y="13201"/>
                  </a:lnTo>
                  <a:cubicBezTo>
                    <a:pt x="0" y="9700"/>
                    <a:pt x="1391" y="6342"/>
                    <a:pt x="3866" y="3866"/>
                  </a:cubicBezTo>
                  <a:cubicBezTo>
                    <a:pt x="6342" y="1391"/>
                    <a:pt x="9700" y="0"/>
                    <a:pt x="13201" y="0"/>
                  </a:cubicBezTo>
                  <a:close/>
                </a:path>
              </a:pathLst>
            </a:custGeom>
            <a:solidFill>
              <a:srgbClr val="2F82CA"/>
            </a:solidFill>
          </p:spPr>
        </p:sp>
        <p:sp>
          <p:nvSpPr>
            <p:cNvPr name="TextBox 42" id="42"/>
            <p:cNvSpPr txBox="true"/>
            <p:nvPr/>
          </p:nvSpPr>
          <p:spPr>
            <a:xfrm>
              <a:off x="0" y="-9525"/>
              <a:ext cx="975837" cy="340755"/>
            </a:xfrm>
            <a:prstGeom prst="rect">
              <a:avLst/>
            </a:prstGeom>
          </p:spPr>
          <p:txBody>
            <a:bodyPr anchor="ctr" rtlCol="false" tIns="10722" lIns="10722" bIns="10722" rIns="10722"/>
            <a:lstStyle/>
            <a:p>
              <a:pPr algn="ctr">
                <a:lnSpc>
                  <a:spcPts val="3002"/>
                </a:lnSpc>
              </a:pPr>
              <a:r>
                <a:rPr lang="en-US" sz="2501">
                  <a:solidFill>
                    <a:srgbClr val="FFFFFF"/>
                  </a:solidFill>
                  <a:latin typeface="Bricolage Grotesque"/>
                  <a:ea typeface="Bricolage Grotesque"/>
                  <a:cs typeface="Bricolage Grotesque"/>
                  <a:sym typeface="Bricolage Grotesque"/>
                </a:rPr>
                <a:t>desktop</a:t>
              </a:r>
            </a:p>
          </p:txBody>
        </p:sp>
      </p:grpSp>
      <p:sp>
        <p:nvSpPr>
          <p:cNvPr name="AutoShape 43" id="43"/>
          <p:cNvSpPr/>
          <p:nvPr/>
        </p:nvSpPr>
        <p:spPr>
          <a:xfrm>
            <a:off x="9185466" y="7188911"/>
            <a:ext cx="1693535" cy="2159232"/>
          </a:xfrm>
          <a:prstGeom prst="line">
            <a:avLst/>
          </a:prstGeom>
          <a:ln cap="flat" w="19050">
            <a:solidFill>
              <a:srgbClr val="000000"/>
            </a:solidFill>
            <a:prstDash val="solid"/>
            <a:headEnd type="none" len="sm" w="sm"/>
            <a:tailEnd type="triangle" len="med" w="lg"/>
          </a:ln>
        </p:spPr>
      </p:sp>
    </p:spTree>
  </p:cSld>
  <p:clrMapOvr>
    <a:masterClrMapping/>
  </p:clrMapOvr>
</p:sld>
</file>

<file path=ppt/slides/slide5.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4187017" y="2642514"/>
            <a:ext cx="3774281" cy="992965"/>
            <a:chOff x="0" y="0"/>
            <a:chExt cx="1751069" cy="460684"/>
          </a:xfrm>
        </p:grpSpPr>
        <p:sp>
          <p:nvSpPr>
            <p:cNvPr name="Freeform 3" id="3"/>
            <p:cNvSpPr/>
            <p:nvPr/>
          </p:nvSpPr>
          <p:spPr>
            <a:xfrm flipH="false" flipV="false" rot="0">
              <a:off x="0" y="0"/>
              <a:ext cx="1751069" cy="460684"/>
            </a:xfrm>
            <a:custGeom>
              <a:avLst/>
              <a:gdLst/>
              <a:ahLst/>
              <a:cxnLst/>
              <a:rect r="r" b="b" t="t" l="l"/>
              <a:pathLst>
                <a:path h="460684" w="1751069">
                  <a:moveTo>
                    <a:pt x="14359" y="0"/>
                  </a:moveTo>
                  <a:lnTo>
                    <a:pt x="1736711" y="0"/>
                  </a:lnTo>
                  <a:cubicBezTo>
                    <a:pt x="1744641" y="0"/>
                    <a:pt x="1751069" y="6429"/>
                    <a:pt x="1751069" y="14359"/>
                  </a:cubicBezTo>
                  <a:lnTo>
                    <a:pt x="1751069" y="446325"/>
                  </a:lnTo>
                  <a:cubicBezTo>
                    <a:pt x="1751069" y="450133"/>
                    <a:pt x="1749557" y="453785"/>
                    <a:pt x="1746864" y="456478"/>
                  </a:cubicBezTo>
                  <a:cubicBezTo>
                    <a:pt x="1744171" y="459171"/>
                    <a:pt x="1740519" y="460684"/>
                    <a:pt x="1736711" y="460684"/>
                  </a:cubicBezTo>
                  <a:lnTo>
                    <a:pt x="14359" y="460684"/>
                  </a:lnTo>
                  <a:cubicBezTo>
                    <a:pt x="6429" y="460684"/>
                    <a:pt x="0" y="454255"/>
                    <a:pt x="0" y="446325"/>
                  </a:cubicBezTo>
                  <a:lnTo>
                    <a:pt x="0" y="14359"/>
                  </a:lnTo>
                  <a:cubicBezTo>
                    <a:pt x="0" y="10550"/>
                    <a:pt x="1513" y="6898"/>
                    <a:pt x="4206" y="4206"/>
                  </a:cubicBezTo>
                  <a:cubicBezTo>
                    <a:pt x="6898" y="1513"/>
                    <a:pt x="10550" y="0"/>
                    <a:pt x="14359" y="0"/>
                  </a:cubicBezTo>
                  <a:close/>
                </a:path>
              </a:pathLst>
            </a:custGeom>
            <a:solidFill>
              <a:srgbClr val="FFAA2B"/>
            </a:solidFill>
            <a:ln cap="sq">
              <a:noFill/>
              <a:prstDash val="solid"/>
              <a:miter/>
            </a:ln>
          </p:spPr>
        </p:sp>
        <p:sp>
          <p:nvSpPr>
            <p:cNvPr name="TextBox 4" id="4"/>
            <p:cNvSpPr txBox="true"/>
            <p:nvPr/>
          </p:nvSpPr>
          <p:spPr>
            <a:xfrm>
              <a:off x="0" y="-19050"/>
              <a:ext cx="1751069" cy="479734"/>
            </a:xfrm>
            <a:prstGeom prst="rect">
              <a:avLst/>
            </a:prstGeom>
          </p:spPr>
          <p:txBody>
            <a:bodyPr anchor="ctr" rtlCol="false" tIns="12659" lIns="12659" bIns="12659" rIns="12659"/>
            <a:lstStyle/>
            <a:p>
              <a:pPr algn="ctr" marL="0" indent="0" lvl="0">
                <a:lnSpc>
                  <a:spcPts val="3026"/>
                </a:lnSpc>
                <a:spcBef>
                  <a:spcPct val="0"/>
                </a:spcBef>
              </a:pPr>
              <a:r>
                <a:rPr lang="en-US" sz="2522">
                  <a:solidFill>
                    <a:srgbClr val="FFFFFF"/>
                  </a:solidFill>
                  <a:latin typeface="Public Sans"/>
                  <a:ea typeface="Public Sans"/>
                  <a:cs typeface="Public Sans"/>
                  <a:sym typeface="Public Sans"/>
                </a:rPr>
                <a:t>Dim_customer</a:t>
              </a:r>
            </a:p>
          </p:txBody>
        </p:sp>
      </p:grpSp>
      <p:grpSp>
        <p:nvGrpSpPr>
          <p:cNvPr name="Group 5" id="5"/>
          <p:cNvGrpSpPr/>
          <p:nvPr/>
        </p:nvGrpSpPr>
        <p:grpSpPr>
          <a:xfrm rot="0">
            <a:off x="-93390" y="5504939"/>
            <a:ext cx="4613458" cy="992965"/>
            <a:chOff x="0" y="0"/>
            <a:chExt cx="2140404" cy="460684"/>
          </a:xfrm>
        </p:grpSpPr>
        <p:sp>
          <p:nvSpPr>
            <p:cNvPr name="Freeform 6" id="6"/>
            <p:cNvSpPr/>
            <p:nvPr/>
          </p:nvSpPr>
          <p:spPr>
            <a:xfrm flipH="false" flipV="false" rot="0">
              <a:off x="0" y="0"/>
              <a:ext cx="2140404" cy="460684"/>
            </a:xfrm>
            <a:custGeom>
              <a:avLst/>
              <a:gdLst/>
              <a:ahLst/>
              <a:cxnLst/>
              <a:rect r="r" b="b" t="t" l="l"/>
              <a:pathLst>
                <a:path h="460684" w="2140404">
                  <a:moveTo>
                    <a:pt x="11747" y="0"/>
                  </a:moveTo>
                  <a:lnTo>
                    <a:pt x="2128657" y="0"/>
                  </a:lnTo>
                  <a:cubicBezTo>
                    <a:pt x="2131772" y="0"/>
                    <a:pt x="2134760" y="1238"/>
                    <a:pt x="2136963" y="3441"/>
                  </a:cubicBezTo>
                  <a:cubicBezTo>
                    <a:pt x="2139166" y="5644"/>
                    <a:pt x="2140404" y="8631"/>
                    <a:pt x="2140404" y="11747"/>
                  </a:cubicBezTo>
                  <a:lnTo>
                    <a:pt x="2140404" y="448937"/>
                  </a:lnTo>
                  <a:cubicBezTo>
                    <a:pt x="2140404" y="452052"/>
                    <a:pt x="2139166" y="455040"/>
                    <a:pt x="2136963" y="457243"/>
                  </a:cubicBezTo>
                  <a:cubicBezTo>
                    <a:pt x="2134760" y="459446"/>
                    <a:pt x="2131772" y="460684"/>
                    <a:pt x="2128657" y="460684"/>
                  </a:cubicBezTo>
                  <a:lnTo>
                    <a:pt x="11747" y="460684"/>
                  </a:lnTo>
                  <a:cubicBezTo>
                    <a:pt x="8631" y="460684"/>
                    <a:pt x="5644" y="459446"/>
                    <a:pt x="3441" y="457243"/>
                  </a:cubicBezTo>
                  <a:cubicBezTo>
                    <a:pt x="1238" y="455040"/>
                    <a:pt x="0" y="452052"/>
                    <a:pt x="0" y="448937"/>
                  </a:cubicBezTo>
                  <a:lnTo>
                    <a:pt x="0" y="11747"/>
                  </a:lnTo>
                  <a:cubicBezTo>
                    <a:pt x="0" y="8631"/>
                    <a:pt x="1238" y="5644"/>
                    <a:pt x="3441" y="3441"/>
                  </a:cubicBezTo>
                  <a:cubicBezTo>
                    <a:pt x="5644" y="1238"/>
                    <a:pt x="8631" y="0"/>
                    <a:pt x="11747" y="0"/>
                  </a:cubicBezTo>
                  <a:close/>
                </a:path>
              </a:pathLst>
            </a:custGeom>
            <a:solidFill>
              <a:srgbClr val="B4B4B4"/>
            </a:solidFill>
            <a:ln cap="sq">
              <a:noFill/>
              <a:prstDash val="solid"/>
              <a:miter/>
            </a:ln>
          </p:spPr>
        </p:sp>
        <p:sp>
          <p:nvSpPr>
            <p:cNvPr name="TextBox 7" id="7"/>
            <p:cNvSpPr txBox="true"/>
            <p:nvPr/>
          </p:nvSpPr>
          <p:spPr>
            <a:xfrm>
              <a:off x="0" y="-19050"/>
              <a:ext cx="2140404" cy="479734"/>
            </a:xfrm>
            <a:prstGeom prst="rect">
              <a:avLst/>
            </a:prstGeom>
          </p:spPr>
          <p:txBody>
            <a:bodyPr anchor="ctr" rtlCol="false" tIns="12659" lIns="12659" bIns="12659" rIns="12659"/>
            <a:lstStyle/>
            <a:p>
              <a:pPr algn="ctr" marL="0" indent="0" lvl="0">
                <a:lnSpc>
                  <a:spcPts val="3026"/>
                </a:lnSpc>
                <a:spcBef>
                  <a:spcPct val="0"/>
                </a:spcBef>
              </a:pPr>
              <a:r>
                <a:rPr lang="en-US" sz="2522">
                  <a:solidFill>
                    <a:srgbClr val="000000"/>
                  </a:solidFill>
                  <a:latin typeface="Public Sans"/>
                  <a:ea typeface="Public Sans"/>
                  <a:cs typeface="Public Sans"/>
                  <a:sym typeface="Public Sans"/>
                </a:rPr>
                <a:t>fact_pre_invoice_deduction</a:t>
              </a:r>
            </a:p>
          </p:txBody>
        </p:sp>
      </p:grpSp>
      <p:grpSp>
        <p:nvGrpSpPr>
          <p:cNvPr name="Group 8" id="8"/>
          <p:cNvGrpSpPr/>
          <p:nvPr/>
        </p:nvGrpSpPr>
        <p:grpSpPr>
          <a:xfrm rot="0">
            <a:off x="4578536" y="8228525"/>
            <a:ext cx="3774281" cy="992965"/>
            <a:chOff x="0" y="0"/>
            <a:chExt cx="1751069" cy="460684"/>
          </a:xfrm>
        </p:grpSpPr>
        <p:sp>
          <p:nvSpPr>
            <p:cNvPr name="Freeform 9" id="9"/>
            <p:cNvSpPr/>
            <p:nvPr/>
          </p:nvSpPr>
          <p:spPr>
            <a:xfrm flipH="false" flipV="false" rot="0">
              <a:off x="0" y="0"/>
              <a:ext cx="1751069" cy="460684"/>
            </a:xfrm>
            <a:custGeom>
              <a:avLst/>
              <a:gdLst/>
              <a:ahLst/>
              <a:cxnLst/>
              <a:rect r="r" b="b" t="t" l="l"/>
              <a:pathLst>
                <a:path h="460684" w="1751069">
                  <a:moveTo>
                    <a:pt x="14359" y="0"/>
                  </a:moveTo>
                  <a:lnTo>
                    <a:pt x="1736711" y="0"/>
                  </a:lnTo>
                  <a:cubicBezTo>
                    <a:pt x="1744641" y="0"/>
                    <a:pt x="1751069" y="6429"/>
                    <a:pt x="1751069" y="14359"/>
                  </a:cubicBezTo>
                  <a:lnTo>
                    <a:pt x="1751069" y="446325"/>
                  </a:lnTo>
                  <a:cubicBezTo>
                    <a:pt x="1751069" y="450133"/>
                    <a:pt x="1749557" y="453785"/>
                    <a:pt x="1746864" y="456478"/>
                  </a:cubicBezTo>
                  <a:cubicBezTo>
                    <a:pt x="1744171" y="459171"/>
                    <a:pt x="1740519" y="460684"/>
                    <a:pt x="1736711" y="460684"/>
                  </a:cubicBezTo>
                  <a:lnTo>
                    <a:pt x="14359" y="460684"/>
                  </a:lnTo>
                  <a:cubicBezTo>
                    <a:pt x="6429" y="460684"/>
                    <a:pt x="0" y="454255"/>
                    <a:pt x="0" y="446325"/>
                  </a:cubicBezTo>
                  <a:lnTo>
                    <a:pt x="0" y="14359"/>
                  </a:lnTo>
                  <a:cubicBezTo>
                    <a:pt x="0" y="10550"/>
                    <a:pt x="1513" y="6898"/>
                    <a:pt x="4206" y="4206"/>
                  </a:cubicBezTo>
                  <a:cubicBezTo>
                    <a:pt x="6898" y="1513"/>
                    <a:pt x="10550" y="0"/>
                    <a:pt x="14359" y="0"/>
                  </a:cubicBezTo>
                  <a:close/>
                </a:path>
              </a:pathLst>
            </a:custGeom>
            <a:solidFill>
              <a:srgbClr val="614AEB"/>
            </a:solidFill>
            <a:ln cap="sq">
              <a:noFill/>
              <a:prstDash val="solid"/>
              <a:miter/>
            </a:ln>
          </p:spPr>
        </p:sp>
        <p:sp>
          <p:nvSpPr>
            <p:cNvPr name="TextBox 10" id="10"/>
            <p:cNvSpPr txBox="true"/>
            <p:nvPr/>
          </p:nvSpPr>
          <p:spPr>
            <a:xfrm>
              <a:off x="0" y="-19050"/>
              <a:ext cx="1751069" cy="479734"/>
            </a:xfrm>
            <a:prstGeom prst="rect">
              <a:avLst/>
            </a:prstGeom>
          </p:spPr>
          <p:txBody>
            <a:bodyPr anchor="ctr" rtlCol="false" tIns="12659" lIns="12659" bIns="12659" rIns="12659"/>
            <a:lstStyle/>
            <a:p>
              <a:pPr algn="ctr" marL="0" indent="0" lvl="0">
                <a:lnSpc>
                  <a:spcPts val="3026"/>
                </a:lnSpc>
                <a:spcBef>
                  <a:spcPct val="0"/>
                </a:spcBef>
              </a:pPr>
              <a:r>
                <a:rPr lang="en-US" sz="2522">
                  <a:solidFill>
                    <a:srgbClr val="FFFFFF"/>
                  </a:solidFill>
                  <a:latin typeface="Public Sans"/>
                  <a:ea typeface="Public Sans"/>
                  <a:cs typeface="Public Sans"/>
                  <a:sym typeface="Public Sans"/>
                </a:rPr>
                <a:t>fact_sales_monthly</a:t>
              </a:r>
            </a:p>
          </p:txBody>
        </p:sp>
      </p:grpSp>
      <p:grpSp>
        <p:nvGrpSpPr>
          <p:cNvPr name="Group 11" id="11"/>
          <p:cNvGrpSpPr/>
          <p:nvPr/>
        </p:nvGrpSpPr>
        <p:grpSpPr>
          <a:xfrm rot="0">
            <a:off x="10654420" y="8686082"/>
            <a:ext cx="4390439" cy="992965"/>
            <a:chOff x="0" y="0"/>
            <a:chExt cx="2036934" cy="460684"/>
          </a:xfrm>
        </p:grpSpPr>
        <p:sp>
          <p:nvSpPr>
            <p:cNvPr name="Freeform 12" id="12"/>
            <p:cNvSpPr/>
            <p:nvPr/>
          </p:nvSpPr>
          <p:spPr>
            <a:xfrm flipH="false" flipV="false" rot="0">
              <a:off x="0" y="0"/>
              <a:ext cx="2036934" cy="460684"/>
            </a:xfrm>
            <a:custGeom>
              <a:avLst/>
              <a:gdLst/>
              <a:ahLst/>
              <a:cxnLst/>
              <a:rect r="r" b="b" t="t" l="l"/>
              <a:pathLst>
                <a:path h="460684" w="2036934">
                  <a:moveTo>
                    <a:pt x="12344" y="0"/>
                  </a:moveTo>
                  <a:lnTo>
                    <a:pt x="2024591" y="0"/>
                  </a:lnTo>
                  <a:cubicBezTo>
                    <a:pt x="2027865" y="0"/>
                    <a:pt x="2031004" y="1300"/>
                    <a:pt x="2033319" y="3615"/>
                  </a:cubicBezTo>
                  <a:cubicBezTo>
                    <a:pt x="2035634" y="5930"/>
                    <a:pt x="2036934" y="9070"/>
                    <a:pt x="2036934" y="12344"/>
                  </a:cubicBezTo>
                  <a:lnTo>
                    <a:pt x="2036934" y="448340"/>
                  </a:lnTo>
                  <a:cubicBezTo>
                    <a:pt x="2036934" y="451614"/>
                    <a:pt x="2035634" y="454754"/>
                    <a:pt x="2033319" y="457068"/>
                  </a:cubicBezTo>
                  <a:cubicBezTo>
                    <a:pt x="2031004" y="459383"/>
                    <a:pt x="2027865" y="460684"/>
                    <a:pt x="2024591" y="460684"/>
                  </a:cubicBezTo>
                  <a:lnTo>
                    <a:pt x="12344" y="460684"/>
                  </a:lnTo>
                  <a:cubicBezTo>
                    <a:pt x="9070" y="460684"/>
                    <a:pt x="5930" y="459383"/>
                    <a:pt x="3615" y="457068"/>
                  </a:cubicBezTo>
                  <a:cubicBezTo>
                    <a:pt x="1300" y="454754"/>
                    <a:pt x="0" y="451614"/>
                    <a:pt x="0" y="448340"/>
                  </a:cubicBezTo>
                  <a:lnTo>
                    <a:pt x="0" y="12344"/>
                  </a:lnTo>
                  <a:cubicBezTo>
                    <a:pt x="0" y="9070"/>
                    <a:pt x="1300" y="5930"/>
                    <a:pt x="3615" y="3615"/>
                  </a:cubicBezTo>
                  <a:cubicBezTo>
                    <a:pt x="5930" y="1300"/>
                    <a:pt x="9070" y="0"/>
                    <a:pt x="12344" y="0"/>
                  </a:cubicBezTo>
                  <a:close/>
                </a:path>
              </a:pathLst>
            </a:custGeom>
            <a:solidFill>
              <a:srgbClr val="B4B4B4"/>
            </a:solidFill>
            <a:ln cap="sq">
              <a:noFill/>
              <a:prstDash val="solid"/>
              <a:miter/>
            </a:ln>
          </p:spPr>
        </p:sp>
        <p:sp>
          <p:nvSpPr>
            <p:cNvPr name="TextBox 13" id="13"/>
            <p:cNvSpPr txBox="true"/>
            <p:nvPr/>
          </p:nvSpPr>
          <p:spPr>
            <a:xfrm>
              <a:off x="0" y="-19050"/>
              <a:ext cx="2036934" cy="479734"/>
            </a:xfrm>
            <a:prstGeom prst="rect">
              <a:avLst/>
            </a:prstGeom>
          </p:spPr>
          <p:txBody>
            <a:bodyPr anchor="ctr" rtlCol="false" tIns="12659" lIns="12659" bIns="12659" rIns="12659"/>
            <a:lstStyle/>
            <a:p>
              <a:pPr algn="ctr" marL="0" indent="0" lvl="0">
                <a:lnSpc>
                  <a:spcPts val="3026"/>
                </a:lnSpc>
                <a:spcBef>
                  <a:spcPct val="0"/>
                </a:spcBef>
              </a:pPr>
              <a:r>
                <a:rPr lang="en-US" sz="2522">
                  <a:solidFill>
                    <a:srgbClr val="000000"/>
                  </a:solidFill>
                  <a:latin typeface="Public Sans"/>
                  <a:ea typeface="Public Sans"/>
                  <a:cs typeface="Public Sans"/>
                  <a:sym typeface="Public Sans"/>
                </a:rPr>
                <a:t>fact_manufacturing_cost</a:t>
              </a:r>
            </a:p>
          </p:txBody>
        </p:sp>
      </p:grpSp>
      <p:grpSp>
        <p:nvGrpSpPr>
          <p:cNvPr name="Group 14" id="14"/>
          <p:cNvGrpSpPr/>
          <p:nvPr/>
        </p:nvGrpSpPr>
        <p:grpSpPr>
          <a:xfrm rot="0">
            <a:off x="14607109" y="5517117"/>
            <a:ext cx="3774281" cy="992965"/>
            <a:chOff x="0" y="0"/>
            <a:chExt cx="1751069" cy="460684"/>
          </a:xfrm>
        </p:grpSpPr>
        <p:sp>
          <p:nvSpPr>
            <p:cNvPr name="Freeform 15" id="15"/>
            <p:cNvSpPr/>
            <p:nvPr/>
          </p:nvSpPr>
          <p:spPr>
            <a:xfrm flipH="false" flipV="false" rot="0">
              <a:off x="0" y="0"/>
              <a:ext cx="1751069" cy="460684"/>
            </a:xfrm>
            <a:custGeom>
              <a:avLst/>
              <a:gdLst/>
              <a:ahLst/>
              <a:cxnLst/>
              <a:rect r="r" b="b" t="t" l="l"/>
              <a:pathLst>
                <a:path h="460684" w="1751069">
                  <a:moveTo>
                    <a:pt x="14359" y="0"/>
                  </a:moveTo>
                  <a:lnTo>
                    <a:pt x="1736711" y="0"/>
                  </a:lnTo>
                  <a:cubicBezTo>
                    <a:pt x="1744641" y="0"/>
                    <a:pt x="1751069" y="6429"/>
                    <a:pt x="1751069" y="14359"/>
                  </a:cubicBezTo>
                  <a:lnTo>
                    <a:pt x="1751069" y="446325"/>
                  </a:lnTo>
                  <a:cubicBezTo>
                    <a:pt x="1751069" y="450133"/>
                    <a:pt x="1749557" y="453785"/>
                    <a:pt x="1746864" y="456478"/>
                  </a:cubicBezTo>
                  <a:cubicBezTo>
                    <a:pt x="1744171" y="459171"/>
                    <a:pt x="1740519" y="460684"/>
                    <a:pt x="1736711" y="460684"/>
                  </a:cubicBezTo>
                  <a:lnTo>
                    <a:pt x="14359" y="460684"/>
                  </a:lnTo>
                  <a:cubicBezTo>
                    <a:pt x="6429" y="460684"/>
                    <a:pt x="0" y="454255"/>
                    <a:pt x="0" y="446325"/>
                  </a:cubicBezTo>
                  <a:lnTo>
                    <a:pt x="0" y="14359"/>
                  </a:lnTo>
                  <a:cubicBezTo>
                    <a:pt x="0" y="10550"/>
                    <a:pt x="1513" y="6898"/>
                    <a:pt x="4206" y="4206"/>
                  </a:cubicBezTo>
                  <a:cubicBezTo>
                    <a:pt x="6898" y="1513"/>
                    <a:pt x="10550" y="0"/>
                    <a:pt x="14359" y="0"/>
                  </a:cubicBezTo>
                  <a:close/>
                </a:path>
              </a:pathLst>
            </a:custGeom>
            <a:solidFill>
              <a:srgbClr val="EF2475"/>
            </a:solidFill>
            <a:ln cap="sq">
              <a:noFill/>
              <a:prstDash val="solid"/>
              <a:miter/>
            </a:ln>
          </p:spPr>
        </p:sp>
        <p:sp>
          <p:nvSpPr>
            <p:cNvPr name="TextBox 16" id="16"/>
            <p:cNvSpPr txBox="true"/>
            <p:nvPr/>
          </p:nvSpPr>
          <p:spPr>
            <a:xfrm>
              <a:off x="0" y="-19050"/>
              <a:ext cx="1751069" cy="479734"/>
            </a:xfrm>
            <a:prstGeom prst="rect">
              <a:avLst/>
            </a:prstGeom>
          </p:spPr>
          <p:txBody>
            <a:bodyPr anchor="ctr" rtlCol="false" tIns="12659" lIns="12659" bIns="12659" rIns="12659"/>
            <a:lstStyle/>
            <a:p>
              <a:pPr algn="ctr" marL="0" indent="0" lvl="0">
                <a:lnSpc>
                  <a:spcPts val="3026"/>
                </a:lnSpc>
                <a:spcBef>
                  <a:spcPct val="0"/>
                </a:spcBef>
              </a:pPr>
              <a:r>
                <a:rPr lang="en-US" sz="2522">
                  <a:solidFill>
                    <a:srgbClr val="FFFFFF"/>
                  </a:solidFill>
                  <a:latin typeface="Public Sans"/>
                  <a:ea typeface="Public Sans"/>
                  <a:cs typeface="Public Sans"/>
                  <a:sym typeface="Public Sans"/>
                </a:rPr>
                <a:t>Fact_gross_price</a:t>
              </a:r>
            </a:p>
          </p:txBody>
        </p:sp>
      </p:grpSp>
      <p:grpSp>
        <p:nvGrpSpPr>
          <p:cNvPr name="Group 17" id="17"/>
          <p:cNvGrpSpPr/>
          <p:nvPr/>
        </p:nvGrpSpPr>
        <p:grpSpPr>
          <a:xfrm rot="0">
            <a:off x="9867627" y="2642514"/>
            <a:ext cx="3774281" cy="992965"/>
            <a:chOff x="0" y="0"/>
            <a:chExt cx="1751069" cy="460684"/>
          </a:xfrm>
        </p:grpSpPr>
        <p:sp>
          <p:nvSpPr>
            <p:cNvPr name="Freeform 18" id="18"/>
            <p:cNvSpPr/>
            <p:nvPr/>
          </p:nvSpPr>
          <p:spPr>
            <a:xfrm flipH="false" flipV="false" rot="0">
              <a:off x="0" y="0"/>
              <a:ext cx="1751069" cy="460684"/>
            </a:xfrm>
            <a:custGeom>
              <a:avLst/>
              <a:gdLst/>
              <a:ahLst/>
              <a:cxnLst/>
              <a:rect r="r" b="b" t="t" l="l"/>
              <a:pathLst>
                <a:path h="460684" w="1751069">
                  <a:moveTo>
                    <a:pt x="14359" y="0"/>
                  </a:moveTo>
                  <a:lnTo>
                    <a:pt x="1736711" y="0"/>
                  </a:lnTo>
                  <a:cubicBezTo>
                    <a:pt x="1744641" y="0"/>
                    <a:pt x="1751069" y="6429"/>
                    <a:pt x="1751069" y="14359"/>
                  </a:cubicBezTo>
                  <a:lnTo>
                    <a:pt x="1751069" y="446325"/>
                  </a:lnTo>
                  <a:cubicBezTo>
                    <a:pt x="1751069" y="450133"/>
                    <a:pt x="1749557" y="453785"/>
                    <a:pt x="1746864" y="456478"/>
                  </a:cubicBezTo>
                  <a:cubicBezTo>
                    <a:pt x="1744171" y="459171"/>
                    <a:pt x="1740519" y="460684"/>
                    <a:pt x="1736711" y="460684"/>
                  </a:cubicBezTo>
                  <a:lnTo>
                    <a:pt x="14359" y="460684"/>
                  </a:lnTo>
                  <a:cubicBezTo>
                    <a:pt x="6429" y="460684"/>
                    <a:pt x="0" y="454255"/>
                    <a:pt x="0" y="446325"/>
                  </a:cubicBezTo>
                  <a:lnTo>
                    <a:pt x="0" y="14359"/>
                  </a:lnTo>
                  <a:cubicBezTo>
                    <a:pt x="0" y="10550"/>
                    <a:pt x="1513" y="6898"/>
                    <a:pt x="4206" y="4206"/>
                  </a:cubicBezTo>
                  <a:cubicBezTo>
                    <a:pt x="6898" y="1513"/>
                    <a:pt x="10550" y="0"/>
                    <a:pt x="14359" y="0"/>
                  </a:cubicBezTo>
                  <a:close/>
                </a:path>
              </a:pathLst>
            </a:custGeom>
            <a:solidFill>
              <a:srgbClr val="3F9D63"/>
            </a:solidFill>
            <a:ln cap="sq">
              <a:noFill/>
              <a:prstDash val="solid"/>
              <a:miter/>
            </a:ln>
          </p:spPr>
        </p:sp>
        <p:sp>
          <p:nvSpPr>
            <p:cNvPr name="TextBox 19" id="19"/>
            <p:cNvSpPr txBox="true"/>
            <p:nvPr/>
          </p:nvSpPr>
          <p:spPr>
            <a:xfrm>
              <a:off x="0" y="-19050"/>
              <a:ext cx="1751069" cy="479734"/>
            </a:xfrm>
            <a:prstGeom prst="rect">
              <a:avLst/>
            </a:prstGeom>
          </p:spPr>
          <p:txBody>
            <a:bodyPr anchor="ctr" rtlCol="false" tIns="12659" lIns="12659" bIns="12659" rIns="12659"/>
            <a:lstStyle/>
            <a:p>
              <a:pPr algn="ctr" marL="0" indent="0" lvl="0">
                <a:lnSpc>
                  <a:spcPts val="3026"/>
                </a:lnSpc>
                <a:spcBef>
                  <a:spcPct val="0"/>
                </a:spcBef>
              </a:pPr>
              <a:r>
                <a:rPr lang="en-US" sz="2522">
                  <a:solidFill>
                    <a:srgbClr val="FFFFFF"/>
                  </a:solidFill>
                  <a:latin typeface="Public Sans"/>
                  <a:ea typeface="Public Sans"/>
                  <a:cs typeface="Public Sans"/>
                  <a:sym typeface="Public Sans"/>
                </a:rPr>
                <a:t>Dim_product</a:t>
              </a:r>
            </a:p>
          </p:txBody>
        </p:sp>
      </p:grpSp>
      <p:grpSp>
        <p:nvGrpSpPr>
          <p:cNvPr name="Group 20" id="20"/>
          <p:cNvGrpSpPr/>
          <p:nvPr/>
        </p:nvGrpSpPr>
        <p:grpSpPr>
          <a:xfrm rot="0">
            <a:off x="5725651" y="5435519"/>
            <a:ext cx="6702423" cy="992965"/>
            <a:chOff x="0" y="0"/>
            <a:chExt cx="3109574" cy="460684"/>
          </a:xfrm>
        </p:grpSpPr>
        <p:sp>
          <p:nvSpPr>
            <p:cNvPr name="Freeform 21" id="21"/>
            <p:cNvSpPr/>
            <p:nvPr/>
          </p:nvSpPr>
          <p:spPr>
            <a:xfrm flipH="false" flipV="false" rot="0">
              <a:off x="0" y="0"/>
              <a:ext cx="3109574" cy="460684"/>
            </a:xfrm>
            <a:custGeom>
              <a:avLst/>
              <a:gdLst/>
              <a:ahLst/>
              <a:cxnLst/>
              <a:rect r="r" b="b" t="t" l="l"/>
              <a:pathLst>
                <a:path h="460684" w="3109574">
                  <a:moveTo>
                    <a:pt x="1155" y="0"/>
                  </a:moveTo>
                  <a:lnTo>
                    <a:pt x="3108419" y="0"/>
                  </a:lnTo>
                  <a:cubicBezTo>
                    <a:pt x="3109057" y="0"/>
                    <a:pt x="3109574" y="517"/>
                    <a:pt x="3109574" y="1155"/>
                  </a:cubicBezTo>
                  <a:lnTo>
                    <a:pt x="3109574" y="459529"/>
                  </a:lnTo>
                  <a:cubicBezTo>
                    <a:pt x="3109574" y="459835"/>
                    <a:pt x="3109452" y="460129"/>
                    <a:pt x="3109236" y="460345"/>
                  </a:cubicBezTo>
                  <a:cubicBezTo>
                    <a:pt x="3109019" y="460562"/>
                    <a:pt x="3108725" y="460684"/>
                    <a:pt x="3108419" y="460684"/>
                  </a:cubicBezTo>
                  <a:lnTo>
                    <a:pt x="1155" y="460684"/>
                  </a:lnTo>
                  <a:cubicBezTo>
                    <a:pt x="849" y="460684"/>
                    <a:pt x="555" y="460562"/>
                    <a:pt x="338" y="460345"/>
                  </a:cubicBezTo>
                  <a:cubicBezTo>
                    <a:pt x="122" y="460129"/>
                    <a:pt x="0" y="459835"/>
                    <a:pt x="0" y="459529"/>
                  </a:cubicBezTo>
                  <a:lnTo>
                    <a:pt x="0" y="1155"/>
                  </a:lnTo>
                  <a:cubicBezTo>
                    <a:pt x="0" y="849"/>
                    <a:pt x="122" y="555"/>
                    <a:pt x="338" y="338"/>
                  </a:cubicBezTo>
                  <a:cubicBezTo>
                    <a:pt x="555" y="122"/>
                    <a:pt x="849" y="0"/>
                    <a:pt x="1155" y="0"/>
                  </a:cubicBezTo>
                  <a:close/>
                </a:path>
              </a:pathLst>
            </a:custGeom>
            <a:solidFill>
              <a:srgbClr val="2288E6"/>
            </a:solidFill>
            <a:ln cap="sq">
              <a:noFill/>
              <a:prstDash val="solid"/>
              <a:miter/>
            </a:ln>
          </p:spPr>
        </p:sp>
        <p:sp>
          <p:nvSpPr>
            <p:cNvPr name="TextBox 22" id="22"/>
            <p:cNvSpPr txBox="true"/>
            <p:nvPr/>
          </p:nvSpPr>
          <p:spPr>
            <a:xfrm>
              <a:off x="0" y="-9525"/>
              <a:ext cx="3109574" cy="470209"/>
            </a:xfrm>
            <a:prstGeom prst="rect">
              <a:avLst/>
            </a:prstGeom>
          </p:spPr>
          <p:txBody>
            <a:bodyPr anchor="ctr" rtlCol="false" tIns="12659" lIns="12659" bIns="12659" rIns="12659"/>
            <a:lstStyle/>
            <a:p>
              <a:pPr algn="ctr" marL="0" indent="0" lvl="0">
                <a:lnSpc>
                  <a:spcPts val="3535"/>
                </a:lnSpc>
                <a:spcBef>
                  <a:spcPct val="0"/>
                </a:spcBef>
              </a:pPr>
              <a:r>
                <a:rPr lang="en-US" sz="2945">
                  <a:solidFill>
                    <a:srgbClr val="FFFFFF"/>
                  </a:solidFill>
                  <a:latin typeface="Barlow SemiCondensed Bold"/>
                  <a:ea typeface="Barlow SemiCondensed Bold"/>
                  <a:cs typeface="Barlow SemiCondensed Bold"/>
                  <a:sym typeface="Barlow SemiCondensed Bold"/>
                </a:rPr>
                <a:t>DATABASE GDBOO41 --&gt;TABLES</a:t>
              </a:r>
            </a:p>
          </p:txBody>
        </p:sp>
      </p:grpSp>
      <p:sp>
        <p:nvSpPr>
          <p:cNvPr name="AutoShape 23" id="23"/>
          <p:cNvSpPr/>
          <p:nvPr/>
        </p:nvSpPr>
        <p:spPr>
          <a:xfrm flipH="true">
            <a:off x="4520068" y="5932002"/>
            <a:ext cx="1205583" cy="69419"/>
          </a:xfrm>
          <a:prstGeom prst="line">
            <a:avLst/>
          </a:prstGeom>
          <a:ln cap="flat" w="28575">
            <a:solidFill>
              <a:srgbClr val="000000"/>
            </a:solidFill>
            <a:prstDash val="solid"/>
            <a:headEnd type="none" len="sm" w="sm"/>
            <a:tailEnd type="arrow" len="sm" w="med"/>
          </a:ln>
        </p:spPr>
      </p:sp>
      <p:sp>
        <p:nvSpPr>
          <p:cNvPr name="AutoShape 24" id="24"/>
          <p:cNvSpPr/>
          <p:nvPr/>
        </p:nvSpPr>
        <p:spPr>
          <a:xfrm flipH="true">
            <a:off x="6465677" y="6428484"/>
            <a:ext cx="2046677" cy="1800041"/>
          </a:xfrm>
          <a:prstGeom prst="line">
            <a:avLst/>
          </a:prstGeom>
          <a:ln cap="flat" w="28575">
            <a:solidFill>
              <a:srgbClr val="000000"/>
            </a:solidFill>
            <a:prstDash val="solid"/>
            <a:headEnd type="none" len="sm" w="sm"/>
            <a:tailEnd type="arrow" len="sm" w="med"/>
          </a:ln>
        </p:spPr>
      </p:sp>
      <p:sp>
        <p:nvSpPr>
          <p:cNvPr name="AutoShape 25" id="25"/>
          <p:cNvSpPr/>
          <p:nvPr/>
        </p:nvSpPr>
        <p:spPr>
          <a:xfrm>
            <a:off x="9756987" y="6428484"/>
            <a:ext cx="3092653" cy="2257598"/>
          </a:xfrm>
          <a:prstGeom prst="line">
            <a:avLst/>
          </a:prstGeom>
          <a:ln cap="flat" w="28575">
            <a:solidFill>
              <a:srgbClr val="000000"/>
            </a:solidFill>
            <a:prstDash val="solid"/>
            <a:headEnd type="none" len="sm" w="sm"/>
            <a:tailEnd type="arrow" len="sm" w="med"/>
          </a:ln>
        </p:spPr>
      </p:sp>
      <p:sp>
        <p:nvSpPr>
          <p:cNvPr name="AutoShape 26" id="26"/>
          <p:cNvSpPr/>
          <p:nvPr/>
        </p:nvSpPr>
        <p:spPr>
          <a:xfrm flipH="true" flipV="true">
            <a:off x="6074158" y="3635478"/>
            <a:ext cx="2353554" cy="1800041"/>
          </a:xfrm>
          <a:prstGeom prst="line">
            <a:avLst/>
          </a:prstGeom>
          <a:ln cap="flat" w="28575">
            <a:solidFill>
              <a:srgbClr val="000000"/>
            </a:solidFill>
            <a:prstDash val="solid"/>
            <a:headEnd type="none" len="sm" w="sm"/>
            <a:tailEnd type="arrow" len="sm" w="med"/>
          </a:ln>
        </p:spPr>
      </p:sp>
      <p:sp>
        <p:nvSpPr>
          <p:cNvPr name="AutoShape 27" id="27"/>
          <p:cNvSpPr/>
          <p:nvPr/>
        </p:nvSpPr>
        <p:spPr>
          <a:xfrm flipV="true">
            <a:off x="9655795" y="3635478"/>
            <a:ext cx="2098972" cy="1800041"/>
          </a:xfrm>
          <a:prstGeom prst="line">
            <a:avLst/>
          </a:prstGeom>
          <a:ln cap="flat" w="28575">
            <a:solidFill>
              <a:srgbClr val="000000"/>
            </a:solidFill>
            <a:prstDash val="solid"/>
            <a:headEnd type="none" len="sm" w="sm"/>
            <a:tailEnd type="arrow" len="sm" w="med"/>
          </a:ln>
        </p:spPr>
      </p:sp>
      <p:sp>
        <p:nvSpPr>
          <p:cNvPr name="AutoShape 28" id="28"/>
          <p:cNvSpPr/>
          <p:nvPr/>
        </p:nvSpPr>
        <p:spPr>
          <a:xfrm>
            <a:off x="12428074" y="5932002"/>
            <a:ext cx="2179035" cy="81598"/>
          </a:xfrm>
          <a:prstGeom prst="line">
            <a:avLst/>
          </a:prstGeom>
          <a:ln cap="flat" w="28575">
            <a:solidFill>
              <a:srgbClr val="000000"/>
            </a:solidFill>
            <a:prstDash val="solid"/>
            <a:headEnd type="none" len="sm" w="sm"/>
            <a:tailEnd type="arrow" len="sm" w="med"/>
          </a:ln>
        </p:spPr>
      </p:sp>
      <p:sp>
        <p:nvSpPr>
          <p:cNvPr name="TextBox 29" id="29"/>
          <p:cNvSpPr txBox="true"/>
          <p:nvPr/>
        </p:nvSpPr>
        <p:spPr>
          <a:xfrm rot="0">
            <a:off x="1028700" y="114252"/>
            <a:ext cx="8048163" cy="1085215"/>
          </a:xfrm>
          <a:prstGeom prst="rect">
            <a:avLst/>
          </a:prstGeom>
        </p:spPr>
        <p:txBody>
          <a:bodyPr anchor="t" rtlCol="false" tIns="0" lIns="0" bIns="0" rIns="0">
            <a:spAutoFit/>
          </a:bodyPr>
          <a:lstStyle/>
          <a:p>
            <a:pPr algn="l" marL="0" indent="0" lvl="0">
              <a:lnSpc>
                <a:spcPts val="8959"/>
              </a:lnSpc>
              <a:spcBef>
                <a:spcPct val="0"/>
              </a:spcBef>
            </a:pPr>
            <a:r>
              <a:rPr lang="en-US" sz="6399">
                <a:solidFill>
                  <a:srgbClr val="0F4662"/>
                </a:solidFill>
                <a:latin typeface="Cormorant Garamond Bold Italics"/>
                <a:ea typeface="Cormorant Garamond Bold Italics"/>
                <a:cs typeface="Cormorant Garamond Bold Italics"/>
                <a:sym typeface="Cormorant Garamond Bold Italics"/>
              </a:rPr>
              <a:t>Dataset</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grpSp>
        <p:nvGrpSpPr>
          <p:cNvPr name="Group 2" id="2"/>
          <p:cNvGrpSpPr/>
          <p:nvPr/>
        </p:nvGrpSpPr>
        <p:grpSpPr>
          <a:xfrm rot="0">
            <a:off x="14093893" y="15849"/>
            <a:ext cx="4194107" cy="10271151"/>
            <a:chOff x="0" y="0"/>
            <a:chExt cx="1104621" cy="2705159"/>
          </a:xfrm>
        </p:grpSpPr>
        <p:sp>
          <p:nvSpPr>
            <p:cNvPr name="Freeform 3" id="3"/>
            <p:cNvSpPr/>
            <p:nvPr/>
          </p:nvSpPr>
          <p:spPr>
            <a:xfrm flipH="false" flipV="false" rot="0">
              <a:off x="0" y="0"/>
              <a:ext cx="1104621" cy="2705159"/>
            </a:xfrm>
            <a:custGeom>
              <a:avLst/>
              <a:gdLst/>
              <a:ahLst/>
              <a:cxnLst/>
              <a:rect r="r" b="b" t="t" l="l"/>
              <a:pathLst>
                <a:path h="2705159" w="1104621">
                  <a:moveTo>
                    <a:pt x="0" y="0"/>
                  </a:moveTo>
                  <a:lnTo>
                    <a:pt x="1104621" y="0"/>
                  </a:lnTo>
                  <a:lnTo>
                    <a:pt x="1104621" y="2705159"/>
                  </a:lnTo>
                  <a:lnTo>
                    <a:pt x="0" y="2705159"/>
                  </a:lnTo>
                  <a:close/>
                </a:path>
              </a:pathLst>
            </a:custGeom>
            <a:solidFill>
              <a:srgbClr val="7994A0"/>
            </a:solidFill>
          </p:spPr>
        </p:sp>
        <p:sp>
          <p:nvSpPr>
            <p:cNvPr name="TextBox 4" id="4"/>
            <p:cNvSpPr txBox="true"/>
            <p:nvPr/>
          </p:nvSpPr>
          <p:spPr>
            <a:xfrm>
              <a:off x="0" y="-47625"/>
              <a:ext cx="1104621" cy="2752784"/>
            </a:xfrm>
            <a:prstGeom prst="rect">
              <a:avLst/>
            </a:prstGeom>
          </p:spPr>
          <p:txBody>
            <a:bodyPr anchor="ctr" rtlCol="false" tIns="50800" lIns="50800" bIns="50800" rIns="50800"/>
            <a:lstStyle/>
            <a:p>
              <a:pPr algn="ctr">
                <a:lnSpc>
                  <a:spcPts val="3693"/>
                </a:lnSpc>
              </a:pPr>
            </a:p>
          </p:txBody>
        </p:sp>
      </p:grpSp>
      <p:sp>
        <p:nvSpPr>
          <p:cNvPr name="Freeform 5" id="5"/>
          <p:cNvSpPr/>
          <p:nvPr/>
        </p:nvSpPr>
        <p:spPr>
          <a:xfrm flipH="false" flipV="false" rot="0">
            <a:off x="1028700" y="8974931"/>
            <a:ext cx="1905000" cy="283369"/>
          </a:xfrm>
          <a:custGeom>
            <a:avLst/>
            <a:gdLst/>
            <a:ahLst/>
            <a:cxnLst/>
            <a:rect r="r" b="b" t="t" l="l"/>
            <a:pathLst>
              <a:path h="283369" w="1905000">
                <a:moveTo>
                  <a:pt x="0" y="0"/>
                </a:moveTo>
                <a:lnTo>
                  <a:pt x="1905000" y="0"/>
                </a:lnTo>
                <a:lnTo>
                  <a:pt x="1905000" y="283369"/>
                </a:lnTo>
                <a:lnTo>
                  <a:pt x="0" y="28336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9738053" y="6253749"/>
            <a:ext cx="4062855" cy="3525873"/>
          </a:xfrm>
          <a:custGeom>
            <a:avLst/>
            <a:gdLst/>
            <a:ahLst/>
            <a:cxnLst/>
            <a:rect r="r" b="b" t="t" l="l"/>
            <a:pathLst>
              <a:path h="3525873" w="4062855">
                <a:moveTo>
                  <a:pt x="0" y="0"/>
                </a:moveTo>
                <a:lnTo>
                  <a:pt x="4062855" y="0"/>
                </a:lnTo>
                <a:lnTo>
                  <a:pt x="4062855" y="3525874"/>
                </a:lnTo>
                <a:lnTo>
                  <a:pt x="0" y="3525874"/>
                </a:lnTo>
                <a:lnTo>
                  <a:pt x="0" y="0"/>
                </a:lnTo>
                <a:close/>
              </a:path>
            </a:pathLst>
          </a:custGeom>
          <a:blipFill>
            <a:blip r:embed="rId4"/>
            <a:stretch>
              <a:fillRect l="-140991" t="-290107" r="-493412" b="-85676"/>
            </a:stretch>
          </a:blipFill>
        </p:spPr>
      </p:sp>
      <p:sp>
        <p:nvSpPr>
          <p:cNvPr name="Freeform 7" id="7"/>
          <p:cNvSpPr/>
          <p:nvPr/>
        </p:nvSpPr>
        <p:spPr>
          <a:xfrm flipH="false" flipV="false" rot="0">
            <a:off x="1269805" y="3800668"/>
            <a:ext cx="7420110" cy="3622943"/>
          </a:xfrm>
          <a:custGeom>
            <a:avLst/>
            <a:gdLst/>
            <a:ahLst/>
            <a:cxnLst/>
            <a:rect r="r" b="b" t="t" l="l"/>
            <a:pathLst>
              <a:path h="3622943" w="7420110">
                <a:moveTo>
                  <a:pt x="0" y="0"/>
                </a:moveTo>
                <a:lnTo>
                  <a:pt x="7420111" y="0"/>
                </a:lnTo>
                <a:lnTo>
                  <a:pt x="7420111" y="3622943"/>
                </a:lnTo>
                <a:lnTo>
                  <a:pt x="0" y="3622943"/>
                </a:lnTo>
                <a:lnTo>
                  <a:pt x="0" y="0"/>
                </a:lnTo>
                <a:close/>
              </a:path>
            </a:pathLst>
          </a:custGeom>
          <a:blipFill>
            <a:blip r:embed="rId4"/>
            <a:stretch>
              <a:fillRect l="-117331" t="-147259" r="-291347" b="-338477"/>
            </a:stretch>
          </a:blipFill>
        </p:spPr>
      </p:sp>
      <p:sp>
        <p:nvSpPr>
          <p:cNvPr name="TextBox 8" id="8"/>
          <p:cNvSpPr txBox="true"/>
          <p:nvPr/>
        </p:nvSpPr>
        <p:spPr>
          <a:xfrm rot="0">
            <a:off x="1028700" y="599709"/>
            <a:ext cx="9390243" cy="1085215"/>
          </a:xfrm>
          <a:prstGeom prst="rect">
            <a:avLst/>
          </a:prstGeom>
        </p:spPr>
        <p:txBody>
          <a:bodyPr anchor="t" rtlCol="false" tIns="0" lIns="0" bIns="0" rIns="0">
            <a:spAutoFit/>
          </a:bodyPr>
          <a:lstStyle/>
          <a:p>
            <a:pPr algn="l" marL="0" indent="0" lvl="0">
              <a:lnSpc>
                <a:spcPts val="8959"/>
              </a:lnSpc>
              <a:spcBef>
                <a:spcPct val="0"/>
              </a:spcBef>
            </a:pPr>
            <a:r>
              <a:rPr lang="en-US" sz="6399">
                <a:solidFill>
                  <a:srgbClr val="0F4662"/>
                </a:solidFill>
                <a:latin typeface="Cormorant Garamond Bold Italics"/>
                <a:ea typeface="Cormorant Garamond Bold Italics"/>
                <a:cs typeface="Cormorant Garamond Bold Italics"/>
                <a:sym typeface="Cormorant Garamond Bold Italics"/>
              </a:rPr>
              <a:t>AD-HOC Request-1</a:t>
            </a:r>
          </a:p>
        </p:txBody>
      </p:sp>
      <p:sp>
        <p:nvSpPr>
          <p:cNvPr name="TextBox 9" id="9"/>
          <p:cNvSpPr txBox="true"/>
          <p:nvPr/>
        </p:nvSpPr>
        <p:spPr>
          <a:xfrm rot="0">
            <a:off x="195030" y="2214438"/>
            <a:ext cx="10036387" cy="986155"/>
          </a:xfrm>
          <a:prstGeom prst="rect">
            <a:avLst/>
          </a:prstGeom>
        </p:spPr>
        <p:txBody>
          <a:bodyPr anchor="t" rtlCol="false" tIns="0" lIns="0" bIns="0" rIns="0">
            <a:spAutoFit/>
          </a:bodyPr>
          <a:lstStyle/>
          <a:p>
            <a:pPr algn="r" marL="0" indent="0" lvl="0">
              <a:lnSpc>
                <a:spcPts val="3919"/>
              </a:lnSpc>
              <a:spcBef>
                <a:spcPct val="0"/>
              </a:spcBef>
            </a:pPr>
            <a:r>
              <a:rPr lang="en-US" sz="2799">
                <a:solidFill>
                  <a:srgbClr val="0F4662"/>
                </a:solidFill>
                <a:latin typeface="Quicksand Bold"/>
                <a:ea typeface="Quicksand Bold"/>
                <a:cs typeface="Quicksand Bold"/>
                <a:sym typeface="Quicksand Bold"/>
              </a:rPr>
              <a:t>1. Provide the list of markets in which customer"Atliq Exclusive" operates its business in the APAC region </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sp>
        <p:nvSpPr>
          <p:cNvPr name="AutoShape 2" id="2"/>
          <p:cNvSpPr/>
          <p:nvPr/>
        </p:nvSpPr>
        <p:spPr>
          <a:xfrm>
            <a:off x="5897880" y="9220200"/>
            <a:ext cx="6492240" cy="0"/>
          </a:xfrm>
          <a:prstGeom prst="line">
            <a:avLst/>
          </a:prstGeom>
          <a:ln cap="flat" w="76200">
            <a:solidFill>
              <a:srgbClr val="0F4662"/>
            </a:solidFill>
            <a:prstDash val="solid"/>
            <a:headEnd type="none" len="sm" w="sm"/>
            <a:tailEnd type="none" len="sm" w="sm"/>
          </a:ln>
        </p:spPr>
      </p:sp>
      <p:sp>
        <p:nvSpPr>
          <p:cNvPr name="Freeform 3" id="3"/>
          <p:cNvSpPr/>
          <p:nvPr/>
        </p:nvSpPr>
        <p:spPr>
          <a:xfrm flipH="false" flipV="false" rot="0">
            <a:off x="8304001" y="9529723"/>
            <a:ext cx="1679997" cy="249900"/>
          </a:xfrm>
          <a:custGeom>
            <a:avLst/>
            <a:gdLst/>
            <a:ahLst/>
            <a:cxnLst/>
            <a:rect r="r" b="b" t="t" l="l"/>
            <a:pathLst>
              <a:path h="249900" w="1679997">
                <a:moveTo>
                  <a:pt x="0" y="0"/>
                </a:moveTo>
                <a:lnTo>
                  <a:pt x="1679998" y="0"/>
                </a:lnTo>
                <a:lnTo>
                  <a:pt x="1679998" y="249900"/>
                </a:lnTo>
                <a:lnTo>
                  <a:pt x="0" y="2499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614221" y="1776576"/>
            <a:ext cx="10567319" cy="6733847"/>
          </a:xfrm>
          <a:custGeom>
            <a:avLst/>
            <a:gdLst/>
            <a:ahLst/>
            <a:cxnLst/>
            <a:rect r="r" b="b" t="t" l="l"/>
            <a:pathLst>
              <a:path h="6733847" w="10567319">
                <a:moveTo>
                  <a:pt x="0" y="0"/>
                </a:moveTo>
                <a:lnTo>
                  <a:pt x="10567318" y="0"/>
                </a:lnTo>
                <a:lnTo>
                  <a:pt x="10567318" y="6733848"/>
                </a:lnTo>
                <a:lnTo>
                  <a:pt x="0" y="6733848"/>
                </a:lnTo>
                <a:lnTo>
                  <a:pt x="0" y="0"/>
                </a:lnTo>
                <a:close/>
              </a:path>
            </a:pathLst>
          </a:custGeom>
          <a:blipFill>
            <a:blip r:embed="rId4"/>
            <a:stretch>
              <a:fillRect l="-12548" t="-34462" r="-73331" b="-29538"/>
            </a:stretch>
          </a:blipFill>
        </p:spPr>
      </p:sp>
      <p:sp>
        <p:nvSpPr>
          <p:cNvPr name="TextBox 5" id="5"/>
          <p:cNvSpPr txBox="true"/>
          <p:nvPr/>
        </p:nvSpPr>
        <p:spPr>
          <a:xfrm rot="0">
            <a:off x="0" y="445770"/>
            <a:ext cx="4973633" cy="646429"/>
          </a:xfrm>
          <a:prstGeom prst="rect">
            <a:avLst/>
          </a:prstGeom>
        </p:spPr>
        <p:txBody>
          <a:bodyPr anchor="t" rtlCol="false" tIns="0" lIns="0" bIns="0" rIns="0">
            <a:spAutoFit/>
          </a:bodyPr>
          <a:lstStyle/>
          <a:p>
            <a:pPr algn="ctr">
              <a:lnSpc>
                <a:spcPts val="5320"/>
              </a:lnSpc>
            </a:pPr>
            <a:r>
              <a:rPr lang="en-US" sz="3800">
                <a:solidFill>
                  <a:srgbClr val="000000"/>
                </a:solidFill>
                <a:latin typeface="Canva Sans Bold"/>
                <a:ea typeface="Canva Sans Bold"/>
                <a:cs typeface="Canva Sans Bold"/>
                <a:sym typeface="Canva Sans Bold"/>
              </a:rPr>
              <a:t>Visuals - 1</a:t>
            </a:r>
          </a:p>
        </p:txBody>
      </p:sp>
      <p:sp>
        <p:nvSpPr>
          <p:cNvPr name="TextBox 6" id="6"/>
          <p:cNvSpPr txBox="true"/>
          <p:nvPr/>
        </p:nvSpPr>
        <p:spPr>
          <a:xfrm rot="0">
            <a:off x="12908084" y="407670"/>
            <a:ext cx="4699479" cy="1085215"/>
          </a:xfrm>
          <a:prstGeom prst="rect">
            <a:avLst/>
          </a:prstGeom>
        </p:spPr>
        <p:txBody>
          <a:bodyPr anchor="t" rtlCol="false" tIns="0" lIns="0" bIns="0" rIns="0">
            <a:spAutoFit/>
          </a:bodyPr>
          <a:lstStyle/>
          <a:p>
            <a:pPr algn="l" marL="0" indent="0" lvl="0">
              <a:lnSpc>
                <a:spcPts val="8959"/>
              </a:lnSpc>
              <a:spcBef>
                <a:spcPct val="0"/>
              </a:spcBef>
            </a:pPr>
            <a:r>
              <a:rPr lang="en-US" sz="6399">
                <a:solidFill>
                  <a:srgbClr val="0F4662"/>
                </a:solidFill>
                <a:latin typeface="Cormorant Garamond Bold Italics"/>
                <a:ea typeface="Cormorant Garamond Bold Italics"/>
                <a:cs typeface="Cormorant Garamond Bold Italics"/>
                <a:sym typeface="Cormorant Garamond Bold Italics"/>
              </a:rPr>
              <a:t>Insights</a:t>
            </a:r>
          </a:p>
        </p:txBody>
      </p:sp>
      <p:sp>
        <p:nvSpPr>
          <p:cNvPr name="TextBox 7" id="7"/>
          <p:cNvSpPr txBox="true"/>
          <p:nvPr/>
        </p:nvSpPr>
        <p:spPr>
          <a:xfrm rot="0">
            <a:off x="11322874" y="1985605"/>
            <a:ext cx="6772904" cy="5443855"/>
          </a:xfrm>
          <a:prstGeom prst="rect">
            <a:avLst/>
          </a:prstGeom>
        </p:spPr>
        <p:txBody>
          <a:bodyPr anchor="t" rtlCol="false" tIns="0" lIns="0" bIns="0" rIns="0">
            <a:spAutoFit/>
          </a:bodyPr>
          <a:lstStyle/>
          <a:p>
            <a:pPr algn="just" marL="604519" indent="-302260" lvl="1">
              <a:lnSpc>
                <a:spcPts val="3919"/>
              </a:lnSpc>
              <a:buFont typeface="Arial"/>
              <a:buChar char="•"/>
            </a:pPr>
            <a:r>
              <a:rPr lang="en-US" sz="2799">
                <a:solidFill>
                  <a:srgbClr val="0F4662"/>
                </a:solidFill>
                <a:latin typeface="Quicksand Bold"/>
                <a:ea typeface="Quicksand Bold"/>
                <a:cs typeface="Quicksand Bold"/>
                <a:sym typeface="Quicksand Bold"/>
              </a:rPr>
              <a:t>Atliq Exclusive has a strong presence in various Asia Pacific regions including India, Indonesia, Japan, the Philippines, South Korea, Australia, New Zealand, and Bangladesh.</a:t>
            </a:r>
          </a:p>
          <a:p>
            <a:pPr algn="just">
              <a:lnSpc>
                <a:spcPts val="3919"/>
              </a:lnSpc>
            </a:pPr>
          </a:p>
          <a:p>
            <a:pPr algn="just" marL="604519" indent="-302260" lvl="1">
              <a:lnSpc>
                <a:spcPts val="3919"/>
              </a:lnSpc>
              <a:buFont typeface="Arial"/>
              <a:buChar char="•"/>
            </a:pPr>
            <a:r>
              <a:rPr lang="en-US" sz="2799">
                <a:solidFill>
                  <a:srgbClr val="0F4662"/>
                </a:solidFill>
                <a:latin typeface="Quicksand Bold"/>
                <a:ea typeface="Quicksand Bold"/>
                <a:cs typeface="Quicksand Bold"/>
                <a:sym typeface="Quicksand Bold"/>
              </a:rPr>
              <a:t>This demonstrates a solid market presence and ability to adapt to diverse cultural and economic landscapes in the APAC regions.</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grpSp>
        <p:nvGrpSpPr>
          <p:cNvPr name="Group 2" id="2"/>
          <p:cNvGrpSpPr/>
          <p:nvPr/>
        </p:nvGrpSpPr>
        <p:grpSpPr>
          <a:xfrm rot="0">
            <a:off x="14112525" y="15849"/>
            <a:ext cx="4194107" cy="10271151"/>
            <a:chOff x="0" y="0"/>
            <a:chExt cx="1104621" cy="2705159"/>
          </a:xfrm>
        </p:grpSpPr>
        <p:sp>
          <p:nvSpPr>
            <p:cNvPr name="Freeform 3" id="3"/>
            <p:cNvSpPr/>
            <p:nvPr/>
          </p:nvSpPr>
          <p:spPr>
            <a:xfrm flipH="false" flipV="false" rot="0">
              <a:off x="0" y="0"/>
              <a:ext cx="1104621" cy="2705159"/>
            </a:xfrm>
            <a:custGeom>
              <a:avLst/>
              <a:gdLst/>
              <a:ahLst/>
              <a:cxnLst/>
              <a:rect r="r" b="b" t="t" l="l"/>
              <a:pathLst>
                <a:path h="2705159" w="1104621">
                  <a:moveTo>
                    <a:pt x="0" y="0"/>
                  </a:moveTo>
                  <a:lnTo>
                    <a:pt x="1104621" y="0"/>
                  </a:lnTo>
                  <a:lnTo>
                    <a:pt x="1104621" y="2705159"/>
                  </a:lnTo>
                  <a:lnTo>
                    <a:pt x="0" y="2705159"/>
                  </a:lnTo>
                  <a:close/>
                </a:path>
              </a:pathLst>
            </a:custGeom>
            <a:solidFill>
              <a:srgbClr val="7994A0"/>
            </a:solidFill>
          </p:spPr>
        </p:sp>
        <p:sp>
          <p:nvSpPr>
            <p:cNvPr name="TextBox 4" id="4"/>
            <p:cNvSpPr txBox="true"/>
            <p:nvPr/>
          </p:nvSpPr>
          <p:spPr>
            <a:xfrm>
              <a:off x="0" y="-47625"/>
              <a:ext cx="1104621" cy="2752784"/>
            </a:xfrm>
            <a:prstGeom prst="rect">
              <a:avLst/>
            </a:prstGeom>
          </p:spPr>
          <p:txBody>
            <a:bodyPr anchor="ctr" rtlCol="false" tIns="50800" lIns="50800" bIns="50800" rIns="50800"/>
            <a:lstStyle/>
            <a:p>
              <a:pPr algn="ctr">
                <a:lnSpc>
                  <a:spcPts val="3693"/>
                </a:lnSpc>
              </a:pPr>
            </a:p>
          </p:txBody>
        </p:sp>
      </p:grpSp>
      <p:sp>
        <p:nvSpPr>
          <p:cNvPr name="Freeform 5" id="5"/>
          <p:cNvSpPr/>
          <p:nvPr/>
        </p:nvSpPr>
        <p:spPr>
          <a:xfrm flipH="false" flipV="false" rot="0">
            <a:off x="1028700" y="8974931"/>
            <a:ext cx="1905000" cy="283369"/>
          </a:xfrm>
          <a:custGeom>
            <a:avLst/>
            <a:gdLst/>
            <a:ahLst/>
            <a:cxnLst/>
            <a:rect r="r" b="b" t="t" l="l"/>
            <a:pathLst>
              <a:path h="283369" w="1905000">
                <a:moveTo>
                  <a:pt x="0" y="0"/>
                </a:moveTo>
                <a:lnTo>
                  <a:pt x="1905000" y="0"/>
                </a:lnTo>
                <a:lnTo>
                  <a:pt x="1905000" y="283369"/>
                </a:lnTo>
                <a:lnTo>
                  <a:pt x="0" y="28336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1586503" y="3404647"/>
            <a:ext cx="8280953" cy="3394081"/>
          </a:xfrm>
          <a:custGeom>
            <a:avLst/>
            <a:gdLst/>
            <a:ahLst/>
            <a:cxnLst/>
            <a:rect r="r" b="b" t="t" l="l"/>
            <a:pathLst>
              <a:path h="3394081" w="8280953">
                <a:moveTo>
                  <a:pt x="0" y="0"/>
                </a:moveTo>
                <a:lnTo>
                  <a:pt x="8280953" y="0"/>
                </a:lnTo>
                <a:lnTo>
                  <a:pt x="8280953" y="3394081"/>
                </a:lnTo>
                <a:lnTo>
                  <a:pt x="0" y="3394081"/>
                </a:lnTo>
                <a:lnTo>
                  <a:pt x="0" y="0"/>
                </a:lnTo>
                <a:close/>
              </a:path>
            </a:pathLst>
          </a:custGeom>
          <a:blipFill>
            <a:blip r:embed="rId4"/>
            <a:stretch>
              <a:fillRect l="-46789" t="-63403" r="-56061" b="-114853"/>
            </a:stretch>
          </a:blipFill>
        </p:spPr>
      </p:sp>
      <p:sp>
        <p:nvSpPr>
          <p:cNvPr name="Freeform 7" id="7"/>
          <p:cNvSpPr/>
          <p:nvPr/>
        </p:nvSpPr>
        <p:spPr>
          <a:xfrm flipH="false" flipV="false" rot="0">
            <a:off x="5455927" y="7636928"/>
            <a:ext cx="8370071" cy="1330253"/>
          </a:xfrm>
          <a:custGeom>
            <a:avLst/>
            <a:gdLst/>
            <a:ahLst/>
            <a:cxnLst/>
            <a:rect r="r" b="b" t="t" l="l"/>
            <a:pathLst>
              <a:path h="1330253" w="8370071">
                <a:moveTo>
                  <a:pt x="0" y="0"/>
                </a:moveTo>
                <a:lnTo>
                  <a:pt x="8370071" y="0"/>
                </a:lnTo>
                <a:lnTo>
                  <a:pt x="8370071" y="1330253"/>
                </a:lnTo>
                <a:lnTo>
                  <a:pt x="0" y="1330253"/>
                </a:lnTo>
                <a:lnTo>
                  <a:pt x="0" y="0"/>
                </a:lnTo>
                <a:close/>
              </a:path>
            </a:pathLst>
          </a:custGeom>
          <a:blipFill>
            <a:blip r:embed="rId4"/>
            <a:stretch>
              <a:fillRect l="-58633" t="-888975" r="-176214" b="-195574"/>
            </a:stretch>
          </a:blipFill>
        </p:spPr>
      </p:sp>
      <p:grpSp>
        <p:nvGrpSpPr>
          <p:cNvPr name="Group 8" id="8"/>
          <p:cNvGrpSpPr/>
          <p:nvPr/>
        </p:nvGrpSpPr>
        <p:grpSpPr>
          <a:xfrm rot="0">
            <a:off x="14380002" y="3107135"/>
            <a:ext cx="3640103" cy="3277005"/>
            <a:chOff x="0" y="0"/>
            <a:chExt cx="958710" cy="863079"/>
          </a:xfrm>
        </p:grpSpPr>
        <p:sp>
          <p:nvSpPr>
            <p:cNvPr name="Freeform 9" id="9"/>
            <p:cNvSpPr/>
            <p:nvPr/>
          </p:nvSpPr>
          <p:spPr>
            <a:xfrm flipH="false" flipV="false" rot="0">
              <a:off x="0" y="0"/>
              <a:ext cx="958710" cy="863079"/>
            </a:xfrm>
            <a:custGeom>
              <a:avLst/>
              <a:gdLst/>
              <a:ahLst/>
              <a:cxnLst/>
              <a:rect r="r" b="b" t="t" l="l"/>
              <a:pathLst>
                <a:path h="863079" w="958710">
                  <a:moveTo>
                    <a:pt x="958710" y="0"/>
                  </a:moveTo>
                  <a:lnTo>
                    <a:pt x="0" y="0"/>
                  </a:lnTo>
                  <a:lnTo>
                    <a:pt x="0" y="675119"/>
                  </a:lnTo>
                  <a:lnTo>
                    <a:pt x="157480" y="675119"/>
                  </a:lnTo>
                  <a:lnTo>
                    <a:pt x="157480" y="863079"/>
                  </a:lnTo>
                  <a:lnTo>
                    <a:pt x="463550" y="675119"/>
                  </a:lnTo>
                  <a:lnTo>
                    <a:pt x="958710" y="675119"/>
                  </a:lnTo>
                  <a:lnTo>
                    <a:pt x="958710" y="0"/>
                  </a:lnTo>
                  <a:close/>
                </a:path>
              </a:pathLst>
            </a:custGeom>
            <a:solidFill>
              <a:srgbClr val="DBE5EA"/>
            </a:solidFill>
          </p:spPr>
        </p:sp>
        <p:sp>
          <p:nvSpPr>
            <p:cNvPr name="TextBox 10" id="10"/>
            <p:cNvSpPr txBox="true"/>
            <p:nvPr/>
          </p:nvSpPr>
          <p:spPr>
            <a:xfrm>
              <a:off x="0" y="-9525"/>
              <a:ext cx="958710" cy="682104"/>
            </a:xfrm>
            <a:prstGeom prst="rect">
              <a:avLst/>
            </a:prstGeom>
          </p:spPr>
          <p:txBody>
            <a:bodyPr anchor="ctr" rtlCol="false" tIns="50800" lIns="50800" bIns="50800" rIns="50800"/>
            <a:lstStyle/>
            <a:p>
              <a:pPr algn="ctr">
                <a:lnSpc>
                  <a:spcPts val="3002"/>
                </a:lnSpc>
              </a:pPr>
              <a:r>
                <a:rPr lang="en-US" sz="2501">
                  <a:solidFill>
                    <a:srgbClr val="000000"/>
                  </a:solidFill>
                  <a:latin typeface="Bricolage Grotesque Bold"/>
                  <a:ea typeface="Bricolage Grotesque Bold"/>
                  <a:cs typeface="Bricolage Grotesque Bold"/>
                  <a:sym typeface="Bricolage Grotesque Bold"/>
                </a:rPr>
                <a:t>NOTE</a:t>
              </a:r>
            </a:p>
            <a:p>
              <a:pPr algn="just">
                <a:lnSpc>
                  <a:spcPts val="3002"/>
                </a:lnSpc>
              </a:pPr>
              <a:r>
                <a:rPr lang="en-US" sz="2501">
                  <a:solidFill>
                    <a:srgbClr val="000000"/>
                  </a:solidFill>
                  <a:latin typeface="Bricolage Grotesque"/>
                  <a:ea typeface="Bricolage Grotesque"/>
                  <a:cs typeface="Bricolage Grotesque"/>
                  <a:sym typeface="Bricolage Grotesque"/>
                </a:rPr>
                <a:t>Fiscal Year 2020 is from Sep 2019 to Aug 2020.</a:t>
              </a:r>
            </a:p>
            <a:p>
              <a:pPr algn="just">
                <a:lnSpc>
                  <a:spcPts val="3002"/>
                </a:lnSpc>
              </a:pPr>
              <a:r>
                <a:rPr lang="en-US" sz="2501">
                  <a:solidFill>
                    <a:srgbClr val="000000"/>
                  </a:solidFill>
                  <a:latin typeface="Bricolage Grotesque"/>
                  <a:ea typeface="Bricolage Grotesque"/>
                  <a:cs typeface="Bricolage Grotesque"/>
                  <a:sym typeface="Bricolage Grotesque"/>
                </a:rPr>
                <a:t>Fiscal Year 2021 is from Sep 2020 to Aug 2021.</a:t>
              </a:r>
            </a:p>
          </p:txBody>
        </p:sp>
      </p:grpSp>
      <p:sp>
        <p:nvSpPr>
          <p:cNvPr name="TextBox 11" id="11"/>
          <p:cNvSpPr txBox="true"/>
          <p:nvPr/>
        </p:nvSpPr>
        <p:spPr>
          <a:xfrm rot="0">
            <a:off x="1028700" y="599709"/>
            <a:ext cx="9390243" cy="1085215"/>
          </a:xfrm>
          <a:prstGeom prst="rect">
            <a:avLst/>
          </a:prstGeom>
        </p:spPr>
        <p:txBody>
          <a:bodyPr anchor="t" rtlCol="false" tIns="0" lIns="0" bIns="0" rIns="0">
            <a:spAutoFit/>
          </a:bodyPr>
          <a:lstStyle/>
          <a:p>
            <a:pPr algn="l" marL="0" indent="0" lvl="0">
              <a:lnSpc>
                <a:spcPts val="8959"/>
              </a:lnSpc>
              <a:spcBef>
                <a:spcPct val="0"/>
              </a:spcBef>
            </a:pPr>
            <a:r>
              <a:rPr lang="en-US" sz="6399">
                <a:solidFill>
                  <a:srgbClr val="0F4662"/>
                </a:solidFill>
                <a:latin typeface="Cormorant Garamond Bold Italics"/>
                <a:ea typeface="Cormorant Garamond Bold Italics"/>
                <a:cs typeface="Cormorant Garamond Bold Italics"/>
                <a:sym typeface="Cormorant Garamond Bold Italics"/>
              </a:rPr>
              <a:t>AD-HOC Request-2</a:t>
            </a:r>
          </a:p>
        </p:txBody>
      </p:sp>
      <p:sp>
        <p:nvSpPr>
          <p:cNvPr name="TextBox 12" id="12"/>
          <p:cNvSpPr txBox="true"/>
          <p:nvPr/>
        </p:nvSpPr>
        <p:spPr>
          <a:xfrm rot="0">
            <a:off x="462925" y="2455543"/>
            <a:ext cx="12393860" cy="490855"/>
          </a:xfrm>
          <a:prstGeom prst="rect">
            <a:avLst/>
          </a:prstGeom>
        </p:spPr>
        <p:txBody>
          <a:bodyPr anchor="t" rtlCol="false" tIns="0" lIns="0" bIns="0" rIns="0">
            <a:spAutoFit/>
          </a:bodyPr>
          <a:lstStyle/>
          <a:p>
            <a:pPr algn="r" marL="0" indent="0" lvl="0">
              <a:lnSpc>
                <a:spcPts val="3919"/>
              </a:lnSpc>
              <a:spcBef>
                <a:spcPct val="0"/>
              </a:spcBef>
            </a:pPr>
            <a:r>
              <a:rPr lang="en-US" sz="2799">
                <a:solidFill>
                  <a:srgbClr val="0F4662"/>
                </a:solidFill>
                <a:latin typeface="Quicksand Bold"/>
                <a:ea typeface="Quicksand Bold"/>
                <a:cs typeface="Quicksand Bold"/>
                <a:sym typeface="Quicksand Bold"/>
              </a:rPr>
              <a:t>What is the percentage of unique product increase in 2021 vs. 2020?</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sp>
        <p:nvSpPr>
          <p:cNvPr name="AutoShape 2" id="2"/>
          <p:cNvSpPr/>
          <p:nvPr/>
        </p:nvSpPr>
        <p:spPr>
          <a:xfrm>
            <a:off x="5897880" y="9220200"/>
            <a:ext cx="6492240" cy="0"/>
          </a:xfrm>
          <a:prstGeom prst="line">
            <a:avLst/>
          </a:prstGeom>
          <a:ln cap="flat" w="76200">
            <a:solidFill>
              <a:srgbClr val="0F4662"/>
            </a:solidFill>
            <a:prstDash val="solid"/>
            <a:headEnd type="none" len="sm" w="sm"/>
            <a:tailEnd type="none" len="sm" w="sm"/>
          </a:ln>
        </p:spPr>
      </p:sp>
      <p:sp>
        <p:nvSpPr>
          <p:cNvPr name="Freeform 3" id="3"/>
          <p:cNvSpPr/>
          <p:nvPr/>
        </p:nvSpPr>
        <p:spPr>
          <a:xfrm flipH="false" flipV="false" rot="0">
            <a:off x="8304001" y="9529723"/>
            <a:ext cx="1679997" cy="249900"/>
          </a:xfrm>
          <a:custGeom>
            <a:avLst/>
            <a:gdLst/>
            <a:ahLst/>
            <a:cxnLst/>
            <a:rect r="r" b="b" t="t" l="l"/>
            <a:pathLst>
              <a:path h="249900" w="1679997">
                <a:moveTo>
                  <a:pt x="0" y="0"/>
                </a:moveTo>
                <a:lnTo>
                  <a:pt x="1679998" y="0"/>
                </a:lnTo>
                <a:lnTo>
                  <a:pt x="1679998" y="249900"/>
                </a:lnTo>
                <a:lnTo>
                  <a:pt x="0" y="2499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028700" y="2419570"/>
            <a:ext cx="8662594" cy="5633201"/>
          </a:xfrm>
          <a:custGeom>
            <a:avLst/>
            <a:gdLst/>
            <a:ahLst/>
            <a:cxnLst/>
            <a:rect r="r" b="b" t="t" l="l"/>
            <a:pathLst>
              <a:path h="5633201" w="8662594">
                <a:moveTo>
                  <a:pt x="0" y="0"/>
                </a:moveTo>
                <a:lnTo>
                  <a:pt x="8662594" y="0"/>
                </a:lnTo>
                <a:lnTo>
                  <a:pt x="8662594" y="5633201"/>
                </a:lnTo>
                <a:lnTo>
                  <a:pt x="0" y="5633201"/>
                </a:lnTo>
                <a:lnTo>
                  <a:pt x="0" y="0"/>
                </a:lnTo>
                <a:close/>
              </a:path>
            </a:pathLst>
          </a:custGeom>
          <a:blipFill>
            <a:blip r:embed="rId4"/>
            <a:stretch>
              <a:fillRect l="-81042" t="-99499" r="-128753" b="-68343"/>
            </a:stretch>
          </a:blipFill>
        </p:spPr>
      </p:sp>
      <p:sp>
        <p:nvSpPr>
          <p:cNvPr name="TextBox 5" id="5"/>
          <p:cNvSpPr txBox="true"/>
          <p:nvPr/>
        </p:nvSpPr>
        <p:spPr>
          <a:xfrm rot="0">
            <a:off x="12908084" y="407670"/>
            <a:ext cx="4699479" cy="1085215"/>
          </a:xfrm>
          <a:prstGeom prst="rect">
            <a:avLst/>
          </a:prstGeom>
        </p:spPr>
        <p:txBody>
          <a:bodyPr anchor="t" rtlCol="false" tIns="0" lIns="0" bIns="0" rIns="0">
            <a:spAutoFit/>
          </a:bodyPr>
          <a:lstStyle/>
          <a:p>
            <a:pPr algn="l" marL="0" indent="0" lvl="0">
              <a:lnSpc>
                <a:spcPts val="8959"/>
              </a:lnSpc>
              <a:spcBef>
                <a:spcPct val="0"/>
              </a:spcBef>
            </a:pPr>
            <a:r>
              <a:rPr lang="en-US" sz="6399">
                <a:solidFill>
                  <a:srgbClr val="0F4662"/>
                </a:solidFill>
                <a:latin typeface="Cormorant Garamond Bold Italics"/>
                <a:ea typeface="Cormorant Garamond Bold Italics"/>
                <a:cs typeface="Cormorant Garamond Bold Italics"/>
                <a:sym typeface="Cormorant Garamond Bold Italics"/>
              </a:rPr>
              <a:t>Insights</a:t>
            </a:r>
          </a:p>
        </p:txBody>
      </p:sp>
      <p:sp>
        <p:nvSpPr>
          <p:cNvPr name="TextBox 6" id="6"/>
          <p:cNvSpPr txBox="true"/>
          <p:nvPr/>
        </p:nvSpPr>
        <p:spPr>
          <a:xfrm rot="0">
            <a:off x="10840664" y="1618249"/>
            <a:ext cx="6766899" cy="7425055"/>
          </a:xfrm>
          <a:prstGeom prst="rect">
            <a:avLst/>
          </a:prstGeom>
        </p:spPr>
        <p:txBody>
          <a:bodyPr anchor="t" rtlCol="false" tIns="0" lIns="0" bIns="0" rIns="0">
            <a:spAutoFit/>
          </a:bodyPr>
          <a:lstStyle/>
          <a:p>
            <a:pPr algn="just" marL="604519" indent="-302260" lvl="1">
              <a:lnSpc>
                <a:spcPts val="3919"/>
              </a:lnSpc>
              <a:buFont typeface="Arial"/>
              <a:buChar char="•"/>
            </a:pPr>
            <a:r>
              <a:rPr lang="en-US" sz="2799">
                <a:solidFill>
                  <a:srgbClr val="0F4662"/>
                </a:solidFill>
                <a:latin typeface="Quicksand Bold"/>
                <a:ea typeface="Quicksand Bold"/>
                <a:cs typeface="Quicksand Bold"/>
                <a:sym typeface="Quicksand Bold"/>
              </a:rPr>
              <a:t>In 2021, Atliq Hardwares experienced a notable rise in product variety, with 334 unique products compared to 245 in 2020.</a:t>
            </a:r>
          </a:p>
          <a:p>
            <a:pPr algn="just" marL="604519" indent="-302260" lvl="1">
              <a:lnSpc>
                <a:spcPts val="3919"/>
              </a:lnSpc>
              <a:buFont typeface="Arial"/>
              <a:buChar char="•"/>
            </a:pPr>
            <a:r>
              <a:rPr lang="en-US" sz="2799">
                <a:solidFill>
                  <a:srgbClr val="0F4662"/>
                </a:solidFill>
                <a:latin typeface="Quicksand Bold"/>
                <a:ea typeface="Quicksand Bold"/>
                <a:cs typeface="Quicksand Bold"/>
                <a:sym typeface="Quicksand Bold"/>
              </a:rPr>
              <a:t>This reflects a 36.33% increase in unique products over the course of a year.</a:t>
            </a:r>
          </a:p>
          <a:p>
            <a:pPr algn="just" marL="604519" indent="-302260" lvl="1">
              <a:lnSpc>
                <a:spcPts val="3919"/>
              </a:lnSpc>
              <a:buFont typeface="Arial"/>
              <a:buChar char="•"/>
            </a:pPr>
            <a:r>
              <a:rPr lang="en-US" sz="2799">
                <a:solidFill>
                  <a:srgbClr val="0F4662"/>
                </a:solidFill>
                <a:latin typeface="Quicksand Bold"/>
                <a:ea typeface="Quicksand Bold"/>
                <a:cs typeface="Quicksand Bold"/>
                <a:sym typeface="Quicksand Bold"/>
              </a:rPr>
              <a:t>This increase in product suggests on expanding product offerings, marketing to gain more customer base and build value to gain more profit.</a:t>
            </a:r>
          </a:p>
          <a:p>
            <a:pPr algn="just" marL="604519" indent="-302260" lvl="1">
              <a:lnSpc>
                <a:spcPts val="3919"/>
              </a:lnSpc>
              <a:buFont typeface="Arial"/>
              <a:buChar char="•"/>
            </a:pPr>
            <a:r>
              <a:rPr lang="en-US" sz="2799">
                <a:solidFill>
                  <a:srgbClr val="0F4662"/>
                </a:solidFill>
                <a:latin typeface="Quicksand Bold"/>
                <a:ea typeface="Quicksand Bold"/>
                <a:cs typeface="Quicksand Bold"/>
                <a:sym typeface="Quicksand Bold"/>
              </a:rPr>
              <a:t>It is a positive indicator of business growth and flexibility in response to evolving market needs.</a:t>
            </a:r>
          </a:p>
        </p:txBody>
      </p:sp>
      <p:sp>
        <p:nvSpPr>
          <p:cNvPr name="TextBox 7" id="7"/>
          <p:cNvSpPr txBox="true"/>
          <p:nvPr/>
        </p:nvSpPr>
        <p:spPr>
          <a:xfrm rot="0">
            <a:off x="0" y="445770"/>
            <a:ext cx="4973633" cy="646429"/>
          </a:xfrm>
          <a:prstGeom prst="rect">
            <a:avLst/>
          </a:prstGeom>
        </p:spPr>
        <p:txBody>
          <a:bodyPr anchor="t" rtlCol="false" tIns="0" lIns="0" bIns="0" rIns="0">
            <a:spAutoFit/>
          </a:bodyPr>
          <a:lstStyle/>
          <a:p>
            <a:pPr algn="ctr">
              <a:lnSpc>
                <a:spcPts val="5320"/>
              </a:lnSpc>
            </a:pPr>
            <a:r>
              <a:rPr lang="en-US" sz="3800">
                <a:solidFill>
                  <a:srgbClr val="000000"/>
                </a:solidFill>
                <a:latin typeface="Canva Sans Bold"/>
                <a:ea typeface="Canva Sans Bold"/>
                <a:cs typeface="Canva Sans Bold"/>
                <a:sym typeface="Canva Sans Bold"/>
              </a:rPr>
              <a:t>Visuals - 2</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DAGMCWmQ3m0</dc:identifier>
  <dcterms:modified xsi:type="dcterms:W3CDTF">2011-08-01T06:04:30Z</dcterms:modified>
  <cp:revision>1</cp:revision>
  <dc:title>White Blue Simple Modern Enhancing Sales Strategy Presentation</dc:title>
</cp:coreProperties>
</file>