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4"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5" d="100"/>
          <a:sy n="75" d="100"/>
        </p:scale>
        <p:origin x="90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1778708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58597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8907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218497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8842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3983609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215848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287139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424792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8218B-BEA5-4870-847D-E4B5206FD84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147037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8218B-BEA5-4870-847D-E4B5206FD84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130761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8218B-BEA5-4870-847D-E4B5206FD843}" type="datetimeFigureOut">
              <a:rPr lang="en-IN" smtClean="0"/>
              <a:t>12-11-2024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355439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8218B-BEA5-4870-847D-E4B5206FD843}" type="datetimeFigureOut">
              <a:rPr lang="en-IN" smtClean="0"/>
              <a:t>12-11-2024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336384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8218B-BEA5-4870-847D-E4B5206FD843}" type="datetimeFigureOut">
              <a:rPr lang="en-IN" smtClean="0"/>
              <a:t>12-11-2024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84702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8218B-BEA5-4870-847D-E4B5206FD84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399271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68218B-BEA5-4870-847D-E4B5206FD84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141B20-603B-4FAA-BC05-ECB189C020FD}" type="slidenum">
              <a:rPr lang="en-IN" smtClean="0"/>
              <a:t>‹#›</a:t>
            </a:fld>
            <a:endParaRPr lang="en-IN"/>
          </a:p>
        </p:txBody>
      </p:sp>
    </p:spTree>
    <p:extLst>
      <p:ext uri="{BB962C8B-B14F-4D97-AF65-F5344CB8AC3E}">
        <p14:creationId xmlns:p14="http://schemas.microsoft.com/office/powerpoint/2010/main" val="9946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68218B-BEA5-4870-847D-E4B5206FD843}" type="datetimeFigureOut">
              <a:rPr lang="en-IN" smtClean="0"/>
              <a:t>12-11-2024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41B20-603B-4FAA-BC05-ECB189C020FD}" type="slidenum">
              <a:rPr lang="en-IN" smtClean="0"/>
              <a:t>‹#›</a:t>
            </a:fld>
            <a:endParaRPr lang="en-IN"/>
          </a:p>
        </p:txBody>
      </p:sp>
    </p:spTree>
    <p:extLst>
      <p:ext uri="{BB962C8B-B14F-4D97-AF65-F5344CB8AC3E}">
        <p14:creationId xmlns:p14="http://schemas.microsoft.com/office/powerpoint/2010/main" val="370931920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CFEC-A323-0268-BB12-22BEA8EC94C1}"/>
              </a:ext>
            </a:extLst>
          </p:cNvPr>
          <p:cNvSpPr>
            <a:spLocks noGrp="1"/>
          </p:cNvSpPr>
          <p:nvPr>
            <p:ph type="ctrTitle"/>
          </p:nvPr>
        </p:nvSpPr>
        <p:spPr/>
        <p:txBody>
          <a:bodyPr>
            <a:normAutofit fontScale="90000"/>
          </a:bodyPr>
          <a:lstStyle/>
          <a:p>
            <a:r>
              <a:rPr lang="en-US" dirty="0"/>
              <a:t>Performance Comparison of Two Statistical Learning Algorithms</a:t>
            </a:r>
            <a:endParaRPr lang="en-IN" dirty="0"/>
          </a:p>
        </p:txBody>
      </p:sp>
      <p:sp>
        <p:nvSpPr>
          <p:cNvPr id="3" name="Subtitle 2">
            <a:extLst>
              <a:ext uri="{FF2B5EF4-FFF2-40B4-BE49-F238E27FC236}">
                <a16:creationId xmlns:a16="http://schemas.microsoft.com/office/drawing/2014/main" id="{4B6092AE-18CD-7B74-544E-4B36F37528D3}"/>
              </a:ext>
            </a:extLst>
          </p:cNvPr>
          <p:cNvSpPr>
            <a:spLocks noGrp="1"/>
          </p:cNvSpPr>
          <p:nvPr>
            <p:ph type="subTitle" idx="1"/>
          </p:nvPr>
        </p:nvSpPr>
        <p:spPr/>
        <p:txBody>
          <a:bodyPr>
            <a:normAutofit/>
          </a:bodyPr>
          <a:lstStyle/>
          <a:p>
            <a:r>
              <a:rPr lang="en-IN" sz="2400" b="1" dirty="0"/>
              <a:t>GROUP - E </a:t>
            </a:r>
          </a:p>
        </p:txBody>
      </p:sp>
    </p:spTree>
    <p:extLst>
      <p:ext uri="{BB962C8B-B14F-4D97-AF65-F5344CB8AC3E}">
        <p14:creationId xmlns:p14="http://schemas.microsoft.com/office/powerpoint/2010/main" val="125361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3D56-D179-1FC3-2C3A-AF4C0B065CFF}"/>
              </a:ext>
            </a:extLst>
          </p:cNvPr>
          <p:cNvSpPr>
            <a:spLocks noGrp="1"/>
          </p:cNvSpPr>
          <p:nvPr>
            <p:ph type="title"/>
          </p:nvPr>
        </p:nvSpPr>
        <p:spPr>
          <a:xfrm>
            <a:off x="2180336" y="141732"/>
            <a:ext cx="8497824" cy="1188720"/>
          </a:xfrm>
        </p:spPr>
        <p:txBody>
          <a:bodyPr/>
          <a:lstStyle/>
          <a:p>
            <a:r>
              <a:rPr lang="en-IN" dirty="0"/>
              <a:t>Introduction</a:t>
            </a:r>
          </a:p>
        </p:txBody>
      </p:sp>
      <p:sp>
        <p:nvSpPr>
          <p:cNvPr id="3" name="Content Placeholder 2">
            <a:extLst>
              <a:ext uri="{FF2B5EF4-FFF2-40B4-BE49-F238E27FC236}">
                <a16:creationId xmlns:a16="http://schemas.microsoft.com/office/drawing/2014/main" id="{4095ECE8-2E9A-3022-7B94-A3E5DE804681}"/>
              </a:ext>
            </a:extLst>
          </p:cNvPr>
          <p:cNvSpPr>
            <a:spLocks noGrp="1"/>
          </p:cNvSpPr>
          <p:nvPr>
            <p:ph idx="1"/>
          </p:nvPr>
        </p:nvSpPr>
        <p:spPr>
          <a:xfrm>
            <a:off x="558800" y="1449705"/>
            <a:ext cx="9042400" cy="4351338"/>
          </a:xfrm>
        </p:spPr>
        <p:txBody>
          <a:bodyPr>
            <a:normAutofit fontScale="25000" lnSpcReduction="20000"/>
          </a:bodyPr>
          <a:lstStyle/>
          <a:p>
            <a:pPr marL="0" indent="0" algn="just">
              <a:lnSpc>
                <a:spcPct val="115000"/>
              </a:lnSpc>
              <a:spcAft>
                <a:spcPts val="1000"/>
              </a:spcAft>
              <a:buNone/>
            </a:pPr>
            <a:r>
              <a:rPr lang="en-IN" sz="7200" b="1" dirty="0"/>
              <a:t>Background:</a:t>
            </a:r>
          </a:p>
          <a:p>
            <a:pPr marL="0" marR="0" indent="0" algn="just">
              <a:lnSpc>
                <a:spcPct val="115000"/>
              </a:lnSpc>
              <a:spcAft>
                <a:spcPts val="1000"/>
              </a:spcAft>
              <a:buNone/>
            </a:pPr>
            <a:r>
              <a:rPr lang="en-IN" sz="6400" kern="100" dirty="0">
                <a:effectLst/>
                <a:ea typeface="Calibri" panose="020F0502020204030204" pitchFamily="34" charset="0"/>
                <a:cs typeface="Calibri" panose="020F0502020204030204" pitchFamily="34" charset="0"/>
              </a:rPr>
              <a:t>In today's competitive restaurant industry, accurately predicting revenue is essential for driving growth and profitability. Understanding the factors influencing restaurant revenue can provide valuable insights into consumer behaviour, market trends, and operational efficiency.</a:t>
            </a:r>
            <a:endParaRPr lang="en-IN" sz="6400" kern="100" dirty="0">
              <a:ea typeface="Calibri" panose="020F0502020204030204" pitchFamily="34" charset="0"/>
              <a:cs typeface="Calibri" panose="020F0502020204030204" pitchFamily="34" charset="0"/>
            </a:endParaRPr>
          </a:p>
          <a:p>
            <a:pPr marL="0" marR="0" indent="0" algn="just">
              <a:lnSpc>
                <a:spcPct val="115000"/>
              </a:lnSpc>
              <a:spcAft>
                <a:spcPts val="1000"/>
              </a:spcAft>
              <a:buNone/>
            </a:pPr>
            <a:r>
              <a:rPr lang="en-US" sz="6000" dirty="0"/>
              <a:t>Machine Learning (ML) can predict by </a:t>
            </a:r>
            <a:r>
              <a:rPr lang="en-IN" sz="6000" kern="100" dirty="0">
                <a:effectLst/>
                <a:ea typeface="Calibri" panose="020F0502020204030204" pitchFamily="34" charset="0"/>
                <a:cs typeface="Calibri" panose="020F0502020204030204" pitchFamily="34" charset="0"/>
              </a:rPr>
              <a:t>revenue </a:t>
            </a:r>
            <a:r>
              <a:rPr lang="en-US" sz="6000" dirty="0"/>
              <a:t>analyzing properties, providing an objective assessment</a:t>
            </a:r>
          </a:p>
          <a:p>
            <a:pPr marL="0" indent="0" algn="just">
              <a:lnSpc>
                <a:spcPct val="115000"/>
              </a:lnSpc>
              <a:spcAft>
                <a:spcPts val="1000"/>
              </a:spcAft>
              <a:buNone/>
            </a:pPr>
            <a:r>
              <a:rPr lang="en-IN" sz="7200" b="1" dirty="0"/>
              <a:t>Objective:</a:t>
            </a:r>
          </a:p>
          <a:p>
            <a:pPr marL="0" indent="0" algn="just">
              <a:lnSpc>
                <a:spcPct val="115000"/>
              </a:lnSpc>
              <a:spcAft>
                <a:spcPts val="1000"/>
              </a:spcAft>
              <a:buNone/>
            </a:pPr>
            <a:r>
              <a:rPr lang="en-US" sz="6400" dirty="0"/>
              <a:t>This Study focuses on predicting restaurant revenue using machine learning, comparing Linear Regression and Regression Decision Tree.</a:t>
            </a:r>
          </a:p>
          <a:p>
            <a:pPr marL="0" marR="0" indent="0" algn="just">
              <a:lnSpc>
                <a:spcPct val="115000"/>
              </a:lnSpc>
              <a:spcAft>
                <a:spcPts val="1000"/>
              </a:spcAft>
              <a:buNone/>
            </a:pPr>
            <a:r>
              <a:rPr lang="en-IN" sz="7200" b="1" kern="100" dirty="0">
                <a:effectLst/>
                <a:ea typeface="Calibri" panose="020F0502020204030204" pitchFamily="34" charset="0"/>
                <a:cs typeface="Mangal" panose="02040503050203030202" pitchFamily="18" charset="0"/>
              </a:rPr>
              <a:t>Aim : </a:t>
            </a:r>
          </a:p>
          <a:p>
            <a:pPr marL="0" marR="0" indent="0" algn="just">
              <a:lnSpc>
                <a:spcPct val="115000"/>
              </a:lnSpc>
              <a:spcAft>
                <a:spcPts val="1000"/>
              </a:spcAft>
              <a:buNone/>
            </a:pPr>
            <a:r>
              <a:rPr lang="en-IN" sz="6400" kern="100" dirty="0">
                <a:effectLst/>
                <a:ea typeface="Calibri" panose="020F0502020204030204" pitchFamily="34" charset="0"/>
                <a:cs typeface="Calibri" panose="020F0502020204030204" pitchFamily="34" charset="0"/>
              </a:rPr>
              <a:t>This report aims to evaluate these two models across various performance metrics, exploring their strengths, weaknesses, and suitability for different data structures and prediction scenarios.</a:t>
            </a:r>
            <a:endParaRPr lang="en-IN" sz="6400" kern="100" dirty="0">
              <a:effectLst/>
              <a:ea typeface="Calibri" panose="020F0502020204030204" pitchFamily="34" charset="0"/>
              <a:cs typeface="Mangal" panose="02040503050203030202" pitchFamily="18" charset="0"/>
            </a:endParaRPr>
          </a:p>
          <a:p>
            <a:pPr marL="0" marR="0" indent="0" algn="just">
              <a:lnSpc>
                <a:spcPct val="115000"/>
              </a:lnSpc>
              <a:spcAft>
                <a:spcPts val="1000"/>
              </a:spcAft>
              <a:buNone/>
            </a:pPr>
            <a:r>
              <a:rPr lang="en-IN" sz="1800" b="1" u="none" strike="noStrike"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Aft>
                <a:spcPts val="10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Tree>
    <p:extLst>
      <p:ext uri="{BB962C8B-B14F-4D97-AF65-F5344CB8AC3E}">
        <p14:creationId xmlns:p14="http://schemas.microsoft.com/office/powerpoint/2010/main" val="83138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CF1C-47D9-3C10-3CB3-87BF59B7E7DE}"/>
              </a:ext>
            </a:extLst>
          </p:cNvPr>
          <p:cNvSpPr>
            <a:spLocks noGrp="1"/>
          </p:cNvSpPr>
          <p:nvPr>
            <p:ph type="title"/>
          </p:nvPr>
        </p:nvSpPr>
        <p:spPr>
          <a:xfrm>
            <a:off x="2302256" y="90932"/>
            <a:ext cx="7729728" cy="1188720"/>
          </a:xfrm>
        </p:spPr>
        <p:txBody>
          <a:bodyPr/>
          <a:lstStyle/>
          <a:p>
            <a:r>
              <a:rPr lang="en-IN" dirty="0"/>
              <a:t>Problem Statement &amp; Methodology</a:t>
            </a:r>
          </a:p>
        </p:txBody>
      </p:sp>
      <p:sp>
        <p:nvSpPr>
          <p:cNvPr id="3" name="Content Placeholder 2">
            <a:extLst>
              <a:ext uri="{FF2B5EF4-FFF2-40B4-BE49-F238E27FC236}">
                <a16:creationId xmlns:a16="http://schemas.microsoft.com/office/drawing/2014/main" id="{34210975-61F4-9CB0-70C0-0707E8B0B07C}"/>
              </a:ext>
            </a:extLst>
          </p:cNvPr>
          <p:cNvSpPr>
            <a:spLocks noGrp="1"/>
          </p:cNvSpPr>
          <p:nvPr>
            <p:ph idx="1"/>
          </p:nvPr>
        </p:nvSpPr>
        <p:spPr>
          <a:xfrm>
            <a:off x="660400" y="1246124"/>
            <a:ext cx="9245600" cy="5418836"/>
          </a:xfrm>
        </p:spPr>
        <p:txBody>
          <a:bodyPr>
            <a:normAutofit/>
          </a:bodyPr>
          <a:lstStyle/>
          <a:p>
            <a:pPr marL="0" indent="0">
              <a:buNone/>
            </a:pPr>
            <a:r>
              <a:rPr lang="en-IN" dirty="0">
                <a:latin typeface="+mj-lt"/>
              </a:rPr>
              <a:t>Problem Statement:</a:t>
            </a:r>
          </a:p>
          <a:p>
            <a:pPr marL="0" indent="0">
              <a:buNone/>
            </a:pPr>
            <a:r>
              <a:rPr lang="en-IN" kern="100" dirty="0">
                <a:latin typeface="+mj-lt"/>
                <a:ea typeface="Calibri" panose="020F0502020204030204" pitchFamily="34" charset="0"/>
                <a:cs typeface="Calibri" panose="020F0502020204030204" pitchFamily="34" charset="0"/>
              </a:rPr>
              <a:t>E</a:t>
            </a:r>
            <a:r>
              <a:rPr lang="en-IN" sz="1800" kern="100" dirty="0">
                <a:effectLst/>
                <a:latin typeface="+mj-lt"/>
                <a:ea typeface="Calibri" panose="020F0502020204030204" pitchFamily="34" charset="0"/>
                <a:cs typeface="Calibri" panose="020F0502020204030204" pitchFamily="34" charset="0"/>
              </a:rPr>
              <a:t>valuate </a:t>
            </a:r>
            <a:r>
              <a:rPr lang="en-US" sz="1800" dirty="0">
                <a:latin typeface="+mj-lt"/>
              </a:rPr>
              <a:t>Linear Regression and Regression Decision Tree</a:t>
            </a:r>
            <a:r>
              <a:rPr lang="en-IN" sz="1800" kern="100" dirty="0">
                <a:effectLst/>
                <a:latin typeface="+mj-lt"/>
                <a:ea typeface="Calibri" panose="020F0502020204030204" pitchFamily="34" charset="0"/>
                <a:cs typeface="Calibri" panose="020F0502020204030204" pitchFamily="34" charset="0"/>
              </a:rPr>
              <a:t> models across various performance metrics, exploring their strengths, weaknesses, and suitability for different data structures and prediction scenarios </a:t>
            </a:r>
          </a:p>
          <a:p>
            <a:pPr marL="0" indent="0">
              <a:buNone/>
            </a:pPr>
            <a:r>
              <a:rPr lang="en-IN" dirty="0">
                <a:latin typeface="+mj-lt"/>
              </a:rPr>
              <a:t>Dataset Summary :</a:t>
            </a:r>
          </a:p>
          <a:p>
            <a:r>
              <a:rPr lang="en-US" dirty="0">
                <a:latin typeface="+mj-lt"/>
              </a:rPr>
              <a:t>Source: Restaurant Revenue dataset with 1000 samples .</a:t>
            </a:r>
          </a:p>
          <a:p>
            <a:r>
              <a:rPr lang="en-US" dirty="0">
                <a:latin typeface="+mj-lt"/>
              </a:rPr>
              <a:t>Features: 8 features </a:t>
            </a:r>
            <a:r>
              <a:rPr lang="en-IN" sz="1800" dirty="0">
                <a:effectLst/>
                <a:latin typeface="+mj-lt"/>
                <a:ea typeface="Calibri" panose="020F0502020204030204" pitchFamily="34" charset="0"/>
              </a:rPr>
              <a:t>including both numerical and categorical data</a:t>
            </a:r>
            <a:r>
              <a:rPr lang="en-US" dirty="0">
                <a:latin typeface="+mj-lt"/>
              </a:rPr>
              <a:t>.</a:t>
            </a:r>
          </a:p>
          <a:p>
            <a:r>
              <a:rPr lang="en-US" dirty="0">
                <a:latin typeface="+mj-lt"/>
              </a:rPr>
              <a:t>Target:</a:t>
            </a:r>
            <a:r>
              <a:rPr lang="en-IN" sz="1800" b="1" dirty="0">
                <a:effectLst/>
                <a:latin typeface="+mj-lt"/>
                <a:ea typeface="Calibri" panose="020F0502020204030204" pitchFamily="34" charset="0"/>
              </a:rPr>
              <a:t> </a:t>
            </a:r>
            <a:r>
              <a:rPr lang="en-IN" sz="1800" dirty="0">
                <a:effectLst/>
                <a:latin typeface="+mj-lt"/>
                <a:ea typeface="Calibri" panose="020F0502020204030204" pitchFamily="34" charset="0"/>
              </a:rPr>
              <a:t>Monthly Revenue</a:t>
            </a:r>
            <a:r>
              <a:rPr lang="en-US" dirty="0">
                <a:latin typeface="+mj-lt"/>
              </a:rPr>
              <a:t>.  </a:t>
            </a:r>
          </a:p>
          <a:p>
            <a:r>
              <a:rPr lang="en-IN" sz="1800" kern="100" dirty="0">
                <a:effectLst/>
                <a:latin typeface="+mj-lt"/>
                <a:ea typeface="Calibri" panose="020F0502020204030204" pitchFamily="34" charset="0"/>
                <a:cs typeface="Mangal" panose="02040503050203030202" pitchFamily="18" charset="0"/>
              </a:rPr>
              <a:t>Null values: There are no null values present in the dataset</a:t>
            </a:r>
          </a:p>
          <a:p>
            <a:r>
              <a:rPr lang="en-IN" sz="1800" kern="100" dirty="0">
                <a:effectLst/>
                <a:latin typeface="+mj-lt"/>
                <a:ea typeface="Calibri" panose="020F0502020204030204" pitchFamily="34" charset="0"/>
                <a:cs typeface="Mangal" panose="02040503050203030202" pitchFamily="18" charset="0"/>
              </a:rPr>
              <a:t>Duplicates: There are no duplicates in dataset</a:t>
            </a:r>
          </a:p>
          <a:p>
            <a:pPr marL="0" indent="0" algn="just">
              <a:lnSpc>
                <a:spcPct val="115000"/>
              </a:lnSpc>
              <a:buNone/>
              <a:tabLst>
                <a:tab pos="4213860" algn="l"/>
              </a:tabLst>
            </a:pPr>
            <a:r>
              <a:rPr lang="en-IN" dirty="0">
                <a:latin typeface="+mj-lt"/>
              </a:rPr>
              <a:t>Data Preprocessing :</a:t>
            </a:r>
          </a:p>
          <a:p>
            <a:pPr marL="0" marR="0" lvl="0" indent="0" algn="just">
              <a:lnSpc>
                <a:spcPct val="115000"/>
              </a:lnSpc>
              <a:buNone/>
              <a:tabLst>
                <a:tab pos="4213860" algn="l"/>
              </a:tabLst>
            </a:pPr>
            <a:r>
              <a:rPr lang="en-IN" sz="1800" kern="100" dirty="0">
                <a:effectLst/>
                <a:latin typeface="+mj-lt"/>
                <a:ea typeface="Calibri" panose="020F0502020204030204" pitchFamily="34" charset="0"/>
                <a:cs typeface="Mangal" panose="02040503050203030202" pitchFamily="18" charset="0"/>
              </a:rPr>
              <a:t>Drop column:  We removed the "</a:t>
            </a:r>
            <a:r>
              <a:rPr lang="en-IN" sz="1800" kern="100" dirty="0" err="1">
                <a:effectLst/>
                <a:latin typeface="+mj-lt"/>
                <a:ea typeface="Calibri" panose="020F0502020204030204" pitchFamily="34" charset="0"/>
                <a:cs typeface="Mangal" panose="02040503050203030202" pitchFamily="18" charset="0"/>
              </a:rPr>
              <a:t>cuisine_type</a:t>
            </a:r>
            <a:r>
              <a:rPr lang="en-IN" sz="1800" kern="100" dirty="0">
                <a:effectLst/>
                <a:latin typeface="+mj-lt"/>
                <a:ea typeface="Calibri" panose="020F0502020204030204" pitchFamily="34" charset="0"/>
                <a:cs typeface="Mangal" panose="02040503050203030202" pitchFamily="18" charset="0"/>
              </a:rPr>
              <a:t>" and "promotions" columns from the dataset.</a:t>
            </a:r>
          </a:p>
          <a:p>
            <a:pPr marL="0" marR="0" lvl="0" indent="0" algn="just">
              <a:lnSpc>
                <a:spcPct val="115000"/>
              </a:lnSpc>
              <a:buNone/>
              <a:tabLst>
                <a:tab pos="4213860" algn="l"/>
              </a:tabLst>
            </a:pPr>
            <a:r>
              <a:rPr lang="en-IN" sz="1800" kern="100" dirty="0">
                <a:effectLst/>
                <a:latin typeface="+mj-lt"/>
                <a:ea typeface="Calibri" panose="020F0502020204030204" pitchFamily="34" charset="0"/>
                <a:cs typeface="Mangal" panose="02040503050203030202" pitchFamily="18" charset="0"/>
              </a:rPr>
              <a:t>Outliers: Box plots were utilized to identify outliers in the dataset. </a:t>
            </a:r>
          </a:p>
          <a:p>
            <a:pPr marL="0" marR="0" lvl="0" indent="0">
              <a:lnSpc>
                <a:spcPct val="115000"/>
              </a:lnSpc>
              <a:spcAft>
                <a:spcPts val="10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a:p>
            <a:endParaRPr lang="en-IN" dirty="0"/>
          </a:p>
        </p:txBody>
      </p:sp>
    </p:spTree>
    <p:extLst>
      <p:ext uri="{BB962C8B-B14F-4D97-AF65-F5344CB8AC3E}">
        <p14:creationId xmlns:p14="http://schemas.microsoft.com/office/powerpoint/2010/main" val="138305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0641D-BCF2-FB89-5A3E-C4030D329EDD}"/>
              </a:ext>
            </a:extLst>
          </p:cNvPr>
          <p:cNvSpPr>
            <a:spLocks noGrp="1"/>
          </p:cNvSpPr>
          <p:nvPr>
            <p:ph idx="1"/>
          </p:nvPr>
        </p:nvSpPr>
        <p:spPr>
          <a:xfrm>
            <a:off x="147320" y="139064"/>
            <a:ext cx="6924040" cy="5641975"/>
          </a:xfrm>
        </p:spPr>
        <p:txBody>
          <a:bodyPr/>
          <a:lstStyle/>
          <a:p>
            <a:pPr marL="0" marR="0" lvl="0" indent="0" algn="just">
              <a:lnSpc>
                <a:spcPct val="115000"/>
              </a:lnSpc>
              <a:buNone/>
              <a:tabLst>
                <a:tab pos="4213860" algn="l"/>
              </a:tabLst>
            </a:pPr>
            <a:r>
              <a:rPr lang="en-IN" dirty="0"/>
              <a:t>Exploratory Data Analysis (EDA):</a:t>
            </a:r>
          </a:p>
          <a:p>
            <a:pPr marL="0" marR="0" lvl="0" indent="0" algn="just">
              <a:lnSpc>
                <a:spcPct val="115000"/>
              </a:lnSpc>
              <a:buNone/>
              <a:tabLst>
                <a:tab pos="4213860" algn="l"/>
              </a:tabLst>
            </a:pPr>
            <a:r>
              <a:rPr lang="en-IN" sz="1800" kern="100" dirty="0">
                <a:effectLst/>
                <a:ea typeface="Calibri" panose="020F0502020204030204" pitchFamily="34" charset="0"/>
                <a:cs typeface="Mangal" panose="02040503050203030202" pitchFamily="18" charset="0"/>
              </a:rPr>
              <a:t>Histograms for Normality Check: Histograms were plotted for each remaining feature, to assess whether they approximate a normal distribution.</a:t>
            </a:r>
          </a:p>
          <a:p>
            <a:pPr marL="0" marR="0" lvl="0" indent="0" algn="just">
              <a:lnSpc>
                <a:spcPct val="115000"/>
              </a:lnSpc>
              <a:spcAft>
                <a:spcPts val="1000"/>
              </a:spcAft>
              <a:buNone/>
              <a:tabLst>
                <a:tab pos="4213860" algn="l"/>
              </a:tabLst>
            </a:pPr>
            <a:r>
              <a:rPr lang="en-IN" sz="1800" kern="100" dirty="0">
                <a:effectLst/>
                <a:ea typeface="Calibri" panose="020F0502020204030204" pitchFamily="34" charset="0"/>
                <a:cs typeface="Mangal" panose="02040503050203030202" pitchFamily="18" charset="0"/>
              </a:rPr>
              <a:t>Correlation Plot: To analyse relationship between dependent and independent variables.</a:t>
            </a:r>
          </a:p>
          <a:p>
            <a:pPr marL="342900" marR="0" lvl="0" indent="-342900" algn="just">
              <a:lnSpc>
                <a:spcPct val="115000"/>
              </a:lnSpc>
              <a:spcAft>
                <a:spcPts val="1000"/>
              </a:spcAft>
              <a:buFont typeface="+mj-lt"/>
              <a:buAutoNum type="arabicPeriod"/>
              <a:tabLst>
                <a:tab pos="4213860" algn="l"/>
              </a:tabLst>
            </a:pPr>
            <a:endParaRPr lang="en-IN" sz="1800" kern="1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Aft>
                <a:spcPts val="1000"/>
              </a:spcAft>
              <a:buFont typeface="+mj-lt"/>
              <a:buAutoNum type="arabicPeriod"/>
              <a:tabLst>
                <a:tab pos="421386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Aft>
                <a:spcPts val="1000"/>
              </a:spcAft>
              <a:buFont typeface="+mj-lt"/>
              <a:buAutoNum type="arabicPeriod"/>
              <a:tabLst>
                <a:tab pos="4213860" algn="l"/>
              </a:tabLst>
            </a:pPr>
            <a:endParaRPr lang="en-IN" sz="1800" kern="1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Aft>
                <a:spcPts val="1000"/>
              </a:spcAft>
              <a:buFont typeface="+mj-lt"/>
              <a:buAutoNum type="arabicPeriod"/>
              <a:tabLst>
                <a:tab pos="421386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ct val="115000"/>
              </a:lnSpc>
              <a:spcAft>
                <a:spcPts val="1000"/>
              </a:spcAft>
              <a:buNone/>
              <a:tabLst>
                <a:tab pos="4213860" algn="l"/>
              </a:tabLs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60A84FA2-C745-1582-635A-F1A00D8100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400" y="2679064"/>
            <a:ext cx="3098800" cy="2106295"/>
          </a:xfrm>
          <a:prstGeom prst="rect">
            <a:avLst/>
          </a:prstGeom>
          <a:ln>
            <a:solidFill>
              <a:schemeClr val="tx1"/>
            </a:solidFill>
          </a:ln>
        </p:spPr>
      </p:pic>
      <p:pic>
        <p:nvPicPr>
          <p:cNvPr id="6" name="Picture 5">
            <a:extLst>
              <a:ext uri="{FF2B5EF4-FFF2-40B4-BE49-F238E27FC236}">
                <a16:creationId xmlns:a16="http://schemas.microsoft.com/office/drawing/2014/main" id="{08AADDB5-1A45-B522-4CE6-3BBFA2D58917}"/>
              </a:ext>
            </a:extLst>
          </p:cNvPr>
          <p:cNvPicPr>
            <a:picLocks noChangeAspect="1"/>
          </p:cNvPicPr>
          <p:nvPr/>
        </p:nvPicPr>
        <p:blipFill>
          <a:blip r:embed="rId3"/>
          <a:stretch>
            <a:fillRect/>
          </a:stretch>
        </p:blipFill>
        <p:spPr>
          <a:xfrm>
            <a:off x="223520" y="5242560"/>
            <a:ext cx="3352800" cy="144272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206C953-A068-C284-147C-EC05DC525E5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220" t="23163" r="27941" b="19145"/>
          <a:stretch/>
        </p:blipFill>
        <p:spPr bwMode="auto">
          <a:xfrm>
            <a:off x="4196081" y="2499360"/>
            <a:ext cx="3210560" cy="2296160"/>
          </a:xfrm>
          <a:prstGeom prst="rect">
            <a:avLst/>
          </a:prstGeom>
          <a:ln>
            <a:solidFill>
              <a:schemeClr val="tx1"/>
            </a:solidFill>
          </a:ln>
          <a:extLst>
            <a:ext uri="{53640926-AAD7-44D8-BBD7-CCE9431645EC}">
              <a14:shadowObscured xmlns:a14="http://schemas.microsoft.com/office/drawing/2010/main"/>
            </a:ext>
          </a:extLst>
        </p:spPr>
      </p:pic>
      <p:pic>
        <p:nvPicPr>
          <p:cNvPr id="9" name="Picture 8" descr="A graph of a distribution of a menu">
            <a:extLst>
              <a:ext uri="{FF2B5EF4-FFF2-40B4-BE49-F238E27FC236}">
                <a16:creationId xmlns:a16="http://schemas.microsoft.com/office/drawing/2014/main" id="{7818D0F2-A253-1044-431D-1AC146EBBD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8560" y="3515360"/>
            <a:ext cx="3210560" cy="2265680"/>
          </a:xfrm>
          <a:prstGeom prst="rect">
            <a:avLst/>
          </a:prstGeom>
          <a:ln>
            <a:solidFill>
              <a:schemeClr val="tx1"/>
            </a:solidFill>
          </a:ln>
        </p:spPr>
      </p:pic>
      <p:grpSp>
        <p:nvGrpSpPr>
          <p:cNvPr id="10" name="Group 9">
            <a:extLst>
              <a:ext uri="{FF2B5EF4-FFF2-40B4-BE49-F238E27FC236}">
                <a16:creationId xmlns:a16="http://schemas.microsoft.com/office/drawing/2014/main" id="{A8078212-5317-5F64-EF3A-A39E8D893592}"/>
              </a:ext>
            </a:extLst>
          </p:cNvPr>
          <p:cNvGrpSpPr/>
          <p:nvPr/>
        </p:nvGrpSpPr>
        <p:grpSpPr>
          <a:xfrm>
            <a:off x="8778241" y="152400"/>
            <a:ext cx="3220720" cy="2286000"/>
            <a:chOff x="0" y="0"/>
            <a:chExt cx="4438650" cy="3206750"/>
          </a:xfrm>
        </p:grpSpPr>
        <p:pic>
          <p:nvPicPr>
            <p:cNvPr id="11" name="Picture 10">
              <a:extLst>
                <a:ext uri="{FF2B5EF4-FFF2-40B4-BE49-F238E27FC236}">
                  <a16:creationId xmlns:a16="http://schemas.microsoft.com/office/drawing/2014/main" id="{ED455ECF-2C8D-61E6-550A-8A7112BC241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332" r="3518"/>
            <a:stretch/>
          </p:blipFill>
          <p:spPr bwMode="auto">
            <a:xfrm>
              <a:off x="0" y="0"/>
              <a:ext cx="4438650" cy="3206750"/>
            </a:xfrm>
            <a:prstGeom prst="rect">
              <a:avLst/>
            </a:prstGeom>
            <a:ln>
              <a:solidFill>
                <a:schemeClr val="tx1"/>
              </a:solidFill>
            </a:ln>
            <a:extLst>
              <a:ext uri="{53640926-AAD7-44D8-BBD7-CCE9431645EC}">
                <a14:shadowObscured xmlns:a14="http://schemas.microsoft.com/office/drawing/2010/main"/>
              </a:ext>
            </a:extLst>
          </p:spPr>
        </p:pic>
        <p:sp>
          <p:nvSpPr>
            <p:cNvPr id="12" name="Rectangle 11">
              <a:extLst>
                <a:ext uri="{FF2B5EF4-FFF2-40B4-BE49-F238E27FC236}">
                  <a16:creationId xmlns:a16="http://schemas.microsoft.com/office/drawing/2014/main" id="{2CEE66AF-2F6E-5D8A-55BC-A4F4852DF9FB}"/>
                </a:ext>
              </a:extLst>
            </p:cNvPr>
            <p:cNvSpPr/>
            <p:nvPr/>
          </p:nvSpPr>
          <p:spPr>
            <a:xfrm>
              <a:off x="374650" y="2946400"/>
              <a:ext cx="438150" cy="2095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Aft>
                  <a:spcPts val="1000"/>
                </a:spcAft>
              </a:pPr>
              <a:r>
                <a:rPr lang="en-IN" sz="900" kern="100">
                  <a:solidFill>
                    <a:srgbClr val="000000"/>
                  </a:solidFill>
                  <a:effectLst/>
                  <a:ea typeface="Calibri" panose="020F0502020204030204" pitchFamily="34" charset="0"/>
                  <a:cs typeface="Mangal" panose="02040503050203030202" pitchFamily="18" charset="0"/>
                </a:rPr>
                <a:t>0</a:t>
              </a:r>
              <a:endParaRPr lang="en-IN" sz="1100" kern="100">
                <a:effectLst/>
                <a:ea typeface="Calibri" panose="020F0502020204030204" pitchFamily="34" charset="0"/>
                <a:cs typeface="Mangal" panose="02040503050203030202" pitchFamily="18" charset="0"/>
              </a:endParaRPr>
            </a:p>
          </p:txBody>
        </p:sp>
      </p:grpSp>
      <p:sp>
        <p:nvSpPr>
          <p:cNvPr id="13" name="Text Box 6">
            <a:extLst>
              <a:ext uri="{FF2B5EF4-FFF2-40B4-BE49-F238E27FC236}">
                <a16:creationId xmlns:a16="http://schemas.microsoft.com/office/drawing/2014/main" id="{9A298CD2-8138-E6A0-BBCD-E22381B8104F}"/>
              </a:ext>
            </a:extLst>
          </p:cNvPr>
          <p:cNvSpPr txBox="1"/>
          <p:nvPr/>
        </p:nvSpPr>
        <p:spPr>
          <a:xfrm>
            <a:off x="4175760" y="4988560"/>
            <a:ext cx="3220719" cy="1549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Aft>
                <a:spcPts val="10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The number of customers shows a strong positive correlation with monthly revenue (0.745), while menu price (0.260) and marketing spend (0.270) have moderate positive correlations. Average customer spending (-0.036) and reviews (-0.025) show weak negative correlations with monthly revenue.</a:t>
            </a:r>
          </a:p>
        </p:txBody>
      </p:sp>
      <p:sp>
        <p:nvSpPr>
          <p:cNvPr id="14" name="Text Box 4">
            <a:extLst>
              <a:ext uri="{FF2B5EF4-FFF2-40B4-BE49-F238E27FC236}">
                <a16:creationId xmlns:a16="http://schemas.microsoft.com/office/drawing/2014/main" id="{65FA23C5-BB70-147D-9F5B-1514C27B28F4}"/>
              </a:ext>
            </a:extLst>
          </p:cNvPr>
          <p:cNvSpPr txBox="1"/>
          <p:nvPr/>
        </p:nvSpPr>
        <p:spPr>
          <a:xfrm>
            <a:off x="8778240" y="2542540"/>
            <a:ext cx="3210560" cy="81026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15000"/>
              </a:lnSpc>
              <a:spcAft>
                <a:spcPts val="10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Our target variable,'</a:t>
            </a:r>
            <a:r>
              <a:rPr lang="en-IN" sz="1100" kern="100" dirty="0" err="1">
                <a:effectLst/>
                <a:latin typeface="Calibri" panose="020F0502020204030204" pitchFamily="34" charset="0"/>
                <a:ea typeface="Calibri" panose="020F0502020204030204" pitchFamily="34" charset="0"/>
                <a:cs typeface="Mangal" panose="02040503050203030202" pitchFamily="18" charset="0"/>
              </a:rPr>
              <a:t>Monthly_Revenue</a:t>
            </a:r>
            <a:r>
              <a:rPr lang="en-IN" sz="1100" kern="100" dirty="0">
                <a:effectLst/>
                <a:latin typeface="Calibri" panose="020F0502020204030204" pitchFamily="34" charset="0"/>
                <a:ea typeface="Calibri" panose="020F0502020204030204" pitchFamily="34" charset="0"/>
                <a:cs typeface="Mangal" panose="02040503050203030202" pitchFamily="18" charset="0"/>
              </a:rPr>
              <a:t>', demonstrates a relatively normal distribution cantered around mean equal to 270.</a:t>
            </a:r>
          </a:p>
        </p:txBody>
      </p:sp>
      <p:pic>
        <p:nvPicPr>
          <p:cNvPr id="15" name="Picture 14">
            <a:extLst>
              <a:ext uri="{FF2B5EF4-FFF2-40B4-BE49-F238E27FC236}">
                <a16:creationId xmlns:a16="http://schemas.microsoft.com/office/drawing/2014/main" id="{A0BD2442-9C37-9971-4F03-55AA4BD344C7}"/>
              </a:ext>
            </a:extLst>
          </p:cNvPr>
          <p:cNvPicPr>
            <a:picLocks noChangeAspect="1"/>
          </p:cNvPicPr>
          <p:nvPr/>
        </p:nvPicPr>
        <p:blipFill>
          <a:blip r:embed="rId7"/>
          <a:stretch>
            <a:fillRect/>
          </a:stretch>
        </p:blipFill>
        <p:spPr>
          <a:xfrm>
            <a:off x="8798560" y="5831748"/>
            <a:ext cx="3220720" cy="955132"/>
          </a:xfrm>
          <a:prstGeom prst="rect">
            <a:avLst/>
          </a:prstGeom>
        </p:spPr>
      </p:pic>
    </p:spTree>
    <p:extLst>
      <p:ext uri="{BB962C8B-B14F-4D97-AF65-F5344CB8AC3E}">
        <p14:creationId xmlns:p14="http://schemas.microsoft.com/office/powerpoint/2010/main" val="400735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432D-1C2D-D470-66CF-F4E083FF1A8C}"/>
              </a:ext>
            </a:extLst>
          </p:cNvPr>
          <p:cNvSpPr>
            <a:spLocks noGrp="1"/>
          </p:cNvSpPr>
          <p:nvPr>
            <p:ph type="title"/>
          </p:nvPr>
        </p:nvSpPr>
        <p:spPr>
          <a:xfrm>
            <a:off x="777240" y="0"/>
            <a:ext cx="10515600" cy="725488"/>
          </a:xfrm>
        </p:spPr>
        <p:txBody>
          <a:bodyPr>
            <a:normAutofit/>
          </a:bodyPr>
          <a:lstStyle/>
          <a:p>
            <a:r>
              <a:rPr lang="en-IN" dirty="0"/>
              <a:t>MULTIPLE LINEAR REGRESSION</a:t>
            </a:r>
          </a:p>
        </p:txBody>
      </p:sp>
      <p:sp>
        <p:nvSpPr>
          <p:cNvPr id="3" name="Content Placeholder 2">
            <a:extLst>
              <a:ext uri="{FF2B5EF4-FFF2-40B4-BE49-F238E27FC236}">
                <a16:creationId xmlns:a16="http://schemas.microsoft.com/office/drawing/2014/main" id="{FE8F9C29-FEE8-A783-0DEE-D3F1FB52A931}"/>
              </a:ext>
            </a:extLst>
          </p:cNvPr>
          <p:cNvSpPr>
            <a:spLocks noGrp="1"/>
          </p:cNvSpPr>
          <p:nvPr>
            <p:ph idx="1"/>
          </p:nvPr>
        </p:nvSpPr>
        <p:spPr>
          <a:xfrm>
            <a:off x="355600" y="962024"/>
            <a:ext cx="6715760" cy="5631815"/>
          </a:xfrm>
        </p:spPr>
        <p:txBody>
          <a:bodyPr>
            <a:noAutofit/>
          </a:bodyPr>
          <a:lstStyle/>
          <a:p>
            <a:r>
              <a:rPr lang="en-US" sz="1600" b="1" dirty="0"/>
              <a:t>Model Selection</a:t>
            </a:r>
            <a:r>
              <a:rPr lang="en-US" sz="1600" dirty="0"/>
              <a:t>:</a:t>
            </a:r>
            <a:br>
              <a:rPr lang="en-US" sz="1600" dirty="0"/>
            </a:br>
            <a:r>
              <a:rPr lang="en-US" sz="1600" b="1" dirty="0"/>
              <a:t>Multiple Linear Regression (MLR)</a:t>
            </a:r>
            <a:r>
              <a:rPr lang="en-US" sz="1600" dirty="0"/>
              <a:t> chosen for its ability to predict monthly revenue based on multiple independent variables.</a:t>
            </a:r>
          </a:p>
          <a:p>
            <a:r>
              <a:rPr lang="en-US" sz="1600" b="1" dirty="0"/>
              <a:t>Training Performance</a:t>
            </a:r>
            <a:r>
              <a:rPr lang="en-US" sz="1600" dirty="0"/>
              <a:t>:</a:t>
            </a:r>
          </a:p>
          <a:p>
            <a:pPr>
              <a:buFont typeface="Arial" panose="020B0604020202020204" pitchFamily="34" charset="0"/>
              <a:buChar char="•"/>
            </a:pPr>
            <a:r>
              <a:rPr lang="en-US" sz="1600" b="1" dirty="0"/>
              <a:t>R²</a:t>
            </a:r>
            <a:r>
              <a:rPr lang="en-US" sz="1600" dirty="0"/>
              <a:t>: 0.690 (69.0% of revenue variance explained)</a:t>
            </a:r>
          </a:p>
          <a:p>
            <a:pPr>
              <a:buFont typeface="Arial" panose="020B0604020202020204" pitchFamily="34" charset="0"/>
              <a:buChar char="•"/>
            </a:pPr>
            <a:r>
              <a:rPr lang="en-US" sz="1600" b="1" dirty="0"/>
              <a:t>RMSE</a:t>
            </a:r>
            <a:r>
              <a:rPr lang="en-US" sz="1600" dirty="0"/>
              <a:t>: 58.99 units (average deviation from actual revenue)</a:t>
            </a:r>
          </a:p>
          <a:p>
            <a:r>
              <a:rPr lang="en-US" sz="1600" b="1" dirty="0"/>
              <a:t>Test Performance</a:t>
            </a:r>
            <a:r>
              <a:rPr lang="en-US" sz="1600" dirty="0"/>
              <a:t>:</a:t>
            </a:r>
          </a:p>
          <a:p>
            <a:pPr>
              <a:buFont typeface="Arial" panose="020B0604020202020204" pitchFamily="34" charset="0"/>
              <a:buChar char="•"/>
            </a:pPr>
            <a:r>
              <a:rPr lang="en-US" sz="1600" b="1" dirty="0"/>
              <a:t>R²</a:t>
            </a:r>
            <a:r>
              <a:rPr lang="en-US" sz="1600" dirty="0"/>
              <a:t>: 0.669 (66.9% of revenue variance explained)</a:t>
            </a:r>
          </a:p>
          <a:p>
            <a:pPr>
              <a:buFont typeface="Arial" panose="020B0604020202020204" pitchFamily="34" charset="0"/>
              <a:buChar char="•"/>
            </a:pPr>
            <a:r>
              <a:rPr lang="en-US" sz="1600" b="1" dirty="0"/>
              <a:t>RMSE</a:t>
            </a:r>
            <a:r>
              <a:rPr lang="en-US" sz="1600" dirty="0"/>
              <a:t>: 57.03 units</a:t>
            </a:r>
          </a:p>
          <a:p>
            <a:r>
              <a:rPr lang="en-US" sz="1600" b="1" dirty="0"/>
              <a:t>Advantages</a:t>
            </a:r>
            <a:r>
              <a:rPr lang="en-US" sz="1600" dirty="0"/>
              <a:t>: MLR captures the effect of multiple predictors on the dependent variable.</a:t>
            </a:r>
            <a:br>
              <a:rPr lang="en-US" sz="1600" dirty="0"/>
            </a:br>
            <a:r>
              <a:rPr lang="en-US" sz="1600" b="1" dirty="0"/>
              <a:t>Disadvantages</a:t>
            </a:r>
            <a:r>
              <a:rPr lang="en-US" sz="1600" dirty="0"/>
              <a:t>: Sensitive to outliers, assumes linearity, prone to multicollinearity.</a:t>
            </a:r>
          </a:p>
          <a:p>
            <a:pPr marL="0" marR="0" indent="0" algn="just">
              <a:lnSpc>
                <a:spcPct val="115000"/>
              </a:lnSpc>
              <a:spcAft>
                <a:spcPts val="1000"/>
              </a:spcAft>
              <a:buNone/>
              <a:tabLst>
                <a:tab pos="4213860" algn="l"/>
              </a:tabLst>
            </a:pPr>
            <a:endParaRPr lang="en-IN" sz="1500" dirty="0"/>
          </a:p>
        </p:txBody>
      </p:sp>
      <p:pic>
        <p:nvPicPr>
          <p:cNvPr id="4" name="Picture 3">
            <a:extLst>
              <a:ext uri="{FF2B5EF4-FFF2-40B4-BE49-F238E27FC236}">
                <a16:creationId xmlns:a16="http://schemas.microsoft.com/office/drawing/2014/main" id="{F6031952-9DA0-F3BC-3D81-0EFC14A7F0BF}"/>
              </a:ext>
            </a:extLst>
          </p:cNvPr>
          <p:cNvPicPr>
            <a:picLocks noChangeAspect="1"/>
          </p:cNvPicPr>
          <p:nvPr/>
        </p:nvPicPr>
        <p:blipFill>
          <a:blip r:embed="rId2"/>
          <a:stretch>
            <a:fillRect/>
          </a:stretch>
        </p:blipFill>
        <p:spPr>
          <a:xfrm>
            <a:off x="7020561" y="1056640"/>
            <a:ext cx="4561840" cy="22860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46A253B-144E-E393-412D-7FCB4D2A282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873" t="43253" r="24086" b="15621"/>
          <a:stretch/>
        </p:blipFill>
        <p:spPr bwMode="auto">
          <a:xfrm>
            <a:off x="7020560" y="4033520"/>
            <a:ext cx="4572000" cy="227584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309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00DB-8D02-E274-BA9B-2EB6B6B06673}"/>
              </a:ext>
            </a:extLst>
          </p:cNvPr>
          <p:cNvSpPr>
            <a:spLocks noGrp="1"/>
          </p:cNvSpPr>
          <p:nvPr>
            <p:ph type="title"/>
          </p:nvPr>
        </p:nvSpPr>
        <p:spPr>
          <a:xfrm>
            <a:off x="177800" y="263525"/>
            <a:ext cx="10515600" cy="518795"/>
          </a:xfrm>
        </p:spPr>
        <p:txBody>
          <a:bodyPr>
            <a:normAutofit fontScale="90000"/>
          </a:bodyPr>
          <a:lstStyle/>
          <a:p>
            <a:r>
              <a:rPr lang="en-IN" dirty="0"/>
              <a:t>Regression Decision Tree</a:t>
            </a:r>
          </a:p>
        </p:txBody>
      </p:sp>
      <p:sp>
        <p:nvSpPr>
          <p:cNvPr id="3" name="Content Placeholder 2">
            <a:extLst>
              <a:ext uri="{FF2B5EF4-FFF2-40B4-BE49-F238E27FC236}">
                <a16:creationId xmlns:a16="http://schemas.microsoft.com/office/drawing/2014/main" id="{0E4AFF4B-EFFF-C5C9-C4C4-D409DBCF1D80}"/>
              </a:ext>
            </a:extLst>
          </p:cNvPr>
          <p:cNvSpPr>
            <a:spLocks noGrp="1"/>
          </p:cNvSpPr>
          <p:nvPr>
            <p:ph idx="1"/>
          </p:nvPr>
        </p:nvSpPr>
        <p:spPr>
          <a:xfrm>
            <a:off x="0" y="870584"/>
            <a:ext cx="6573520" cy="5428615"/>
          </a:xfrm>
        </p:spPr>
        <p:txBody>
          <a:bodyPr>
            <a:normAutofit/>
          </a:bodyPr>
          <a:lstStyle/>
          <a:p>
            <a:r>
              <a:rPr lang="en-US" b="1" dirty="0"/>
              <a:t>Model Selection</a:t>
            </a:r>
            <a:r>
              <a:rPr lang="en-US" dirty="0"/>
              <a:t>:</a:t>
            </a:r>
            <a:br>
              <a:rPr lang="en-US" dirty="0"/>
            </a:br>
            <a:r>
              <a:rPr lang="en-US" b="1" dirty="0"/>
              <a:t>Regression Decision Tree</a:t>
            </a:r>
            <a:r>
              <a:rPr lang="en-US" dirty="0"/>
              <a:t> chosen for its flexibility in handling both categorical and numerical data.</a:t>
            </a:r>
          </a:p>
          <a:p>
            <a:r>
              <a:rPr lang="en-US" b="1" dirty="0"/>
              <a:t>Training Performance</a:t>
            </a:r>
            <a:r>
              <a:rPr lang="en-US" dirty="0"/>
              <a:t>:</a:t>
            </a:r>
          </a:p>
          <a:p>
            <a:pPr>
              <a:buFont typeface="Arial" panose="020B0604020202020204" pitchFamily="34" charset="0"/>
              <a:buChar char="•"/>
            </a:pPr>
            <a:r>
              <a:rPr lang="en-US" b="1" dirty="0"/>
              <a:t>R²</a:t>
            </a:r>
            <a:r>
              <a:rPr lang="en-US" dirty="0"/>
              <a:t>: 1.0 (perfectly fits the training data, indicating potential overfitting)</a:t>
            </a:r>
          </a:p>
          <a:p>
            <a:pPr>
              <a:buFont typeface="Arial" panose="020B0604020202020204" pitchFamily="34" charset="0"/>
              <a:buChar char="•"/>
            </a:pPr>
            <a:r>
              <a:rPr lang="en-US" b="1" dirty="0"/>
              <a:t>RMSE</a:t>
            </a:r>
            <a:r>
              <a:rPr lang="en-US" dirty="0"/>
              <a:t>: 0.0 (predictions align exactly with actual values)</a:t>
            </a:r>
          </a:p>
          <a:p>
            <a:r>
              <a:rPr lang="en-US" b="1" dirty="0"/>
              <a:t>Test Performance</a:t>
            </a:r>
            <a:r>
              <a:rPr lang="en-US" dirty="0"/>
              <a:t>:</a:t>
            </a:r>
          </a:p>
          <a:p>
            <a:pPr>
              <a:buFont typeface="Arial" panose="020B0604020202020204" pitchFamily="34" charset="0"/>
              <a:buChar char="•"/>
            </a:pPr>
            <a:r>
              <a:rPr lang="en-US" b="1" dirty="0"/>
              <a:t>R²</a:t>
            </a:r>
            <a:r>
              <a:rPr lang="en-US" dirty="0"/>
              <a:t>: 0.281 (explains 28.1% of variance in test data)</a:t>
            </a:r>
          </a:p>
          <a:p>
            <a:pPr>
              <a:buFont typeface="Arial" panose="020B0604020202020204" pitchFamily="34" charset="0"/>
              <a:buChar char="•"/>
            </a:pPr>
            <a:r>
              <a:rPr lang="en-US" b="1" dirty="0"/>
              <a:t>RMSE</a:t>
            </a:r>
            <a:r>
              <a:rPr lang="en-US" dirty="0"/>
              <a:t>: 84.03 (average prediction error in test data)</a:t>
            </a:r>
          </a:p>
          <a:p>
            <a:r>
              <a:rPr lang="en-US" b="1" dirty="0"/>
              <a:t>Advantages</a:t>
            </a:r>
            <a:r>
              <a:rPr lang="en-US" dirty="0"/>
              <a:t>: No feature scaling required, handles both categorical and numerical data.</a:t>
            </a:r>
            <a:br>
              <a:rPr lang="en-US" dirty="0"/>
            </a:br>
            <a:r>
              <a:rPr lang="en-US" b="1" dirty="0"/>
              <a:t>Disadvantages</a:t>
            </a:r>
            <a:r>
              <a:rPr lang="en-US" dirty="0"/>
              <a:t>: Prone to overfitting with deep trees, sensitive to small changes in data.</a:t>
            </a:r>
          </a:p>
          <a:p>
            <a:endParaRPr lang="en-IN" dirty="0"/>
          </a:p>
        </p:txBody>
      </p:sp>
      <p:pic>
        <p:nvPicPr>
          <p:cNvPr id="4" name="Picture 3">
            <a:extLst>
              <a:ext uri="{FF2B5EF4-FFF2-40B4-BE49-F238E27FC236}">
                <a16:creationId xmlns:a16="http://schemas.microsoft.com/office/drawing/2014/main" id="{F07927F1-9236-AA24-717F-5195CAE7CFF2}"/>
              </a:ext>
            </a:extLst>
          </p:cNvPr>
          <p:cNvPicPr>
            <a:picLocks noChangeAspect="1"/>
          </p:cNvPicPr>
          <p:nvPr/>
        </p:nvPicPr>
        <p:blipFill>
          <a:blip r:embed="rId2"/>
          <a:stretch>
            <a:fillRect/>
          </a:stretch>
        </p:blipFill>
        <p:spPr>
          <a:xfrm>
            <a:off x="7030721" y="852349"/>
            <a:ext cx="4582159" cy="2469971"/>
          </a:xfrm>
          <a:prstGeom prst="rect">
            <a:avLst/>
          </a:prstGeom>
        </p:spPr>
      </p:pic>
      <p:pic>
        <p:nvPicPr>
          <p:cNvPr id="5" name="Picture 4">
            <a:extLst>
              <a:ext uri="{FF2B5EF4-FFF2-40B4-BE49-F238E27FC236}">
                <a16:creationId xmlns:a16="http://schemas.microsoft.com/office/drawing/2014/main" id="{6686EFCC-B153-12BB-DBAF-2BCEF9C45E79}"/>
              </a:ext>
            </a:extLst>
          </p:cNvPr>
          <p:cNvPicPr>
            <a:picLocks noChangeAspect="1"/>
          </p:cNvPicPr>
          <p:nvPr/>
        </p:nvPicPr>
        <p:blipFill>
          <a:blip r:embed="rId3"/>
          <a:stretch>
            <a:fillRect/>
          </a:stretch>
        </p:blipFill>
        <p:spPr>
          <a:xfrm>
            <a:off x="7000240" y="3769360"/>
            <a:ext cx="4582160" cy="2468880"/>
          </a:xfrm>
          <a:prstGeom prst="rect">
            <a:avLst/>
          </a:prstGeom>
        </p:spPr>
      </p:pic>
    </p:spTree>
    <p:extLst>
      <p:ext uri="{BB962C8B-B14F-4D97-AF65-F5344CB8AC3E}">
        <p14:creationId xmlns:p14="http://schemas.microsoft.com/office/powerpoint/2010/main" val="205377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C0A237E-74D0-800B-558B-6ECDEF3DE43A}"/>
              </a:ext>
            </a:extLst>
          </p:cNvPr>
          <p:cNvSpPr>
            <a:spLocks noGrp="1"/>
          </p:cNvSpPr>
          <p:nvPr>
            <p:ph type="title"/>
          </p:nvPr>
        </p:nvSpPr>
        <p:spPr>
          <a:xfrm>
            <a:off x="411480" y="222885"/>
            <a:ext cx="10515600" cy="549275"/>
          </a:xfrm>
        </p:spPr>
        <p:txBody>
          <a:bodyPr>
            <a:normAutofit fontScale="90000"/>
          </a:bodyPr>
          <a:lstStyle/>
          <a:p>
            <a:r>
              <a:rPr lang="en-US" dirty="0"/>
              <a:t>Results</a:t>
            </a:r>
            <a:endParaRPr lang="en-IN" dirty="0"/>
          </a:p>
        </p:txBody>
      </p:sp>
      <p:sp>
        <p:nvSpPr>
          <p:cNvPr id="10" name="Content Placeholder 9">
            <a:extLst>
              <a:ext uri="{FF2B5EF4-FFF2-40B4-BE49-F238E27FC236}">
                <a16:creationId xmlns:a16="http://schemas.microsoft.com/office/drawing/2014/main" id="{40AFAD83-117F-FEA9-55AA-399F28C54B7E}"/>
              </a:ext>
            </a:extLst>
          </p:cNvPr>
          <p:cNvSpPr>
            <a:spLocks noGrp="1"/>
          </p:cNvSpPr>
          <p:nvPr>
            <p:ph sz="half" idx="1"/>
          </p:nvPr>
        </p:nvSpPr>
        <p:spPr>
          <a:xfrm>
            <a:off x="172720" y="1033145"/>
            <a:ext cx="3525520" cy="4351338"/>
          </a:xfrm>
        </p:spPr>
        <p:txBody>
          <a:bodyPr>
            <a:normAutofit fontScale="25000" lnSpcReduction="20000"/>
          </a:bodyPr>
          <a:lstStyle/>
          <a:p>
            <a:pPr marL="0" indent="0">
              <a:buNone/>
            </a:pPr>
            <a:r>
              <a:rPr lang="en-US" sz="8000" b="1" i="1" dirty="0"/>
              <a:t>Model comparison </a:t>
            </a:r>
          </a:p>
          <a:p>
            <a:pPr marL="0" indent="0">
              <a:buNone/>
            </a:pPr>
            <a:r>
              <a:rPr lang="en-US" sz="6400" dirty="0"/>
              <a:t>1. Linear Regression: </a:t>
            </a:r>
          </a:p>
          <a:p>
            <a:pPr marL="0" indent="0">
              <a:buNone/>
            </a:pPr>
            <a:r>
              <a:rPr lang="en-US" sz="6400" dirty="0"/>
              <a:t> Training Set R²: 0.6899</a:t>
            </a:r>
          </a:p>
          <a:p>
            <a:pPr marL="0" indent="0">
              <a:buNone/>
            </a:pPr>
            <a:r>
              <a:rPr lang="en-US" sz="6400" dirty="0"/>
              <a:t>Test Set R²: 0.6686</a:t>
            </a:r>
          </a:p>
          <a:p>
            <a:pPr marL="0" indent="0">
              <a:buNone/>
            </a:pPr>
            <a:r>
              <a:rPr lang="en-US" sz="6400" dirty="0"/>
              <a:t>Interpretation: Linear Regression shows a moderate R² score on both the training and test sets, indicating a decent fit of the linear regression model to the data.</a:t>
            </a:r>
          </a:p>
          <a:p>
            <a:pPr marL="0" indent="0">
              <a:buNone/>
            </a:pPr>
            <a:r>
              <a:rPr lang="en-US" sz="6400" dirty="0"/>
              <a:t>2. Regression Decision Tree: </a:t>
            </a:r>
          </a:p>
          <a:p>
            <a:pPr marL="0" indent="0">
              <a:buNone/>
            </a:pPr>
            <a:r>
              <a:rPr lang="en-US" sz="6400" dirty="0"/>
              <a:t>Training Set R²: 1.0000 </a:t>
            </a:r>
          </a:p>
          <a:p>
            <a:pPr marL="0" indent="0">
              <a:buNone/>
            </a:pPr>
            <a:r>
              <a:rPr lang="en-US" sz="6400" dirty="0"/>
              <a:t> Test Set R²: 0.2283</a:t>
            </a:r>
          </a:p>
          <a:p>
            <a:pPr marL="0" indent="0">
              <a:buNone/>
            </a:pPr>
            <a:r>
              <a:rPr lang="en-US" sz="6400" dirty="0"/>
              <a:t>Interpretation: Regression Decision Tree achieves a perfect R² score of 1.0000 on the training set, suggesting overfitting as it perfectly fits the training data. However, its performance drops significantly on the test set (R² = 0.2283), indicating poor generalization to unseen Data.</a:t>
            </a:r>
          </a:p>
          <a:p>
            <a:endParaRPr lang="en-US" dirty="0"/>
          </a:p>
          <a:p>
            <a:endParaRPr lang="en-IN" dirty="0"/>
          </a:p>
        </p:txBody>
      </p:sp>
      <p:sp>
        <p:nvSpPr>
          <p:cNvPr id="11" name="Content Placeholder 10">
            <a:extLst>
              <a:ext uri="{FF2B5EF4-FFF2-40B4-BE49-F238E27FC236}">
                <a16:creationId xmlns:a16="http://schemas.microsoft.com/office/drawing/2014/main" id="{E235A0BD-5467-63D7-3523-B2028ED7956B}"/>
              </a:ext>
            </a:extLst>
          </p:cNvPr>
          <p:cNvSpPr>
            <a:spLocks noGrp="1"/>
          </p:cNvSpPr>
          <p:nvPr>
            <p:ph sz="half" idx="2"/>
          </p:nvPr>
        </p:nvSpPr>
        <p:spPr>
          <a:xfrm>
            <a:off x="3606800" y="921385"/>
            <a:ext cx="7193280" cy="3173095"/>
          </a:xfrm>
        </p:spPr>
        <p:txBody>
          <a:bodyPr>
            <a:noAutofit/>
          </a:bodyPr>
          <a:lstStyle/>
          <a:p>
            <a:pPr marL="0" indent="0">
              <a:buNone/>
            </a:pPr>
            <a:r>
              <a:rPr lang="en-US" sz="2000" b="1" i="1" dirty="0"/>
              <a:t>Conclusion</a:t>
            </a:r>
          </a:p>
          <a:p>
            <a:pPr marL="0" indent="0">
              <a:buNone/>
            </a:pPr>
            <a:r>
              <a:rPr lang="en-US" sz="1400" dirty="0"/>
              <a:t>•Linear Regression provides a moderate R² score on both the training set (0.6899) and test set (0.6686). This suggests that the model fits the data well, generalizing reasonably well to unseen data. The consistent performance across both datasets indicates that the model is not overfitting and is able to capture the underlying trend in the data without being overly sensitive to noise.</a:t>
            </a:r>
          </a:p>
          <a:p>
            <a:pPr marL="0" indent="0">
              <a:buNone/>
            </a:pPr>
            <a:r>
              <a:rPr lang="en-US" sz="1400" dirty="0"/>
              <a:t>•Regression Decision Tree, on the other hand, shows a perfect R² of 1.0000 on the training set, indicating overfitting. The model has perfectly learned the patterns in the training data, but its performance drastically drops on the test set (R² = 0.2283), indicating poor generalization. This sharp decline in performance demonstrates that the Regression Decision Tree is too specific to the training data and does not adapt well to new, unseen data.</a:t>
            </a:r>
          </a:p>
          <a:p>
            <a:pPr marL="0" indent="0">
              <a:buNone/>
            </a:pPr>
            <a:r>
              <a:rPr lang="en-US" sz="1400" dirty="0"/>
              <a:t>The most important advantages of Linear Regression over Regression Decision Tree are:</a:t>
            </a:r>
          </a:p>
          <a:p>
            <a:pPr marL="0" indent="0">
              <a:buNone/>
            </a:pPr>
            <a:r>
              <a:rPr lang="en-US" sz="1400" dirty="0"/>
              <a:t>1.Better Generalization: Linear Regression performs consistently on both training and test sets, ensuring the model generalizes well to unseen data, while Regression Decision Trees are prone to overfitting and have poor performance on new data.</a:t>
            </a:r>
          </a:p>
          <a:p>
            <a:pPr marL="0" indent="0">
              <a:buNone/>
            </a:pPr>
            <a:r>
              <a:rPr lang="en-US" sz="1400" dirty="0"/>
              <a:t>2.Less Overfitting: Linear Regression is less complex and less likely to overfit the training data, unlike Regression Decision Trees, which can become overly specific to the training set, leading to poor generalization.</a:t>
            </a:r>
          </a:p>
          <a:p>
            <a:pPr marL="0" indent="0">
              <a:buNone/>
            </a:pPr>
            <a:r>
              <a:rPr lang="en-US" sz="1400" dirty="0"/>
              <a:t>Thus, while Regression Decision Trees may excel in capturing complex relationships, their susceptibility to overfitting and instability makes Multiple Linear Regression a more reliable choice when generalization to unseen data is crucial.</a:t>
            </a:r>
          </a:p>
          <a:p>
            <a:pPr marL="0" indent="0">
              <a:buNone/>
            </a:pPr>
            <a:endParaRPr lang="en-IN" sz="1400" dirty="0"/>
          </a:p>
        </p:txBody>
      </p:sp>
    </p:spTree>
    <p:extLst>
      <p:ext uri="{BB962C8B-B14F-4D97-AF65-F5344CB8AC3E}">
        <p14:creationId xmlns:p14="http://schemas.microsoft.com/office/powerpoint/2010/main" val="2680499296"/>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197</TotalTime>
  <Words>954</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Performance Comparison of Two Statistical Learning Algorithms</vt:lpstr>
      <vt:lpstr>Introduction</vt:lpstr>
      <vt:lpstr>Problem Statement &amp; Methodology</vt:lpstr>
      <vt:lpstr>PowerPoint Presentation</vt:lpstr>
      <vt:lpstr>MULTIPLE LINEAR REGRESSION</vt:lpstr>
      <vt:lpstr>Regression Decision Tree</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ARAVIND R S</dc:creator>
  <cp:lastModifiedBy>ARAVIND R S</cp:lastModifiedBy>
  <cp:revision>4</cp:revision>
  <dcterms:created xsi:type="dcterms:W3CDTF">2024-11-12T04:07:03Z</dcterms:created>
  <dcterms:modified xsi:type="dcterms:W3CDTF">2024-11-12T14:52:31Z</dcterms:modified>
</cp:coreProperties>
</file>