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7"/>
  </p:notesMasterIdLst>
  <p:sldIdLst>
    <p:sldId id="281" r:id="rId3"/>
    <p:sldId id="257" r:id="rId4"/>
    <p:sldId id="284" r:id="rId5"/>
    <p:sldId id="283" r:id="rId6"/>
    <p:sldId id="259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73" r:id="rId21"/>
    <p:sldId id="289" r:id="rId22"/>
    <p:sldId id="288" r:id="rId23"/>
    <p:sldId id="290" r:id="rId24"/>
    <p:sldId id="287" r:id="rId25"/>
    <p:sldId id="276" r:id="rId26"/>
    <p:sldId id="277" r:id="rId27"/>
    <p:sldId id="278" r:id="rId28"/>
    <p:sldId id="294" r:id="rId29"/>
    <p:sldId id="292" r:id="rId30"/>
    <p:sldId id="295" r:id="rId31"/>
    <p:sldId id="298" r:id="rId32"/>
    <p:sldId id="299" r:id="rId33"/>
    <p:sldId id="300" r:id="rId34"/>
    <p:sldId id="301" r:id="rId35"/>
    <p:sldId id="302" r:id="rId3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1B282-7907-4A2D-9650-51650AB4459A}">
  <a:tblStyle styleId="{64C1B282-7907-4A2D-9650-51650AB44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88" autoAdjust="0"/>
  </p:normalViewPr>
  <p:slideViewPr>
    <p:cSldViewPr snapToGrid="0">
      <p:cViewPr varScale="1">
        <p:scale>
          <a:sx n="66" d="100"/>
          <a:sy n="66" d="100"/>
        </p:scale>
        <p:origin x="15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4691f78c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4691f78c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4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d7c5ec1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d7c5ec1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4691f78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4691f78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4691f78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4691f78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4691f78c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4691f78c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4691f78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4691f78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4691f78c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4691f78c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4691f78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4691f78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41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d7c5ec1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d7c5ec1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382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332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304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4691f78c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34691f78c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5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62963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4691f78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4691f78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bd7c5ec1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bd7c5ec1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798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34691f78c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34691f78c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esto que tiene que ver el machine learning?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7857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1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4691f78c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4691f78c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551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62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4691f78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4691f78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10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80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62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1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d7c5ec1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d7c5ec1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55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4691f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4691f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4691f78c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4691f78c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52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d7c5ec1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bd7c5ec1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4691f78c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4691f78c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4691f78c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4691f78c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9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 3">
  <p:cSld name="1_Title Only 3">
    <p:bg>
      <p:bgPr>
        <a:solidFill>
          <a:srgbClr val="6F39A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83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6" name="Google Shape;56;p14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9" name="Google Shape;59;p15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 2">
  <p:cSld name="1_Blank 2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4253" y="2833232"/>
            <a:ext cx="9280497" cy="239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5"/>
          <p:cNvSpPr txBox="1"/>
          <p:nvPr/>
        </p:nvSpPr>
        <p:spPr>
          <a:xfrm rot="-5400000">
            <a:off x="7275281" y="2566039"/>
            <a:ext cx="3404400" cy="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 sz="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Copyright Capability Building 2020 – Prohibida su reproducción sin expresa  autorización.</a:t>
            </a:r>
            <a:endParaRPr sz="6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2" y="0"/>
            <a:ext cx="79500" cy="5143500"/>
          </a:xfrm>
          <a:prstGeom prst="rect">
            <a:avLst/>
          </a:prstGeom>
          <a:solidFill>
            <a:srgbClr val="651FAC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700" b="0" i="0" u="none" strike="noStrike" cap="none">
                <a:solidFill>
                  <a:srgbClr val="3D226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00" rIns="0" bIns="2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700" b="0" i="0" u="none" strike="noStrike" cap="none">
                <a:solidFill>
                  <a:srgbClr val="6F36A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rgbClr val="D6499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 3">
  <p:cSld name="1_Title Only 3">
    <p:bg>
      <p:bgPr>
        <a:solidFill>
          <a:srgbClr val="6F39A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erpretable-machine-learning-with-xgboost-9ec80d148d27" TargetMode="External"/><Relationship Id="rId3" Type="http://schemas.openxmlformats.org/officeDocument/2006/relationships/hyperlink" Target="https://towardsdatascience.com/shap-explained-the-way-i-wish-someone-explained-it-to-me-ab81cc69ef30" TargetMode="External"/><Relationship Id="rId7" Type="http://schemas.openxmlformats.org/officeDocument/2006/relationships/hyperlink" Target="https://blog.datascienceheroes.com/how-to-interpret-shap-values-in-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wardsdatascience.com/shap-a-reliable-way-to-analyze-your-model-interpretability-874294d30af6" TargetMode="External"/><Relationship Id="rId5" Type="http://schemas.openxmlformats.org/officeDocument/2006/relationships/hyperlink" Target="https://medium.com/@gabrieltseng/interpreting-complex-models-with-shap-values-1c187db6ec83" TargetMode="External"/><Relationship Id="rId10" Type="http://schemas.openxmlformats.org/officeDocument/2006/relationships/hyperlink" Target="https://datamotus.com/2019/12/20/Shapley-value-regression.html" TargetMode="External"/><Relationship Id="rId4" Type="http://schemas.openxmlformats.org/officeDocument/2006/relationships/hyperlink" Target="https://www.displayr.com/shapley-vs-relative-weights/" TargetMode="External"/><Relationship Id="rId9" Type="http://schemas.openxmlformats.org/officeDocument/2006/relationships/hyperlink" Target="https://ema.drwhy.ai/shapley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hapr/vignettes/understanding_shap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an.r-project.org/web/packages/ShapleyValue/vignettes/ShapleyValu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1069650" y="1007482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Trabajo Practico Final de Enfoque Estadistico del Aprendizaje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4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Santiago Andres Sotelo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46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154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25" y="1948487"/>
            <a:ext cx="2910386" cy="1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50" y="2032193"/>
            <a:ext cx="2566300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182850" y="1486775"/>
            <a:ext cx="22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Conjunto Vacío = $0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5244350" y="1486775"/>
            <a:ext cx="190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   ABC = $19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00" y="1612850"/>
            <a:ext cx="7988300" cy="20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132477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   A = $7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380967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 = $4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668682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 = $6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0" y="1652531"/>
            <a:ext cx="8338125" cy="1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201475" y="1190825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 = $7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3701400" y="1190825"/>
            <a:ext cx="147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AC = $15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6751775" y="1190825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BC = $9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638" y="1943674"/>
            <a:ext cx="2220750" cy="19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75" y="894029"/>
            <a:ext cx="2220750" cy="166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75" y="2109676"/>
            <a:ext cx="2220750" cy="16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475" y="3561886"/>
            <a:ext cx="2220750" cy="1505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8"/>
          <p:cNvCxnSpPr>
            <a:stCxn id="195" idx="3"/>
          </p:cNvCxnSpPr>
          <p:nvPr/>
        </p:nvCxnSpPr>
        <p:spPr>
          <a:xfrm>
            <a:off x="2763225" y="1724590"/>
            <a:ext cx="3182100" cy="5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38"/>
          <p:cNvCxnSpPr>
            <a:stCxn id="196" idx="3"/>
          </p:cNvCxnSpPr>
          <p:nvPr/>
        </p:nvCxnSpPr>
        <p:spPr>
          <a:xfrm rot="10800000" flipH="1">
            <a:off x="2763225" y="2638376"/>
            <a:ext cx="3925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8"/>
          <p:cNvCxnSpPr>
            <a:stCxn id="197" idx="3"/>
          </p:cNvCxnSpPr>
          <p:nvPr/>
        </p:nvCxnSpPr>
        <p:spPr>
          <a:xfrm rot="10800000" flipH="1">
            <a:off x="2763225" y="2842193"/>
            <a:ext cx="4712100" cy="14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38"/>
          <p:cNvSpPr txBox="1"/>
          <p:nvPr/>
        </p:nvSpPr>
        <p:spPr>
          <a:xfrm>
            <a:off x="4153100" y="1734950"/>
            <a:ext cx="73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 txBox="1"/>
          <p:nvPr/>
        </p:nvSpPr>
        <p:spPr>
          <a:xfrm rot="518164">
            <a:off x="3966698" y="1622588"/>
            <a:ext cx="1210727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 = $7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 rot="-256874">
            <a:off x="2775712" y="2340856"/>
            <a:ext cx="3411820" cy="46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 = AC - A = $15 - $7 = $8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 rot="-988695">
            <a:off x="2648383" y="3347537"/>
            <a:ext cx="3411937" cy="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 = ABC - AC = $19 - $15 = $4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5" y="1188950"/>
            <a:ext cx="5717074" cy="34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125" y="1011475"/>
            <a:ext cx="2950442" cy="12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550" y="2394213"/>
            <a:ext cx="2950450" cy="12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3560" y="3763525"/>
            <a:ext cx="2950442" cy="12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5950" y="114846"/>
            <a:ext cx="2950451" cy="107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0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Definición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Para un juego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coalicional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(N, </a:t>
            </a: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υ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), existe un reparto de pagos único que divide el pago total de la gran coalición y satisface los axiomas anteriores y se llama…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Sí, Shapley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!!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50" y="2571750"/>
            <a:ext cx="792480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40"/>
          <p:cNvCxnSpPr>
            <a:stCxn id="226" idx="0"/>
          </p:cNvCxnSpPr>
          <p:nvPr/>
        </p:nvCxnSpPr>
        <p:spPr>
          <a:xfrm rot="10800000">
            <a:off x="1579950" y="3284550"/>
            <a:ext cx="353700" cy="7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40"/>
          <p:cNvCxnSpPr>
            <a:stCxn id="228" idx="0"/>
          </p:cNvCxnSpPr>
          <p:nvPr/>
        </p:nvCxnSpPr>
        <p:spPr>
          <a:xfrm rot="10800000">
            <a:off x="1900375" y="3343050"/>
            <a:ext cx="1081200" cy="9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40"/>
          <p:cNvSpPr txBox="1"/>
          <p:nvPr/>
        </p:nvSpPr>
        <p:spPr>
          <a:xfrm>
            <a:off x="1219500" y="4000950"/>
            <a:ext cx="14283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Conjunto de Jugadores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267425" y="4275450"/>
            <a:ext cx="14283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Función característica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3847750" y="3816200"/>
            <a:ext cx="14283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Subconjunto de Jugadores de una coalición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40"/>
          <p:cNvCxnSpPr/>
          <p:nvPr/>
        </p:nvCxnSpPr>
        <p:spPr>
          <a:xfrm rot="10800000">
            <a:off x="3940325" y="3270125"/>
            <a:ext cx="204000" cy="5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40"/>
          <p:cNvCxnSpPr>
            <a:stCxn id="232" idx="0"/>
          </p:cNvCxnSpPr>
          <p:nvPr/>
        </p:nvCxnSpPr>
        <p:spPr>
          <a:xfrm rot="10800000" flipH="1">
            <a:off x="975300" y="3255500"/>
            <a:ext cx="28410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40"/>
          <p:cNvSpPr txBox="1"/>
          <p:nvPr/>
        </p:nvSpPr>
        <p:spPr>
          <a:xfrm>
            <a:off x="370650" y="3816200"/>
            <a:ext cx="1209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Ganancia para el jugador “i”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Shapley aplicado al Machine </a:t>
            </a:r>
            <a:r>
              <a:rPr lang="es-419" sz="46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Aplicación al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La metodología de valores SHAP se deriva de la formula de Shapley. Ahora en el contexto de Machine </a:t>
            </a:r>
            <a:r>
              <a:rPr lang="es-MX" dirty="0" err="1">
                <a:latin typeface="Roboto"/>
                <a:ea typeface="Roboto"/>
                <a:sym typeface="Roboto"/>
              </a:rPr>
              <a:t>Learning</a:t>
            </a:r>
            <a:r>
              <a:rPr lang="es-MX" dirty="0">
                <a:latin typeface="Roboto"/>
                <a:ea typeface="Roboto"/>
                <a:sym typeface="Roboto"/>
              </a:rPr>
              <a:t> el juego pasa a estar determinado de la siguiente forma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El Juego es el </a:t>
            </a:r>
            <a:r>
              <a:rPr lang="es-MX" b="1" dirty="0">
                <a:latin typeface="Roboto"/>
                <a:ea typeface="Roboto"/>
                <a:sym typeface="Roboto"/>
              </a:rPr>
              <a:t>Resultado Predictivo</a:t>
            </a:r>
            <a:r>
              <a:rPr lang="es-MX" dirty="0">
                <a:latin typeface="Roboto"/>
                <a:ea typeface="Roboto"/>
                <a:sym typeface="Roboto"/>
              </a:rPr>
              <a:t> de un modelo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Los Jugadores son los </a:t>
            </a:r>
            <a:r>
              <a:rPr lang="es-MX" b="1" dirty="0" err="1">
                <a:latin typeface="Roboto"/>
                <a:ea typeface="Roboto"/>
                <a:sym typeface="Roboto"/>
              </a:rPr>
              <a:t>Features</a:t>
            </a:r>
            <a:endParaRPr b="1" dirty="0">
              <a:latin typeface="Roboto"/>
              <a:ea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Acá se define al juego como una observación individual. Es decir, cada observación configura un juego.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Vamos a analizar un ejemplo simple donde la variable a estimar es la Altura y depende de 3 variables: Edad(E), Sexo(S) y Peso(P).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El modelo aplicado es uno lineal pero puede aplicarse a cualquier modelo mas complejo.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Observando como hay 3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hay 2^3 combinaciones posibles. Cada combinación logra una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determinado por el R2 determinado. Los modelos con mayores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utilizados tendrán una mayor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087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13" y="973428"/>
            <a:ext cx="6162584" cy="397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/>
        </p:nvSpPr>
        <p:spPr>
          <a:xfrm>
            <a:off x="2678117" y="217155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0,44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33300" y="2171550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0,55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05575" y="2171550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0,65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4" y="3255275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0,58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57600" y="3255275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0,7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686812" y="3255275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0,80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4016650" y="4306500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latin typeface="Roboto"/>
                <a:ea typeface="Roboto"/>
                <a:cs typeface="Roboto"/>
                <a:sym typeface="Roboto"/>
              </a:rPr>
              <a:t>Agenda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9"/>
          <p:cNvSpPr txBox="1">
            <a:spLocks noGrp="1"/>
          </p:cNvSpPr>
          <p:nvPr>
            <p:ph type="subTitle" idx="1"/>
          </p:nvPr>
        </p:nvSpPr>
        <p:spPr>
          <a:xfrm>
            <a:off x="475248" y="1420614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Breve repaso de Historia e Introducción a la Teoría de los Juegos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Ejemplo de Juego Cooperativo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Valor de Shapley aplicado al Machine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Interpretación de modelos de tipo Black-box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Ventajas y Desventajas de SHAP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Referencias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52D9895-5C17-44B6-9574-AB1D748A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" y="893323"/>
            <a:ext cx="7031038" cy="41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736174" y="224552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0,44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95845" y="2243159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0,55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99284" y="2260584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0,65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5" y="3380898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0,58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20803" y="3341324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0,7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886378" y="3341430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0,80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3987508" y="4457908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9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Aplicación al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Los ponderadores tienen que cumplir los siguientes requisitos: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La suma de los ponderadores de modelos con f </a:t>
            </a:r>
            <a:r>
              <a:rPr lang="es-MX" dirty="0" err="1">
                <a:latin typeface="Roboto"/>
                <a:ea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sym typeface="Roboto"/>
              </a:rPr>
              <a:t> tiene que ser igual a la suma de todos los ponderadores de los modelos con f+1 </a:t>
            </a:r>
            <a:r>
              <a:rPr lang="es-MX" dirty="0" err="1">
                <a:latin typeface="Roboto"/>
                <a:ea typeface="Roboto"/>
                <a:sym typeface="Roboto"/>
              </a:rPr>
              <a:t>Feautures</a:t>
            </a:r>
            <a:r>
              <a:rPr lang="es-MX" dirty="0">
                <a:latin typeface="Roboto"/>
                <a:ea typeface="Roboto"/>
                <a:sym typeface="Roboto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Para un modelos con f </a:t>
            </a:r>
            <a:r>
              <a:rPr lang="es-MX" dirty="0" err="1">
                <a:latin typeface="Roboto"/>
                <a:ea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sym typeface="Roboto"/>
              </a:rPr>
              <a:t> sus ponderadores deben ser iguales.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La formula de calculo del ponderador se desprende de la formula de Shapley y es: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7B01B0-27F9-4D60-A168-DB4DA319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2995" y="3761201"/>
            <a:ext cx="13611846" cy="11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1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Utilizando la formula de Shapley pero ahora aplicada a la variable edad para la observación x0: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43BBE0-5307-4409-8412-18919F1D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" y="2400777"/>
            <a:ext cx="7886700" cy="21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4294967295"/>
          </p:nvPr>
        </p:nvSpPr>
        <p:spPr>
          <a:xfrm>
            <a:off x="202125" y="1123350"/>
            <a:ext cx="879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 dirty="0">
                <a:latin typeface="Roboto"/>
                <a:ea typeface="Roboto"/>
                <a:cs typeface="Roboto"/>
                <a:sym typeface="Roboto"/>
              </a:rPr>
              <a:t>Solución:</a:t>
            </a:r>
            <a:r>
              <a:rPr lang="es-419" sz="1600" dirty="0">
                <a:latin typeface="Roboto"/>
                <a:ea typeface="Roboto"/>
                <a:cs typeface="Roboto"/>
                <a:sym typeface="Roboto"/>
              </a:rPr>
              <a:t> descomposición del R2 a través del método de Shapley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AEE217-7470-4265-8844-D994ADCE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" y="1828201"/>
            <a:ext cx="1543050" cy="1619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9876AA-A008-4014-8513-31047DCD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58" y="2139430"/>
            <a:ext cx="6859063" cy="12965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30318C-7C82-40FB-894A-04F7AAD4B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2423" y="4122413"/>
            <a:ext cx="9928846" cy="5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Interpretación de modelos de tipo Black-box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En este tipo de modelos se presenta la imposibilidad de obtener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explicabilidad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, debido a que no se puede tener acceso a su estructura interna. 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Hay un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trade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-off entre el poder de predicción del modelo y su interpretabilidad.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Algunos ejemplos son: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Support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Vector Machines (SVM)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Random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Forest,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Gradient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Boosting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Machines,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XGBoost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Redes Neuronales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9AE048-4253-4A72-AEB4-3774F8E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El Valor de Shapley para una cierta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i, de un total de n, dada la predicción p de un modelo complejo, es: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25" y="2187900"/>
            <a:ext cx="6910276" cy="1465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52D9895-5C17-44B6-9574-AB1D748A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" y="893323"/>
            <a:ext cx="7031038" cy="41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78452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736174" y="224552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95845" y="2243159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99284" y="2260584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5" y="3380898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20803" y="3341324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886378" y="3341430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3987508" y="4457908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73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Ventajas y Desventajas de SHAP</a:t>
            </a: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1972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Ventajas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Precisión Local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Las predicciones modeladas para los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se corresponden con el modelo original</a:t>
            </a:r>
          </a:p>
          <a:p>
            <a:pPr marL="285750" indent="-285750"/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Reescalado</a:t>
            </a: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de </a:t>
            </a:r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Ausentes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Si hay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no considerados por el modelo, la metodología ajusta para que no tengan impacto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Consistencia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Dado que se deriva de la formula de Shapley es el único método quede puede distribuir de forma justa y equitativa la ganancia del juego (predicción)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Comparabilidad Global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No solo permite analizar la interpretabilidad de forma puntual para cada observación sino que la metodología permite conseguir la importancia de los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de forma global( por ejemplo promediando los SHAP)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Ventajas y Desventajas de SHAP</a:t>
            </a:r>
          </a:p>
        </p:txBody>
      </p:sp>
    </p:spTree>
    <p:extLst>
      <p:ext uri="{BB962C8B-B14F-4D97-AF65-F5344CB8AC3E}">
        <p14:creationId xmlns:p14="http://schemas.microsoft.com/office/powerpoint/2010/main" val="426661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Introducción y Breve repaso de historia:</a:t>
            </a: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2448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Desventajas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Complejidad Computacional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La cantidad de modelos estimados aumenta de forma exponencial(2^F) a medida que se suman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y esto para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datasets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grandes genera una demora muy grande de tiempo para el calculo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Orden de los </a:t>
            </a:r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Puede ocurrir que el orden en que estén seleccionadas las variables afecten al resultado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Aplicación a Simulaciones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Es un modelo que devuelve solamente un valor y no permite simular situaciones contingentes.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Ventajas y Desventajas de SHAP</a:t>
            </a:r>
          </a:p>
        </p:txBody>
      </p:sp>
    </p:spTree>
    <p:extLst>
      <p:ext uri="{BB962C8B-B14F-4D97-AF65-F5344CB8AC3E}">
        <p14:creationId xmlns:p14="http://schemas.microsoft.com/office/powerpoint/2010/main" val="352289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Referencias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1438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150" y="128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3"/>
              </a:rPr>
              <a:t>https://towardsdatascience.com/shap-explained-the-way-i-wish-someone-explained-it-to-me-ab81cc69ef30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4"/>
              </a:rPr>
              <a:t>https://www.displayr.com/shapley-vs-relative-weights/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5"/>
              </a:rPr>
              <a:t>https://medium.com/@gabrieltseng/interpreting-complex-models-with-shap-values-1c187db6ec83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6"/>
              </a:rPr>
              <a:t>https://towardsdatascience.com/shap-a-reliable-way-to-analyze-your-model-interpretability-874294d30af6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7"/>
              </a:rPr>
              <a:t>https://blog.datascienceheroes.com/how-to-interpret-shap-values-in-r/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8"/>
              </a:rPr>
              <a:t>https://towardsdatascience.com/interpretable-machine-learning-with-xgboost-9ec80d148d27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9"/>
              </a:rPr>
              <a:t>https://ema.drwhy.ai/shapley.html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10"/>
              </a:rPr>
              <a:t>https://datamotus.com/2019/12/20/Shapley-value-regression.html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51107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Ejemplos de R:</a:t>
            </a:r>
          </a:p>
          <a:p>
            <a:pPr marL="285750" indent="-285750">
              <a:spcBef>
                <a:spcPts val="1600"/>
              </a:spcBef>
            </a:pPr>
            <a:r>
              <a:rPr lang="es-AR" dirty="0">
                <a:latin typeface="Roboto"/>
                <a:ea typeface="Roboto"/>
                <a:cs typeface="Roboto"/>
                <a:sym typeface="Roboto"/>
                <a:hlinkClick r:id="rId3"/>
              </a:rPr>
              <a:t>https://cran.r-project.org/web/packages/shapr/vignettes/understanding_shapr.html</a:t>
            </a: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dirty="0">
                <a:latin typeface="Roboto"/>
                <a:ea typeface="Roboto"/>
                <a:cs typeface="Roboto"/>
                <a:sym typeface="Roboto"/>
                <a:hlinkClick r:id="rId4"/>
              </a:rPr>
              <a:t>https://cran.r-project.org/web/packages/ShapleyValue/vignettes/ShapleyValue.html</a:t>
            </a:r>
            <a:endParaRPr lang="es-AR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26662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150" y="128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Apuntes EEA de Inferencia Estadística - </a:t>
            </a:r>
            <a:r>
              <a:rPr lang="es-MX" sz="1200" dirty="0" err="1">
                <a:latin typeface="Roboto"/>
                <a:ea typeface="Roboto"/>
                <a:cs typeface="Roboto"/>
                <a:sym typeface="Roboto"/>
              </a:rPr>
              <a:t>Trade</a:t>
            </a: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-off Sesgo-Varianza 2021</a:t>
            </a:r>
          </a:p>
          <a:p>
            <a:pPr marL="171450" indent="-171450">
              <a:spcBef>
                <a:spcPts val="1600"/>
              </a:spcBef>
            </a:pP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Economics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Microeconomic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Theory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- (Andreu Mas-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Colell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, Michael D.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Whinston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, Jerry R. Green) Oxford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University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Press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1995</a:t>
            </a:r>
            <a:endParaRPr lang="es-MX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spcBef>
                <a:spcPts val="1600"/>
              </a:spcBef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2745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 dirty="0" err="1">
                <a:latin typeface="Roboto"/>
                <a:ea typeface="Roboto"/>
                <a:cs typeface="Roboto"/>
                <a:sym typeface="Roboto"/>
              </a:rPr>
              <a:t>Introduccion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9;p47">
            <a:extLst>
              <a:ext uri="{FF2B5EF4-FFF2-40B4-BE49-F238E27FC236}">
                <a16:creationId xmlns:a16="http://schemas.microsoft.com/office/drawing/2014/main" id="{BFA2B8D0-4DAD-4773-957F-F0F0DD8CE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8650" y="2128979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Que se entiende por SHAP?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>
                <a:latin typeface="Roboto"/>
                <a:ea typeface="Roboto"/>
                <a:sym typeface="Roboto"/>
              </a:rPr>
              <a:t>Sh</a:t>
            </a:r>
            <a:r>
              <a:rPr lang="es-419" dirty="0" err="1">
                <a:latin typeface="Roboto"/>
                <a:ea typeface="Roboto"/>
                <a:sym typeface="Roboto"/>
              </a:rPr>
              <a:t>appley</a:t>
            </a:r>
            <a:r>
              <a:rPr lang="es-419" dirty="0">
                <a:latin typeface="Roboto"/>
                <a:ea typeface="Roboto"/>
                <a:sym typeface="Roboto"/>
              </a:rPr>
              <a:t> </a:t>
            </a:r>
            <a:r>
              <a:rPr lang="es-419" b="1" dirty="0" err="1">
                <a:latin typeface="Roboto"/>
                <a:ea typeface="Roboto"/>
                <a:sym typeface="Roboto"/>
              </a:rPr>
              <a:t>A</a:t>
            </a:r>
            <a:r>
              <a:rPr lang="es-419" dirty="0" err="1">
                <a:latin typeface="Roboto"/>
                <a:ea typeface="Roboto"/>
                <a:sym typeface="Roboto"/>
              </a:rPr>
              <a:t>dditive</a:t>
            </a:r>
            <a:r>
              <a:rPr lang="es-419" dirty="0">
                <a:latin typeface="Roboto"/>
                <a:ea typeface="Roboto"/>
                <a:sym typeface="Roboto"/>
              </a:rPr>
              <a:t> </a:t>
            </a:r>
            <a:r>
              <a:rPr lang="es-419" dirty="0" err="1">
                <a:latin typeface="Roboto"/>
                <a:ea typeface="Roboto"/>
                <a:sym typeface="Roboto"/>
              </a:rPr>
              <a:t>ex</a:t>
            </a:r>
            <a:r>
              <a:rPr lang="es-419" b="1" dirty="0" err="1">
                <a:latin typeface="Roboto"/>
                <a:ea typeface="Roboto"/>
                <a:sym typeface="Roboto"/>
              </a:rPr>
              <a:t>P</a:t>
            </a:r>
            <a:r>
              <a:rPr lang="es-419" dirty="0" err="1">
                <a:latin typeface="Roboto"/>
                <a:ea typeface="Roboto"/>
                <a:sym typeface="Roboto"/>
              </a:rPr>
              <a:t>lanations</a:t>
            </a:r>
            <a:r>
              <a:rPr lang="es-419" dirty="0">
                <a:latin typeface="Roboto"/>
                <a:ea typeface="Roboto"/>
                <a:sym typeface="Roboto"/>
              </a:rPr>
              <a:t>:</a:t>
            </a:r>
          </a:p>
          <a:p>
            <a:pPr marL="635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s-419" dirty="0">
                <a:latin typeface="Roboto"/>
                <a:ea typeface="Roboto"/>
                <a:sym typeface="Roboto"/>
              </a:rPr>
              <a:t>Proviene de un trabajo publicado en 2017 por Scott </a:t>
            </a:r>
            <a:r>
              <a:rPr lang="es-419" dirty="0" err="1">
                <a:latin typeface="Roboto"/>
                <a:ea typeface="Roboto"/>
                <a:sym typeface="Roboto"/>
              </a:rPr>
              <a:t>Lundber</a:t>
            </a:r>
            <a:r>
              <a:rPr lang="es-419" dirty="0">
                <a:latin typeface="Roboto"/>
                <a:ea typeface="Roboto"/>
                <a:sym typeface="Roboto"/>
              </a:rPr>
              <a:t> y Su In Lee</a:t>
            </a:r>
          </a:p>
          <a:p>
            <a:pPr marL="635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s-MX" dirty="0">
                <a:latin typeface="Roboto"/>
                <a:ea typeface="Roboto"/>
                <a:sym typeface="Roboto"/>
              </a:rPr>
              <a:t>Objetivo del trabajo: Buscar darle mas </a:t>
            </a:r>
            <a:r>
              <a:rPr lang="es-MX" dirty="0" err="1">
                <a:latin typeface="Roboto"/>
                <a:ea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sym typeface="Roboto"/>
              </a:rPr>
              <a:t> a modelos complejos.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25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72" y="2047000"/>
            <a:ext cx="1627652" cy="174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793" y="2028875"/>
            <a:ext cx="1627652" cy="174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1"/>
          <p:cNvSpPr/>
          <p:nvPr/>
        </p:nvSpPr>
        <p:spPr>
          <a:xfrm>
            <a:off x="2" y="0"/>
            <a:ext cx="79500" cy="5143500"/>
          </a:xfrm>
          <a:prstGeom prst="rect">
            <a:avLst/>
          </a:prstGeom>
          <a:solidFill>
            <a:srgbClr val="651FAC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Referentes</a:t>
            </a:r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Repaso de historia</a:t>
            </a:r>
            <a:endParaRPr dirty="0"/>
          </a:p>
        </p:txBody>
      </p:sp>
      <p:sp>
        <p:nvSpPr>
          <p:cNvPr id="127" name="Google Shape;127;p31"/>
          <p:cNvSpPr txBox="1"/>
          <p:nvPr/>
        </p:nvSpPr>
        <p:spPr>
          <a:xfrm>
            <a:off x="3396424" y="1380842"/>
            <a:ext cx="1836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/>
              <a:t>Juegos Competitivos</a:t>
            </a:r>
            <a:endParaRPr sz="1700" b="1" dirty="0"/>
          </a:p>
        </p:txBody>
      </p:sp>
      <p:sp>
        <p:nvSpPr>
          <p:cNvPr id="128" name="Google Shape;128;p31"/>
          <p:cNvSpPr txBox="1"/>
          <p:nvPr/>
        </p:nvSpPr>
        <p:spPr>
          <a:xfrm>
            <a:off x="5820869" y="1339000"/>
            <a:ext cx="207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/>
              <a:t>Juegos Cooperativos</a:t>
            </a:r>
            <a:endParaRPr sz="1700" b="1" dirty="0"/>
          </a:p>
        </p:txBody>
      </p:sp>
      <p:sp>
        <p:nvSpPr>
          <p:cNvPr id="129" name="Google Shape;129;p31"/>
          <p:cNvSpPr txBox="1"/>
          <p:nvPr/>
        </p:nvSpPr>
        <p:spPr>
          <a:xfrm>
            <a:off x="1018248" y="816776"/>
            <a:ext cx="734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rgbClr val="701C7F"/>
                </a:solidFill>
              </a:rPr>
              <a:t>Teoría de Juegos</a:t>
            </a:r>
            <a:endParaRPr sz="1700">
              <a:solidFill>
                <a:srgbClr val="701C7F"/>
              </a:solidFill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3886698" y="4326724"/>
            <a:ext cx="10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John Nash</a:t>
            </a:r>
            <a:endParaRPr dirty="0"/>
          </a:p>
        </p:txBody>
      </p:sp>
      <p:sp>
        <p:nvSpPr>
          <p:cNvPr id="131" name="Google Shape;131;p31"/>
          <p:cNvSpPr txBox="1"/>
          <p:nvPr/>
        </p:nvSpPr>
        <p:spPr>
          <a:xfrm>
            <a:off x="6042793" y="4326724"/>
            <a:ext cx="13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Lloyd Shapley</a:t>
            </a:r>
            <a:endParaRPr dirty="0"/>
          </a:p>
        </p:txBody>
      </p:sp>
      <p:sp>
        <p:nvSpPr>
          <p:cNvPr id="132" name="Google Shape;132;p31"/>
          <p:cNvSpPr txBox="1"/>
          <p:nvPr/>
        </p:nvSpPr>
        <p:spPr>
          <a:xfrm>
            <a:off x="7945563" y="2751505"/>
            <a:ext cx="1288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*Premio Nobel de Economía en 2012</a:t>
            </a:r>
            <a:endParaRPr b="1" dirty="0"/>
          </a:p>
        </p:txBody>
      </p:sp>
      <p:sp>
        <p:nvSpPr>
          <p:cNvPr id="19" name="Google Shape;130;p31">
            <a:extLst>
              <a:ext uri="{FF2B5EF4-FFF2-40B4-BE49-F238E27FC236}">
                <a16:creationId xmlns:a16="http://schemas.microsoft.com/office/drawing/2014/main" id="{770C4CE6-26CC-49AA-B92E-CFA7D7E64CB7}"/>
              </a:ext>
            </a:extLst>
          </p:cNvPr>
          <p:cNvSpPr txBox="1"/>
          <p:nvPr/>
        </p:nvSpPr>
        <p:spPr>
          <a:xfrm>
            <a:off x="885215" y="4326724"/>
            <a:ext cx="18137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John </a:t>
            </a:r>
            <a:r>
              <a:rPr lang="es-419" dirty="0" err="1"/>
              <a:t>Von</a:t>
            </a:r>
            <a:r>
              <a:rPr lang="es-419" dirty="0"/>
              <a:t> Neuman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8420CC-A3F4-41C1-89A4-223982EB5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95" y="2028875"/>
            <a:ext cx="1779160" cy="1802570"/>
          </a:xfrm>
          <a:prstGeom prst="rect">
            <a:avLst/>
          </a:prstGeom>
        </p:spPr>
      </p:pic>
      <p:sp>
        <p:nvSpPr>
          <p:cNvPr id="22" name="Google Shape;127;p31">
            <a:extLst>
              <a:ext uri="{FF2B5EF4-FFF2-40B4-BE49-F238E27FC236}">
                <a16:creationId xmlns:a16="http://schemas.microsoft.com/office/drawing/2014/main" id="{EA04929E-EBA6-42FF-923D-7CBC1C2EEE70}"/>
              </a:ext>
            </a:extLst>
          </p:cNvPr>
          <p:cNvSpPr txBox="1"/>
          <p:nvPr/>
        </p:nvSpPr>
        <p:spPr>
          <a:xfrm>
            <a:off x="746598" y="1378842"/>
            <a:ext cx="1836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 err="1"/>
              <a:t>Fundacion</a:t>
            </a:r>
            <a:r>
              <a:rPr lang="es-419" sz="1700" b="1" dirty="0"/>
              <a:t> de la </a:t>
            </a:r>
            <a:r>
              <a:rPr lang="es-419" sz="1700" b="1" dirty="0" err="1"/>
              <a:t>Teoria</a:t>
            </a:r>
            <a:endParaRPr sz="17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Introducción a la Teoría de Juegos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4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Definición de Juego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4294967295"/>
          </p:nvPr>
        </p:nvSpPr>
        <p:spPr>
          <a:xfrm>
            <a:off x="311700" y="997778"/>
            <a:ext cx="8050248" cy="1426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</a:rPr>
              <a:t>Cual es la definición de un juego? Es un modelo en donde varios individuos interactúan en un contexto de  interdependencia estratégica (Mas </a:t>
            </a:r>
            <a:r>
              <a:rPr lang="es-MX" sz="1500" dirty="0" err="1">
                <a:solidFill>
                  <a:srgbClr val="3D2262"/>
                </a:solidFill>
                <a:latin typeface="Roboto"/>
                <a:ea typeface="Roboto"/>
              </a:rPr>
              <a:t>Colell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</a:rPr>
              <a:t>). En particular lo que implica esto es que el bienestar individual depende no solo de las acciones propias sino de las acciones de los demás individuos.</a:t>
            </a:r>
            <a:endParaRPr lang="es-MX"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Un Juego esta compuesto de los siguientes componentes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Jugadores</a:t>
            </a:r>
            <a:endParaRPr sz="1500" b="1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Las </a:t>
            </a: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reglas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a las cuales están sujetos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Los </a:t>
            </a: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resultados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posibles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Los </a:t>
            </a:r>
            <a:r>
              <a:rPr lang="es-419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pagos</a:t>
            </a:r>
            <a:r>
              <a:rPr lang="es-419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o beneficios (Utilidad)</a:t>
            </a:r>
          </a:p>
        </p:txBody>
      </p:sp>
      <p:sp>
        <p:nvSpPr>
          <p:cNvPr id="8" name="Google Shape;257;p44">
            <a:extLst>
              <a:ext uri="{FF2B5EF4-FFF2-40B4-BE49-F238E27FC236}">
                <a16:creationId xmlns:a16="http://schemas.microsoft.com/office/drawing/2014/main" id="{B33D3602-8AD4-4237-9A6A-B8965B466F6D}"/>
              </a:ext>
            </a:extLst>
          </p:cNvPr>
          <p:cNvSpPr txBox="1">
            <a:spLocks/>
          </p:cNvSpPr>
          <p:nvPr/>
        </p:nvSpPr>
        <p:spPr>
          <a:xfrm>
            <a:off x="311700" y="3621809"/>
            <a:ext cx="7069816" cy="93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Hay 2 tipos de juego:</a:t>
            </a:r>
          </a:p>
          <a:p>
            <a:pPr marL="1371600">
              <a:spcBef>
                <a:spcPts val="1600"/>
              </a:spcBef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No Cooperativos</a:t>
            </a:r>
          </a:p>
          <a:p>
            <a:pPr marL="1371600"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Cooperativos</a:t>
            </a:r>
            <a:endParaRPr lang="es-MX"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418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2"/>
          <p:cNvSpPr txBox="1">
            <a:spLocks noGrp="1"/>
          </p:cNvSpPr>
          <p:nvPr>
            <p:ph type="subTitle" idx="1"/>
          </p:nvPr>
        </p:nvSpPr>
        <p:spPr>
          <a:xfrm>
            <a:off x="475248" y="17316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Un juego cooperativo es un par (N, </a:t>
            </a:r>
            <a:r>
              <a:rPr lang="es-419" sz="160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), donde: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N={1, 2, … , n} es un conjunto finito de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jugadores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                      es una función 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que asigna a cada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coalición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            un valor real </a:t>
            </a:r>
            <a:r>
              <a:rPr lang="es-419" sz="160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419" i="1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 denominado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pago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, que los miembros de las coaliciones pueden distribuir entre ellos. A esta función se la conoce como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función característica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➢"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Ese reparto debería ser 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estable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justo/equitativo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2"/>
          <p:cNvPicPr preferRelativeResize="0"/>
          <p:nvPr/>
        </p:nvPicPr>
        <p:blipFill rotWithShape="1">
          <a:blip r:embed="rId3">
            <a:alphaModFix/>
          </a:blip>
          <a:srcRect l="13978"/>
          <a:stretch/>
        </p:blipFill>
        <p:spPr>
          <a:xfrm>
            <a:off x="6763416" y="2874850"/>
            <a:ext cx="5415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4">
            <a:alphaModFix/>
          </a:blip>
          <a:srcRect l="3257" t="18675" r="9398" b="18675"/>
          <a:stretch/>
        </p:blipFill>
        <p:spPr>
          <a:xfrm>
            <a:off x="1300713" y="2876550"/>
            <a:ext cx="1172950" cy="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3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475248" y="111297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Axiomas de Igualdad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Eficiencia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: la suma de las contribuciones individuales tiene que ser igual a la ganancia total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Simetría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: jugadores que siempre hacen la misma contribución en cada coalición, deben recibir el mismo pago.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Jugador Ficticio: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si agregar un jugador a una coalición no cambia la ganancia, sin importar a cual, entonces su contribución será 0.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 err="1">
                <a:latin typeface="Roboto"/>
                <a:ea typeface="Roboto"/>
                <a:cs typeface="Roboto"/>
                <a:sym typeface="Roboto"/>
              </a:rPr>
              <a:t>Aditividad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dados dos juegos, entonces la recompensa individual de un jugador en ambos juegos debe ser igual a la recompensa de su primer juego más la recompensa del segundo juego.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>
            <a:off x="393825" y="990350"/>
            <a:ext cx="8392800" cy="3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Ejemplo:</a:t>
            </a:r>
            <a:endParaRPr sz="4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grupo de amigos se decide anotar a un torneo de un juego de moda, en el cual se puede jugar en equipos de 1 a 3 personas. Aquel equipo ganador va a recibir un gran premio económico.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Andrea (A), </a:t>
            </a:r>
            <a:r>
              <a:rPr lang="es-419" sz="20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Belen</a:t>
            </a: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(B) y Carlos (C) logran ganar el torneo…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¿Pero cómo repartirán el premio?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1490</Words>
  <Application>Microsoft Office PowerPoint</Application>
  <PresentationFormat>Presentación en pantalla (16:9)</PresentationFormat>
  <Paragraphs>257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Roboto</vt:lpstr>
      <vt:lpstr>Poppins</vt:lpstr>
      <vt:lpstr>Georgia</vt:lpstr>
      <vt:lpstr>Simple Light</vt:lpstr>
      <vt:lpstr>Simple Light</vt:lpstr>
      <vt:lpstr>Presentación de PowerPoint</vt:lpstr>
      <vt:lpstr>Agenda</vt:lpstr>
      <vt:lpstr>Presentación de PowerPoint</vt:lpstr>
      <vt:lpstr>Introduccion</vt:lpstr>
      <vt:lpstr>Repaso de historia</vt:lpstr>
      <vt:lpstr>Introducción a la Teoría de Juegos</vt:lpstr>
      <vt:lpstr>Introducción de la Teoría de Juegos </vt:lpstr>
      <vt:lpstr>Introducción de la Teoría de Juegos </vt:lpstr>
      <vt:lpstr>Presentación de PowerPoint</vt:lpstr>
      <vt:lpstr>Introducción de la Teoría de Juegos   </vt:lpstr>
      <vt:lpstr>Introducción de la Teoría de Juegos   </vt:lpstr>
      <vt:lpstr>Introducción de la Teoría de Juegos   </vt:lpstr>
      <vt:lpstr>Introducción de la Teoría de Juegos   </vt:lpstr>
      <vt:lpstr>Introducción de la Teoría de Juegos   </vt:lpstr>
      <vt:lpstr>Valor de Shapley </vt:lpstr>
      <vt:lpstr>Presentación de PowerPoint</vt:lpstr>
      <vt:lpstr>Valor de Shapley </vt:lpstr>
      <vt:lpstr>Valor de Shapley </vt:lpstr>
      <vt:lpstr>Valor de Shapley </vt:lpstr>
      <vt:lpstr>Valor de Shapley </vt:lpstr>
      <vt:lpstr>Valor de Shapley </vt:lpstr>
      <vt:lpstr>Valor de Shapley </vt:lpstr>
      <vt:lpstr>Valor de Shapley </vt:lpstr>
      <vt:lpstr>Presentación de PowerPoint</vt:lpstr>
      <vt:lpstr>Interpretación de modelos de tipo Black-box</vt:lpstr>
      <vt:lpstr>Interpretación de modelos de tipo Black-box</vt:lpstr>
      <vt:lpstr>Interpretación de modelos de tipo Black-box</vt:lpstr>
      <vt:lpstr>Presentación de PowerPoint</vt:lpstr>
      <vt:lpstr>Ventajas y Desventajas de SHAP</vt:lpstr>
      <vt:lpstr>Ventajas y Desventajas de SHAP</vt:lpstr>
      <vt:lpstr>Presentación de PowerPoint</vt:lpstr>
      <vt:lpstr>Referencias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Santiago Andres Sotelo</cp:lastModifiedBy>
  <cp:revision>14</cp:revision>
  <dcterms:modified xsi:type="dcterms:W3CDTF">2021-12-07T01:29:49Z</dcterms:modified>
</cp:coreProperties>
</file>