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952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8270" y="2357069"/>
            <a:ext cx="6855459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9" y="2162683"/>
            <a:ext cx="10662920" cy="300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-search-algorithm/" TargetMode="External"/><Relationship Id="rId2" Type="http://schemas.openxmlformats.org/officeDocument/2006/relationships/hyperlink" Target="https://www.geeksforgeeks.org/dijkstras-shortest-path-algorithm-greedy-algo-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ta-chart.com/histogram" TargetMode="External"/><Relationship Id="rId4" Type="http://schemas.openxmlformats.org/officeDocument/2006/relationships/hyperlink" Target="https://www.w3schools.com/js/default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7086" rIns="0" bIns="0" rtlCol="0">
            <a:spAutoFit/>
          </a:bodyPr>
          <a:lstStyle/>
          <a:p>
            <a:pPr marL="1916430" marR="5080">
              <a:lnSpc>
                <a:spcPct val="100000"/>
              </a:lnSpc>
              <a:spcBef>
                <a:spcPts val="100"/>
              </a:spcBef>
            </a:pPr>
            <a:r>
              <a:rPr sz="7200" spc="-275" dirty="0">
                <a:solidFill>
                  <a:srgbClr val="252525"/>
                </a:solidFill>
                <a:latin typeface="Microsoft Sans Serif"/>
                <a:cs typeface="Microsoft Sans Serif"/>
              </a:rPr>
              <a:t>Path</a:t>
            </a:r>
            <a:r>
              <a:rPr sz="72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7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and</a:t>
            </a:r>
            <a:r>
              <a:rPr sz="7200" spc="-10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7200" spc="180" dirty="0">
                <a:solidFill>
                  <a:srgbClr val="252525"/>
                </a:solidFill>
                <a:latin typeface="Microsoft Sans Serif"/>
                <a:cs typeface="Microsoft Sans Serif"/>
              </a:rPr>
              <a:t>Sorting </a:t>
            </a:r>
            <a:r>
              <a:rPr sz="7200" spc="-189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7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Visualizer</a:t>
            </a:r>
            <a:endParaRPr sz="7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9609" y="4660976"/>
            <a:ext cx="2962275" cy="15055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5"/>
              </a:spcBef>
              <a:buClr>
                <a:srgbClr val="A42F0F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Aesha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Mahida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(34)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Isha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Kule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(31)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Sanskruti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Sankhe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(57)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1252727"/>
            <a:ext cx="5684520" cy="41102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0483" y="1252727"/>
            <a:ext cx="5056632" cy="4110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94436"/>
            <a:ext cx="6608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Developmen</a:t>
            </a:r>
            <a:r>
              <a:rPr sz="3600" spc="-125" dirty="0"/>
              <a:t>t</a:t>
            </a:r>
            <a:r>
              <a:rPr sz="3600" spc="-70" dirty="0"/>
              <a:t> </a:t>
            </a:r>
            <a:r>
              <a:rPr sz="3600" spc="-80" dirty="0"/>
              <a:t>o</a:t>
            </a:r>
            <a:r>
              <a:rPr sz="3600" spc="-40" dirty="0"/>
              <a:t>f </a:t>
            </a:r>
            <a:r>
              <a:rPr sz="3600" spc="-190" dirty="0"/>
              <a:t>S</a:t>
            </a:r>
            <a:r>
              <a:rPr sz="3600" spc="-170" dirty="0"/>
              <a:t>o</a:t>
            </a:r>
            <a:r>
              <a:rPr sz="3600" spc="170" dirty="0"/>
              <a:t>rtin</a:t>
            </a:r>
            <a:r>
              <a:rPr sz="3600" spc="285" dirty="0"/>
              <a:t>g</a:t>
            </a:r>
            <a:r>
              <a:rPr sz="3600" spc="-55" dirty="0"/>
              <a:t> </a:t>
            </a:r>
            <a:r>
              <a:rPr sz="3600" spc="-15" dirty="0"/>
              <a:t>Visualizer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71952" y="1284370"/>
            <a:ext cx="8717915" cy="4132579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Dr.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A.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Vijay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Kumar</a:t>
            </a:r>
            <a:endParaRPr sz="1800">
              <a:latin typeface="Trebuchet MS"/>
              <a:cs typeface="Trebuchet MS"/>
            </a:endParaRPr>
          </a:p>
          <a:p>
            <a:pPr marL="355600" marR="68199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Visualization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techniques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Trebuchet MS"/>
                <a:cs typeface="Trebuchet MS"/>
              </a:rPr>
              <a:t>generally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Trebuchet MS"/>
                <a:cs typeface="Trebuchet MS"/>
              </a:rPr>
              <a:t>graphical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representation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or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presentation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4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information.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8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visualizations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simulations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Trebuchet MS"/>
                <a:cs typeface="Trebuchet MS"/>
              </a:rPr>
              <a:t>produce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lot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files 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04040"/>
                </a:solidFill>
                <a:latin typeface="Trebuchet MS"/>
                <a:cs typeface="Trebuchet MS"/>
              </a:rPr>
              <a:t>contains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4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values.</a:t>
            </a:r>
            <a:r>
              <a:rPr sz="16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4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600" spc="8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0" dirty="0">
                <a:solidFill>
                  <a:srgbClr val="404040"/>
                </a:solidFill>
                <a:latin typeface="Trebuchet MS"/>
                <a:cs typeface="Trebuchet MS"/>
              </a:rPr>
              <a:t>converted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visual</a:t>
            </a:r>
            <a:r>
              <a:rPr sz="16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9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8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Trebuchet MS"/>
                <a:cs typeface="Trebuchet MS"/>
              </a:rPr>
              <a:t>analyzed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Trebuchet MS"/>
                <a:cs typeface="Trebuchet MS"/>
              </a:rPr>
              <a:t>solve</a:t>
            </a:r>
            <a:r>
              <a:rPr sz="16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problems.</a:t>
            </a:r>
            <a:endParaRPr sz="1600">
              <a:latin typeface="Trebuchet MS"/>
              <a:cs typeface="Trebuchet MS"/>
            </a:endParaRPr>
          </a:p>
          <a:p>
            <a:pPr marL="355600" marR="6223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Visualizer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3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9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Trebuchet MS"/>
                <a:cs typeface="Trebuchet MS"/>
              </a:rPr>
              <a:t>create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array,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Trebuchet MS"/>
                <a:cs typeface="Trebuchet MS"/>
              </a:rPr>
              <a:t>choose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size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array,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Trebuchet MS"/>
                <a:cs typeface="Trebuchet MS"/>
              </a:rPr>
              <a:t>speed.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Trebuchet MS"/>
                <a:cs typeface="Trebuchet MS"/>
              </a:rPr>
              <a:t>speed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8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size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array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Trebuchet MS"/>
                <a:cs typeface="Trebuchet MS"/>
              </a:rPr>
              <a:t>divided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Trebuchet MS"/>
                <a:cs typeface="Trebuchet MS"/>
              </a:rPr>
              <a:t>ranges.</a:t>
            </a:r>
            <a:endParaRPr sz="1600">
              <a:latin typeface="Trebuchet MS"/>
              <a:cs typeface="Trebuchet MS"/>
            </a:endParaRPr>
          </a:p>
          <a:p>
            <a:pPr marL="355600" marR="19558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Trebuchet MS"/>
                <a:cs typeface="Trebuchet MS"/>
              </a:rPr>
              <a:t>speed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visualization</a:t>
            </a:r>
            <a:r>
              <a:rPr sz="1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directly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Trebuchet MS"/>
                <a:cs typeface="Trebuchet MS"/>
              </a:rPr>
              <a:t>depends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40" dirty="0">
                <a:solidFill>
                  <a:srgbClr val="404040"/>
                </a:solidFill>
                <a:latin typeface="Trebuchet MS"/>
                <a:cs typeface="Trebuchet MS"/>
              </a:rPr>
              <a:t>upon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size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array.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size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array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directly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determines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width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8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Trebuchet MS"/>
                <a:cs typeface="Trebuchet MS"/>
              </a:rPr>
              <a:t>block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size.</a:t>
            </a:r>
            <a:endParaRPr sz="1600">
              <a:latin typeface="Trebuchet MS"/>
              <a:cs typeface="Trebuchet MS"/>
            </a:endParaRPr>
          </a:p>
          <a:p>
            <a:pPr marL="355600" marR="123189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sorting </a:t>
            </a:r>
            <a:r>
              <a:rPr sz="1600" spc="80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majorly </a:t>
            </a:r>
            <a:r>
              <a:rPr sz="1600" spc="135" dirty="0">
                <a:solidFill>
                  <a:srgbClr val="404040"/>
                </a:solidFill>
                <a:latin typeface="Trebuchet MS"/>
                <a:cs typeface="Trebuchet MS"/>
              </a:rPr>
              <a:t>depends </a:t>
            </a:r>
            <a:r>
              <a:rPr sz="1600" spc="140" dirty="0">
                <a:solidFill>
                  <a:srgbClr val="404040"/>
                </a:solidFill>
                <a:latin typeface="Trebuchet MS"/>
                <a:cs typeface="Trebuchet MS"/>
              </a:rPr>
              <a:t>upon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sorting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algorithm </a:t>
            </a:r>
            <a:r>
              <a:rPr sz="1600" spc="55" dirty="0">
                <a:solidFill>
                  <a:srgbClr val="404040"/>
                </a:solidFill>
                <a:latin typeface="Trebuchet MS"/>
                <a:cs typeface="Trebuchet MS"/>
              </a:rPr>
              <a:t>used,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array 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size, 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so </a:t>
            </a:r>
            <a:r>
              <a:rPr sz="16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taken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visualize</a:t>
            </a:r>
            <a:r>
              <a:rPr sz="16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sorting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80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60" dirty="0">
                <a:solidFill>
                  <a:srgbClr val="404040"/>
                </a:solidFill>
                <a:latin typeface="Trebuchet MS"/>
                <a:cs typeface="Trebuchet MS"/>
              </a:rPr>
              <a:t>may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Trebuchet MS"/>
                <a:cs typeface="Trebuchet MS"/>
              </a:rPr>
              <a:t>change.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present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work.</a:t>
            </a:r>
            <a:endParaRPr sz="16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114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3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Trebuchet MS"/>
                <a:cs typeface="Trebuchet MS"/>
              </a:rPr>
              <a:t>choose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0" dirty="0">
                <a:solidFill>
                  <a:srgbClr val="404040"/>
                </a:solidFill>
                <a:latin typeface="Trebuchet MS"/>
                <a:cs typeface="Trebuchet MS"/>
              </a:rPr>
              <a:t>generate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array,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array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Trebuchet MS"/>
                <a:cs typeface="Trebuchet MS"/>
              </a:rPr>
              <a:t>random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size </a:t>
            </a:r>
            <a:r>
              <a:rPr sz="1600" spc="-8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Trebuchet MS"/>
                <a:cs typeface="Trebuchet MS"/>
              </a:rPr>
              <a:t>created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Trebuchet MS"/>
                <a:cs typeface="Trebuchet MS"/>
              </a:rPr>
              <a:t>Math.random()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8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array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visualized</a:t>
            </a:r>
            <a:r>
              <a:rPr sz="16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2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100" dirty="0">
                <a:solidFill>
                  <a:srgbClr val="404040"/>
                </a:solidFill>
                <a:latin typeface="Trebuchet MS"/>
                <a:cs typeface="Trebuchet MS"/>
              </a:rPr>
              <a:t>bar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04040"/>
                </a:solidFill>
                <a:latin typeface="Trebuchet MS"/>
                <a:cs typeface="Trebuchet MS"/>
              </a:rPr>
              <a:t>graphs.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47" y="1162811"/>
            <a:ext cx="5135880" cy="45613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00" y="1162811"/>
            <a:ext cx="5407152" cy="45613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CCDA-A299-0BA6-56FE-E72FAB8E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870"/>
            <a:ext cx="10662919" cy="923330"/>
          </a:xfrm>
        </p:spPr>
        <p:txBody>
          <a:bodyPr/>
          <a:lstStyle/>
          <a:p>
            <a:r>
              <a:rPr lang="en-IN" sz="6000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3CDD6-BC26-4DD0-F161-D18CFCA49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00" y="1752600"/>
            <a:ext cx="8757919" cy="363682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https://www.geeksforgeeks.org/dijkstras-shortest-path-algorithm-greedy-algo-7/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>
                <a:hlinkClick r:id="rId3"/>
              </a:rPr>
              <a:t>https://www.geeksforgeeks.org/a-search-algorithm/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hlinkClick r:id="rId4"/>
              </a:rPr>
              <a:t>https://www.w3schools.com/js/default.asp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B. Miller, D. </a:t>
            </a:r>
            <a:r>
              <a:rPr lang="en-US" sz="2000" dirty="0" err="1"/>
              <a:t>Ranum</a:t>
            </a:r>
            <a:r>
              <a:rPr lang="en-US" sz="2000" dirty="0"/>
              <a:t>. 2013. Problem Solving with Algorithms and Data Structures.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https://www.meta-chart.com/histogram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2521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1852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9269" y="3109976"/>
            <a:ext cx="44037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65" dirty="0"/>
              <a:t>THANK</a:t>
            </a:r>
            <a:r>
              <a:rPr sz="6600" spc="-425" dirty="0"/>
              <a:t> </a:t>
            </a:r>
            <a:r>
              <a:rPr sz="4800" spc="-16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3682"/>
            <a:ext cx="44049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/>
              <a:t>Introduction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2668270" y="2162683"/>
            <a:ext cx="8763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talk 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sz="1800" spc="125" dirty="0">
                <a:solidFill>
                  <a:srgbClr val="404040"/>
                </a:solidFill>
                <a:latin typeface="Trebuchet MS"/>
                <a:cs typeface="Trebuchet MS"/>
              </a:rPr>
              <a:t>complex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subject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topics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like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Algorithms, 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becomes </a:t>
            </a:r>
            <a:r>
              <a:rPr sz="18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extremely 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necessary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students to 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1800" spc="28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strong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grip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over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topic 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sz="1800" spc="7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8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foundation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800" spc="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computational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thinking</a:t>
            </a:r>
            <a:r>
              <a:rPr sz="18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2859151"/>
            <a:ext cx="876363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programming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skills.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879475" algn="l"/>
                <a:tab pos="1487805" algn="l"/>
                <a:tab pos="2690495" algn="l"/>
                <a:tab pos="3296920" algn="l"/>
                <a:tab pos="4321175" algn="l"/>
                <a:tab pos="5946140" algn="l"/>
                <a:tab pos="7077075" algn="l"/>
                <a:tab pos="7454900" algn="l"/>
                <a:tab pos="862139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800" spc="195" dirty="0">
                <a:solidFill>
                  <a:srgbClr val="404040"/>
                </a:solidFill>
                <a:latin typeface="Trebuchet MS"/>
                <a:cs typeface="Trebuchet MS"/>
              </a:rPr>
              <a:t>ha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ob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229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2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thr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1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31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800" spc="195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3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1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27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thods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teach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30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270" y="3661029"/>
            <a:ext cx="8760460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algn="just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becomes </a:t>
            </a:r>
            <a:r>
              <a:rPr sz="1800" spc="28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little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difficult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students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understand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165" dirty="0">
                <a:solidFill>
                  <a:srgbClr val="404040"/>
                </a:solidFill>
                <a:latin typeface="Trebuchet MS"/>
                <a:cs typeface="Trebuchet MS"/>
              </a:rPr>
              <a:t>concept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teachers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explain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thoughts.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99900"/>
              </a:lnSpc>
              <a:spcBef>
                <a:spcPts val="1010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Motivated 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age-old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saying, 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sz="1800" b="1" spc="30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picture </a:t>
            </a:r>
            <a:r>
              <a:rPr sz="1800" b="1" spc="-10" dirty="0">
                <a:solidFill>
                  <a:srgbClr val="404040"/>
                </a:solidFill>
                <a:latin typeface="Tahoma"/>
                <a:cs typeface="Tahoma"/>
              </a:rPr>
              <a:t>speaks 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more </a:t>
            </a:r>
            <a:r>
              <a:rPr sz="1800" b="1" spc="-70" dirty="0">
                <a:solidFill>
                  <a:srgbClr val="404040"/>
                </a:solidFill>
                <a:latin typeface="Tahoma"/>
                <a:cs typeface="Tahoma"/>
              </a:rPr>
              <a:t>than 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thousand </a:t>
            </a:r>
            <a:r>
              <a:rPr sz="1800" b="1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404040"/>
                </a:solidFill>
                <a:latin typeface="Tahoma"/>
                <a:cs typeface="Tahoma"/>
              </a:rPr>
              <a:t>words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”,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researchers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educators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assume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students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learn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faster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thoroughly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visualization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techniques</a:t>
            </a:r>
            <a:endParaRPr sz="1800">
              <a:latin typeface="Trebuchet MS"/>
              <a:cs typeface="Trebuchet MS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5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So, 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spc="155" dirty="0">
                <a:solidFill>
                  <a:srgbClr val="404040"/>
                </a:solidFill>
                <a:latin typeface="Trebuchet MS"/>
                <a:cs typeface="Trebuchet MS"/>
              </a:rPr>
              <a:t>developed </a:t>
            </a:r>
            <a:r>
              <a:rPr sz="1800" spc="28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method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learning 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through 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visualization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hand-on 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experience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over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different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searching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sorting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algorithms 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bound </a:t>
            </a:r>
            <a:r>
              <a:rPr sz="18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help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students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teachers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3682"/>
            <a:ext cx="676020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90" dirty="0"/>
              <a:t>Problem</a:t>
            </a:r>
            <a:r>
              <a:rPr sz="6600" spc="-70" dirty="0"/>
              <a:t> </a:t>
            </a:r>
            <a:r>
              <a:rPr sz="6600" spc="-225" dirty="0"/>
              <a:t>Statem</a:t>
            </a:r>
            <a:r>
              <a:rPr sz="6600" spc="-260" dirty="0"/>
              <a:t>e</a:t>
            </a:r>
            <a:r>
              <a:rPr sz="6600" spc="445" dirty="0"/>
              <a:t>nt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2668270" y="2162683"/>
            <a:ext cx="8759825" cy="232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sz="1800" b="1" spc="-1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800" b="1" spc="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404040"/>
                </a:solidFill>
                <a:latin typeface="Tahoma"/>
                <a:cs typeface="Tahoma"/>
              </a:rPr>
              <a:t>algorithm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404040"/>
                </a:solidFill>
                <a:latin typeface="Tahoma"/>
                <a:cs typeface="Tahoma"/>
              </a:rPr>
              <a:t>must</a:t>
            </a:r>
            <a:r>
              <a:rPr sz="1800" b="1" spc="60" dirty="0">
                <a:solidFill>
                  <a:srgbClr val="404040"/>
                </a:solidFill>
                <a:latin typeface="Tahoma"/>
                <a:cs typeface="Tahoma"/>
              </a:rPr>
              <a:t> be</a:t>
            </a:r>
            <a:r>
              <a:rPr sz="1800" b="1" spc="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seen</a:t>
            </a:r>
            <a:r>
              <a:rPr sz="1800" b="1" spc="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800" b="1" spc="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404040"/>
                </a:solidFill>
                <a:latin typeface="Tahoma"/>
                <a:cs typeface="Tahoma"/>
              </a:rPr>
              <a:t>be 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believed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.”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famous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words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said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Donald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Knuth,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computer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scientist.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Just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like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help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trying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2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same.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885825" algn="l"/>
                <a:tab pos="1466850" algn="l"/>
                <a:tab pos="2065655" algn="l"/>
                <a:tab pos="2713355" algn="l"/>
                <a:tab pos="3961765" algn="l"/>
                <a:tab pos="4571365" algn="l"/>
                <a:tab pos="5295265" algn="l"/>
                <a:tab pos="6872605" algn="l"/>
                <a:tab pos="851725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This	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tool	</a:t>
            </a:r>
            <a:r>
              <a:rPr sz="1800" spc="220" dirty="0">
                <a:solidFill>
                  <a:srgbClr val="404040"/>
                </a:solidFill>
                <a:latin typeface="Trebuchet MS"/>
                <a:cs typeface="Trebuchet MS"/>
              </a:rPr>
              <a:t>can	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help	beginners	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	</a:t>
            </a:r>
            <a:r>
              <a:rPr sz="1800" spc="150" dirty="0">
                <a:solidFill>
                  <a:srgbClr val="404040"/>
                </a:solidFill>
                <a:latin typeface="Trebuchet MS"/>
                <a:cs typeface="Trebuchet MS"/>
              </a:rPr>
              <a:t>even	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experienced	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programmers	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visualize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algorithms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better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manner.</a:t>
            </a:r>
            <a:endParaRPr sz="1800">
              <a:latin typeface="Trebuchet MS"/>
              <a:cs typeface="Trebuchet MS"/>
            </a:endParaRPr>
          </a:p>
          <a:p>
            <a:pPr marL="355600" marR="698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180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404040"/>
                </a:solidFill>
                <a:latin typeface="Trebuchet MS"/>
                <a:cs typeface="Trebuchet MS"/>
              </a:rPr>
              <a:t>going</a:t>
            </a:r>
            <a:r>
              <a:rPr sz="180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800" spc="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interactive</a:t>
            </a:r>
            <a:r>
              <a:rPr sz="18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UI</a:t>
            </a:r>
            <a:r>
              <a:rPr sz="1800" spc="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visualize</a:t>
            </a:r>
            <a:r>
              <a:rPr sz="18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few</a:t>
            </a:r>
            <a:r>
              <a:rPr sz="180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popular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sorting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finding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algorithms.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3682"/>
            <a:ext cx="30264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80" dirty="0"/>
              <a:t>Abstract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2668270" y="2135251"/>
            <a:ext cx="8759190" cy="398121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 algn="just">
              <a:lnSpc>
                <a:spcPts val="1939"/>
              </a:lnSpc>
              <a:spcBef>
                <a:spcPts val="345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13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lang="en-US" sz="1800" spc="28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lang="en-US" sz="1800" spc="70" dirty="0">
                <a:solidFill>
                  <a:srgbClr val="404040"/>
                </a:solidFill>
                <a:latin typeface="Trebuchet MS"/>
                <a:cs typeface="Trebuchet MS"/>
              </a:rPr>
              <a:t>beginner’s step </a:t>
            </a:r>
            <a:r>
              <a:rPr lang="en-US" sz="1800" spc="45" dirty="0">
                <a:solidFill>
                  <a:srgbClr val="404040"/>
                </a:solidFill>
                <a:latin typeface="Trebuchet MS"/>
                <a:cs typeface="Trebuchet MS"/>
              </a:rPr>
              <a:t>to algorithms </a:t>
            </a:r>
            <a:r>
              <a:rPr lang="en-US"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lang="en-US"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their </a:t>
            </a:r>
            <a:r>
              <a:rPr lang="en-US" sz="1800" spc="55" dirty="0">
                <a:solidFill>
                  <a:srgbClr val="404040"/>
                </a:solidFill>
                <a:latin typeface="Trebuchet MS"/>
                <a:cs typeface="Trebuchet MS"/>
              </a:rPr>
              <a:t>implementation, </a:t>
            </a:r>
            <a:r>
              <a:rPr lang="en-US" sz="1800" spc="-4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lang="en-US" sz="1800" spc="45" dirty="0">
                <a:solidFill>
                  <a:srgbClr val="404040"/>
                </a:solidFill>
                <a:latin typeface="Trebuchet MS"/>
                <a:cs typeface="Trebuchet MS"/>
              </a:rPr>
              <a:t>project </a:t>
            </a:r>
            <a:r>
              <a:rPr lang="en-US"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75" dirty="0">
                <a:solidFill>
                  <a:srgbClr val="404040"/>
                </a:solidFill>
                <a:latin typeface="Trebuchet MS"/>
                <a:cs typeface="Trebuchet MS"/>
              </a:rPr>
              <a:t>demonstrates</a:t>
            </a:r>
            <a:r>
              <a:rPr lang="en-US"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155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lang="en-US"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5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lang="en-US"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120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r>
              <a:rPr lang="en-US"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50" dirty="0">
                <a:solidFill>
                  <a:srgbClr val="404040"/>
                </a:solidFill>
                <a:latin typeface="Trebuchet MS"/>
                <a:cs typeface="Trebuchet MS"/>
              </a:rPr>
              <a:t>finding &amp; sorting</a:t>
            </a:r>
            <a:r>
              <a:rPr lang="en-US"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55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r>
              <a:rPr lang="en-US"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Trebuchet MS"/>
                <a:cs typeface="Trebuchet MS"/>
              </a:rPr>
              <a:t>works.</a:t>
            </a:r>
            <a:endParaRPr lang="en-US" sz="1800" dirty="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ts val="1939"/>
              </a:lnSpc>
              <a:spcBef>
                <a:spcPts val="345"/>
              </a:spcBef>
            </a:pPr>
            <a:endParaRPr lang="en-IN" sz="1800" spc="-55" dirty="0">
              <a:solidFill>
                <a:srgbClr val="A42F0F"/>
              </a:solidFill>
              <a:latin typeface="Microsoft Sans Serif"/>
              <a:cs typeface="Microsoft Sans Serif"/>
            </a:endParaRPr>
          </a:p>
          <a:p>
            <a:pPr marL="355600" marR="5080" indent="-342900" algn="just">
              <a:lnSpc>
                <a:spcPts val="1939"/>
              </a:lnSpc>
              <a:spcBef>
                <a:spcPts val="345"/>
              </a:spcBef>
            </a:pPr>
            <a:r>
              <a:rPr lang="en-US"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lang="en-US"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2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lang="en-US" sz="1800" spc="6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lang="en-US" sz="1800" spc="55" dirty="0">
                <a:solidFill>
                  <a:srgbClr val="404040"/>
                </a:solidFill>
                <a:latin typeface="Trebuchet MS"/>
                <a:cs typeface="Trebuchet MS"/>
              </a:rPr>
              <a:t>present </a:t>
            </a:r>
            <a:r>
              <a:rPr lang="en-US" sz="1800" spc="45" dirty="0">
                <a:solidFill>
                  <a:srgbClr val="404040"/>
                </a:solidFill>
                <a:latin typeface="Trebuchet MS"/>
                <a:cs typeface="Trebuchet MS"/>
              </a:rPr>
              <a:t>work </a:t>
            </a:r>
            <a:r>
              <a:rPr lang="en-US" sz="1800" spc="16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lang="en-US" sz="1800" spc="180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tried </a:t>
            </a:r>
            <a:r>
              <a:rPr lang="en-US" sz="1800" spc="4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lang="en-US" sz="1800" spc="140" dirty="0">
                <a:solidFill>
                  <a:srgbClr val="404040"/>
                </a:solidFill>
                <a:latin typeface="Trebuchet MS"/>
                <a:cs typeface="Trebuchet MS"/>
              </a:rPr>
              <a:t>develop </a:t>
            </a:r>
            <a:r>
              <a:rPr lang="en-US" sz="1800" spc="28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lang="en-US" sz="1800" spc="120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r>
              <a:rPr lang="en-US"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50" dirty="0">
                <a:solidFill>
                  <a:srgbClr val="404040"/>
                </a:solidFill>
                <a:latin typeface="Trebuchet MS"/>
                <a:cs typeface="Trebuchet MS"/>
              </a:rPr>
              <a:t>finding &amp; </a:t>
            </a:r>
            <a:r>
              <a:rPr lang="en-US" sz="1800" spc="20" dirty="0">
                <a:solidFill>
                  <a:srgbClr val="404040"/>
                </a:solidFill>
                <a:latin typeface="Trebuchet MS"/>
                <a:cs typeface="Trebuchet MS"/>
              </a:rPr>
              <a:t>sorting </a:t>
            </a: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visualizer </a:t>
            </a:r>
            <a:r>
              <a:rPr lang="en-US" sz="1800" spc="70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lang="en-US" sz="1800" spc="6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lang="en-US"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90" dirty="0">
                <a:solidFill>
                  <a:srgbClr val="404040"/>
                </a:solidFill>
                <a:latin typeface="Trebuchet MS"/>
                <a:cs typeface="Trebuchet MS"/>
              </a:rPr>
              <a:t>technologies</a:t>
            </a:r>
            <a:r>
              <a:rPr lang="en-US"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lang="en-US"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rgbClr val="404040"/>
                </a:solidFill>
                <a:latin typeface="Trebuchet MS"/>
                <a:cs typeface="Trebuchet MS"/>
              </a:rPr>
              <a:t>HTML,</a:t>
            </a:r>
            <a:r>
              <a:rPr lang="en-US"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70" dirty="0">
                <a:solidFill>
                  <a:srgbClr val="404040"/>
                </a:solidFill>
                <a:latin typeface="Trebuchet MS"/>
                <a:cs typeface="Trebuchet MS"/>
              </a:rPr>
              <a:t>CSS,</a:t>
            </a:r>
            <a:r>
              <a:rPr lang="en-US"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75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lang="en-US"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lang="en-US"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spc="20" dirty="0" err="1">
                <a:solidFill>
                  <a:srgbClr val="404040"/>
                </a:solidFill>
                <a:latin typeface="Trebuchet MS"/>
                <a:cs typeface="Trebuchet MS"/>
              </a:rPr>
              <a:t>Reactjs</a:t>
            </a:r>
            <a:r>
              <a:rPr lang="en-US" sz="1800" spc="2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ts val="1939"/>
              </a:lnSpc>
              <a:spcBef>
                <a:spcPts val="345"/>
              </a:spcBef>
            </a:pPr>
            <a:endParaRPr lang="en-IN" sz="1800" spc="-55" dirty="0">
              <a:solidFill>
                <a:srgbClr val="A42F0F"/>
              </a:solidFill>
              <a:latin typeface="Microsoft Sans Serif"/>
              <a:cs typeface="Microsoft Sans Serif"/>
            </a:endParaRPr>
          </a:p>
          <a:p>
            <a:pPr marL="355600" marR="5080" indent="-342900" algn="just">
              <a:lnSpc>
                <a:spcPts val="1939"/>
              </a:lnSpc>
              <a:spcBef>
                <a:spcPts val="345"/>
              </a:spcBef>
            </a:pPr>
            <a:r>
              <a:rPr lang="en-IN"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Dijkstra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algorithm,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Greedy,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Best 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search, 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Swarm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search, 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Breadth 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first 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search, 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125" dirty="0">
                <a:solidFill>
                  <a:srgbClr val="404040"/>
                </a:solidFill>
                <a:latin typeface="Trebuchet MS"/>
                <a:cs typeface="Trebuchet MS"/>
              </a:rPr>
              <a:t>depth 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search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some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the most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popular</a:t>
            </a:r>
            <a:r>
              <a:rPr lang="en-IN" sz="1800" spc="100" dirty="0">
                <a:solidFill>
                  <a:srgbClr val="404040"/>
                </a:solidFill>
                <a:latin typeface="Trebuchet MS"/>
                <a:cs typeface="Trebuchet MS"/>
              </a:rPr>
              <a:t> path finding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algorithms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today.</a:t>
            </a:r>
            <a:endParaRPr sz="1800" dirty="0">
              <a:latin typeface="Trebuchet MS"/>
              <a:cs typeface="Trebuchet MS"/>
            </a:endParaRPr>
          </a:p>
          <a:p>
            <a:pPr marL="355600" marR="5715" indent="-342900" algn="just">
              <a:lnSpc>
                <a:spcPts val="1939"/>
              </a:lnSpc>
              <a:spcBef>
                <a:spcPts val="1015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Sorting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visualizer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displaying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working </a:t>
            </a:r>
            <a:r>
              <a:rPr sz="1800" spc="130" dirty="0">
                <a:solidFill>
                  <a:srgbClr val="404040"/>
                </a:solidFill>
                <a:latin typeface="Trebuchet MS"/>
                <a:cs typeface="Trebuchet MS"/>
              </a:rPr>
              <a:t>mechanism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of various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sorting 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algorithms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like 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Bubble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sort,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selection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sort,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insertion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sort,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quick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sort, </a:t>
            </a:r>
            <a:r>
              <a:rPr sz="1800" spc="195" dirty="0">
                <a:solidFill>
                  <a:srgbClr val="404040"/>
                </a:solidFill>
                <a:latin typeface="Trebuchet MS"/>
                <a:cs typeface="Trebuchet MS"/>
              </a:rPr>
              <a:t>heap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sort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merge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sort.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ts val="2055"/>
              </a:lnSpc>
              <a:spcBef>
                <a:spcPts val="760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204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6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main</a:t>
            </a:r>
            <a:r>
              <a:rPr sz="1800" spc="6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objective</a:t>
            </a:r>
            <a:r>
              <a:rPr sz="1800" spc="6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404040"/>
                </a:solidFill>
                <a:latin typeface="Trebuchet MS"/>
                <a:cs typeface="Trebuchet MS"/>
              </a:rPr>
              <a:t>developing</a:t>
            </a:r>
            <a:r>
              <a:rPr sz="1800" spc="6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6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visualizer</a:t>
            </a:r>
            <a:r>
              <a:rPr sz="1800" spc="6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6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800" spc="6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6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learner</a:t>
            </a:r>
            <a:endParaRPr sz="1800" dirty="0">
              <a:latin typeface="Trebuchet MS"/>
              <a:cs typeface="Trebuchet MS"/>
            </a:endParaRPr>
          </a:p>
          <a:p>
            <a:pPr marL="355600" algn="just">
              <a:lnSpc>
                <a:spcPts val="2055"/>
              </a:lnSpc>
            </a:pP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comfortable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techniques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quickly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easily.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18236"/>
            <a:ext cx="31559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75" dirty="0"/>
              <a:t>Ob</a:t>
            </a:r>
            <a:r>
              <a:rPr sz="6000" spc="-155" dirty="0"/>
              <a:t>j</a:t>
            </a:r>
            <a:r>
              <a:rPr sz="6000" spc="-365" dirty="0"/>
              <a:t>ectives</a:t>
            </a:r>
            <a:endParaRPr sz="60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9330" marR="5080" indent="-342900">
              <a:lnSpc>
                <a:spcPct val="100000"/>
              </a:lnSpc>
              <a:spcBef>
                <a:spcPts val="100"/>
              </a:spcBef>
              <a:tabLst>
                <a:tab pos="2258695" algn="l"/>
              </a:tabLst>
            </a:pPr>
            <a:r>
              <a:rPr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dirty="0"/>
              <a:t>The</a:t>
            </a:r>
            <a:r>
              <a:rPr spc="-5" dirty="0"/>
              <a:t> </a:t>
            </a:r>
            <a:r>
              <a:rPr spc="155" dirty="0"/>
              <a:t>goal</a:t>
            </a:r>
            <a:r>
              <a:rPr spc="15" dirty="0"/>
              <a:t> </a:t>
            </a:r>
            <a:r>
              <a:rPr spc="50" dirty="0"/>
              <a:t>of</a:t>
            </a:r>
            <a:r>
              <a:rPr spc="-15" dirty="0"/>
              <a:t> </a:t>
            </a:r>
            <a:r>
              <a:rPr spc="-45" dirty="0"/>
              <a:t>this</a:t>
            </a:r>
            <a:r>
              <a:rPr spc="-5" dirty="0"/>
              <a:t> </a:t>
            </a:r>
            <a:r>
              <a:rPr spc="40" dirty="0"/>
              <a:t>project</a:t>
            </a:r>
            <a:r>
              <a:rPr spc="-20" dirty="0"/>
              <a:t> </a:t>
            </a:r>
            <a:r>
              <a:rPr spc="-85" dirty="0"/>
              <a:t>is</a:t>
            </a:r>
            <a:r>
              <a:rPr dirty="0"/>
              <a:t> </a:t>
            </a:r>
            <a:r>
              <a:rPr spc="45" dirty="0"/>
              <a:t>to</a:t>
            </a:r>
            <a:r>
              <a:rPr dirty="0"/>
              <a:t> </a:t>
            </a:r>
            <a:r>
              <a:rPr spc="105" dirty="0"/>
              <a:t>create</a:t>
            </a:r>
            <a:r>
              <a:rPr spc="5" dirty="0"/>
              <a:t> </a:t>
            </a:r>
            <a:r>
              <a:rPr spc="280" dirty="0"/>
              <a:t>a</a:t>
            </a:r>
            <a:r>
              <a:rPr spc="5" dirty="0"/>
              <a:t> </a:t>
            </a:r>
            <a:r>
              <a:rPr spc="185" dirty="0"/>
              <a:t>web</a:t>
            </a:r>
            <a:r>
              <a:rPr dirty="0"/>
              <a:t> </a:t>
            </a:r>
            <a:r>
              <a:rPr spc="170" dirty="0"/>
              <a:t>based</a:t>
            </a:r>
            <a:r>
              <a:rPr spc="5" dirty="0"/>
              <a:t> </a:t>
            </a:r>
            <a:r>
              <a:rPr spc="60" dirty="0"/>
              <a:t>e-learning</a:t>
            </a:r>
            <a:r>
              <a:rPr spc="10" dirty="0"/>
              <a:t> </a:t>
            </a:r>
            <a:r>
              <a:rPr spc="-5" dirty="0"/>
              <a:t>tool, </a:t>
            </a:r>
            <a:r>
              <a:rPr spc="100" dirty="0"/>
              <a:t>which</a:t>
            </a:r>
            <a:r>
              <a:rPr spc="-5" dirty="0"/>
              <a:t> </a:t>
            </a:r>
            <a:r>
              <a:rPr spc="220" dirty="0"/>
              <a:t>can </a:t>
            </a:r>
            <a:r>
              <a:rPr spc="-525" dirty="0"/>
              <a:t> </a:t>
            </a:r>
            <a:r>
              <a:rPr spc="200" dirty="0"/>
              <a:t>be</a:t>
            </a:r>
            <a:r>
              <a:rPr spc="-35" dirty="0"/>
              <a:t> </a:t>
            </a:r>
            <a:r>
              <a:rPr spc="120" dirty="0"/>
              <a:t>used</a:t>
            </a:r>
            <a:r>
              <a:rPr spc="-25" dirty="0"/>
              <a:t> </a:t>
            </a:r>
            <a:r>
              <a:rPr spc="45" dirty="0"/>
              <a:t>to</a:t>
            </a:r>
            <a:r>
              <a:rPr spc="-30" dirty="0"/>
              <a:t> </a:t>
            </a:r>
            <a:r>
              <a:rPr spc="10" dirty="0"/>
              <a:t>visualize</a:t>
            </a:r>
            <a:r>
              <a:rPr spc="-75" dirty="0"/>
              <a:t> </a:t>
            </a:r>
            <a:r>
              <a:rPr spc="5" dirty="0"/>
              <a:t>shortest</a:t>
            </a:r>
            <a:r>
              <a:rPr spc="-5" dirty="0"/>
              <a:t> </a:t>
            </a:r>
            <a:r>
              <a:rPr spc="120" dirty="0"/>
              <a:t>path</a:t>
            </a:r>
            <a:r>
              <a:rPr spc="-30" dirty="0"/>
              <a:t> </a:t>
            </a:r>
            <a:r>
              <a:rPr spc="200" dirty="0"/>
              <a:t>and</a:t>
            </a:r>
            <a:r>
              <a:rPr spc="-25" dirty="0"/>
              <a:t> </a:t>
            </a:r>
            <a:r>
              <a:rPr spc="20" dirty="0"/>
              <a:t>sorting</a:t>
            </a:r>
            <a:r>
              <a:rPr spc="-35" dirty="0"/>
              <a:t> </a:t>
            </a:r>
            <a:r>
              <a:rPr spc="30" dirty="0"/>
              <a:t>algorithms.</a:t>
            </a:r>
          </a:p>
          <a:p>
            <a:pPr marL="2259330" marR="5080" indent="-342900">
              <a:lnSpc>
                <a:spcPct val="100000"/>
              </a:lnSpc>
              <a:spcBef>
                <a:spcPts val="994"/>
              </a:spcBef>
              <a:tabLst>
                <a:tab pos="2258695" algn="l"/>
              </a:tabLst>
            </a:pPr>
            <a:r>
              <a:rPr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pc="50" dirty="0"/>
              <a:t>Students</a:t>
            </a:r>
            <a:r>
              <a:rPr spc="270" dirty="0"/>
              <a:t> </a:t>
            </a:r>
            <a:r>
              <a:rPr spc="120" dirty="0"/>
              <a:t>as</a:t>
            </a:r>
            <a:r>
              <a:rPr spc="275" dirty="0"/>
              <a:t> </a:t>
            </a:r>
            <a:r>
              <a:rPr spc="-5" dirty="0"/>
              <a:t>well</a:t>
            </a:r>
            <a:r>
              <a:rPr spc="275" dirty="0"/>
              <a:t> </a:t>
            </a:r>
            <a:r>
              <a:rPr spc="120" dirty="0"/>
              <a:t>as</a:t>
            </a:r>
            <a:r>
              <a:rPr spc="280" dirty="0"/>
              <a:t> </a:t>
            </a:r>
            <a:r>
              <a:rPr spc="110" dirty="0"/>
              <a:t>experienced</a:t>
            </a:r>
            <a:r>
              <a:rPr spc="280" dirty="0"/>
              <a:t> </a:t>
            </a:r>
            <a:r>
              <a:rPr spc="140" dirty="0"/>
              <a:t>people</a:t>
            </a:r>
            <a:r>
              <a:rPr spc="260" dirty="0"/>
              <a:t> </a:t>
            </a:r>
            <a:r>
              <a:rPr spc="220" dirty="0"/>
              <a:t>can</a:t>
            </a:r>
            <a:r>
              <a:rPr spc="260" dirty="0"/>
              <a:t> </a:t>
            </a:r>
            <a:r>
              <a:rPr spc="100" dirty="0"/>
              <a:t>sharpen</a:t>
            </a:r>
            <a:r>
              <a:rPr spc="280" dirty="0"/>
              <a:t> </a:t>
            </a:r>
            <a:r>
              <a:rPr spc="-25" dirty="0"/>
              <a:t>their</a:t>
            </a:r>
            <a:r>
              <a:rPr spc="265" dirty="0"/>
              <a:t> </a:t>
            </a:r>
            <a:r>
              <a:rPr spc="-95" dirty="0"/>
              <a:t>skills</a:t>
            </a:r>
            <a:r>
              <a:rPr spc="265" dirty="0"/>
              <a:t> </a:t>
            </a:r>
            <a:r>
              <a:rPr spc="70" dirty="0"/>
              <a:t>using</a:t>
            </a:r>
            <a:r>
              <a:rPr spc="265" dirty="0"/>
              <a:t> </a:t>
            </a:r>
            <a:r>
              <a:rPr spc="-45" dirty="0"/>
              <a:t>this </a:t>
            </a:r>
            <a:r>
              <a:rPr spc="-525" dirty="0"/>
              <a:t> </a:t>
            </a:r>
            <a:r>
              <a:rPr spc="-5" dirty="0"/>
              <a:t>tool.</a:t>
            </a:r>
          </a:p>
          <a:p>
            <a:pPr marL="1916430">
              <a:lnSpc>
                <a:spcPct val="100000"/>
              </a:lnSpc>
              <a:spcBef>
                <a:spcPts val="994"/>
              </a:spcBef>
              <a:tabLst>
                <a:tab pos="2258695" algn="l"/>
              </a:tabLst>
            </a:pPr>
            <a:r>
              <a:rPr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pc="130" dirty="0"/>
              <a:t>Designed</a:t>
            </a:r>
            <a:r>
              <a:rPr spc="-30" dirty="0"/>
              <a:t> </a:t>
            </a:r>
            <a:r>
              <a:rPr spc="200" dirty="0"/>
              <a:t>and</a:t>
            </a:r>
            <a:r>
              <a:rPr spc="-20" dirty="0"/>
              <a:t> </a:t>
            </a:r>
            <a:r>
              <a:rPr spc="285" dirty="0"/>
              <a:t>a</a:t>
            </a:r>
            <a:r>
              <a:rPr spc="-45" dirty="0"/>
              <a:t> </a:t>
            </a:r>
            <a:r>
              <a:rPr spc="90" dirty="0"/>
              <a:t>comfortable</a:t>
            </a:r>
            <a:r>
              <a:rPr spc="-40" dirty="0"/>
              <a:t> </a:t>
            </a:r>
            <a:r>
              <a:rPr spc="-60" dirty="0"/>
              <a:t>UI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160" dirty="0"/>
              <a:t>many</a:t>
            </a:r>
            <a:r>
              <a:rPr spc="-45" dirty="0"/>
              <a:t> </a:t>
            </a:r>
            <a:r>
              <a:rPr spc="130" dirty="0"/>
              <a:t>cool</a:t>
            </a:r>
            <a:r>
              <a:rPr spc="-40" dirty="0"/>
              <a:t> </a:t>
            </a:r>
            <a:r>
              <a:rPr spc="15" dirty="0"/>
              <a:t>features.</a:t>
            </a:r>
          </a:p>
          <a:p>
            <a:pPr marL="2259330" marR="8255" indent="-342900">
              <a:lnSpc>
                <a:spcPct val="100000"/>
              </a:lnSpc>
              <a:spcBef>
                <a:spcPts val="1010"/>
              </a:spcBef>
              <a:tabLst>
                <a:tab pos="2258695" algn="l"/>
              </a:tabLst>
            </a:pPr>
            <a:r>
              <a:rPr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pc="-90" dirty="0"/>
              <a:t>This</a:t>
            </a:r>
            <a:r>
              <a:rPr spc="-85" dirty="0"/>
              <a:t> </a:t>
            </a:r>
            <a:r>
              <a:rPr spc="30" dirty="0"/>
              <a:t>tool</a:t>
            </a:r>
            <a:r>
              <a:rPr spc="35" dirty="0"/>
              <a:t> </a:t>
            </a:r>
            <a:r>
              <a:rPr spc="65" dirty="0"/>
              <a:t>introduces </a:t>
            </a:r>
            <a:r>
              <a:rPr spc="45" dirty="0"/>
              <a:t>to </a:t>
            </a:r>
            <a:r>
              <a:rPr spc="280" dirty="0"/>
              <a:t>a </a:t>
            </a:r>
            <a:r>
              <a:rPr spc="105" dirty="0"/>
              <a:t>more </a:t>
            </a:r>
            <a:r>
              <a:rPr spc="30" dirty="0"/>
              <a:t>mindful</a:t>
            </a:r>
            <a:r>
              <a:rPr spc="35" dirty="0"/>
              <a:t> </a:t>
            </a:r>
            <a:r>
              <a:rPr spc="160" dirty="0"/>
              <a:t>way </a:t>
            </a:r>
            <a:r>
              <a:rPr spc="45" dirty="0"/>
              <a:t>to learn</a:t>
            </a:r>
            <a:r>
              <a:rPr spc="50" dirty="0"/>
              <a:t> </a:t>
            </a:r>
            <a:r>
              <a:rPr spc="65" dirty="0"/>
              <a:t>these </a:t>
            </a:r>
            <a:r>
              <a:rPr spc="165" dirty="0"/>
              <a:t>data </a:t>
            </a:r>
            <a:r>
              <a:rPr spc="5" dirty="0"/>
              <a:t>structures </a:t>
            </a:r>
            <a:r>
              <a:rPr spc="-530" dirty="0"/>
              <a:t> </a:t>
            </a:r>
            <a:r>
              <a:rPr spc="165" dirty="0"/>
              <a:t>concept</a:t>
            </a:r>
            <a:r>
              <a:rPr spc="-30" dirty="0"/>
              <a:t> </a:t>
            </a:r>
            <a:r>
              <a:rPr spc="20" dirty="0"/>
              <a:t>rather</a:t>
            </a:r>
            <a:r>
              <a:rPr spc="-20" dirty="0"/>
              <a:t> </a:t>
            </a:r>
            <a:r>
              <a:rPr spc="90" dirty="0"/>
              <a:t>than</a:t>
            </a:r>
            <a:r>
              <a:rPr spc="-20" dirty="0"/>
              <a:t> </a:t>
            </a:r>
            <a:r>
              <a:rPr spc="280" dirty="0"/>
              <a:t>a</a:t>
            </a:r>
            <a:r>
              <a:rPr spc="-45" dirty="0"/>
              <a:t> </a:t>
            </a:r>
            <a:r>
              <a:rPr spc="45" dirty="0"/>
              <a:t>theoretical</a:t>
            </a:r>
            <a:r>
              <a:rPr spc="-15" dirty="0"/>
              <a:t> </a:t>
            </a:r>
            <a:r>
              <a:rPr spc="155" dirty="0"/>
              <a:t>way</a:t>
            </a:r>
            <a:r>
              <a:rPr spc="-10" dirty="0"/>
              <a:t> </a:t>
            </a:r>
            <a:r>
              <a:rPr spc="50" dirty="0"/>
              <a:t>of</a:t>
            </a:r>
            <a:r>
              <a:rPr spc="-40" dirty="0"/>
              <a:t> </a:t>
            </a:r>
            <a:r>
              <a:rPr spc="35" dirty="0"/>
              <a:t>learning.</a:t>
            </a:r>
          </a:p>
          <a:p>
            <a:pPr marL="2259330" marR="6985" indent="-342900">
              <a:lnSpc>
                <a:spcPct val="100000"/>
              </a:lnSpc>
              <a:spcBef>
                <a:spcPts val="994"/>
              </a:spcBef>
              <a:tabLst>
                <a:tab pos="2258695" algn="l"/>
              </a:tabLst>
            </a:pPr>
            <a:r>
              <a:rPr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pc="-5" dirty="0"/>
              <a:t>User</a:t>
            </a:r>
            <a:r>
              <a:rPr spc="90" dirty="0"/>
              <a:t> </a:t>
            </a:r>
            <a:r>
              <a:rPr spc="-85" dirty="0"/>
              <a:t>is</a:t>
            </a:r>
            <a:r>
              <a:rPr spc="90" dirty="0"/>
              <a:t> </a:t>
            </a:r>
            <a:r>
              <a:rPr spc="100" dirty="0"/>
              <a:t>allowed</a:t>
            </a:r>
            <a:r>
              <a:rPr spc="105" dirty="0"/>
              <a:t> </a:t>
            </a:r>
            <a:r>
              <a:rPr spc="45" dirty="0"/>
              <a:t>to</a:t>
            </a:r>
            <a:r>
              <a:rPr spc="90" dirty="0"/>
              <a:t> </a:t>
            </a:r>
            <a:r>
              <a:rPr spc="160" dirty="0"/>
              <a:t>choose</a:t>
            </a:r>
            <a:r>
              <a:rPr spc="100" dirty="0"/>
              <a:t> </a:t>
            </a:r>
            <a:r>
              <a:rPr spc="65" dirty="0"/>
              <a:t>the</a:t>
            </a:r>
            <a:r>
              <a:rPr spc="90" dirty="0"/>
              <a:t> </a:t>
            </a:r>
            <a:r>
              <a:rPr spc="95" dirty="0"/>
              <a:t>type</a:t>
            </a:r>
            <a:r>
              <a:rPr spc="85" dirty="0"/>
              <a:t> </a:t>
            </a:r>
            <a:r>
              <a:rPr spc="50" dirty="0"/>
              <a:t>of</a:t>
            </a:r>
            <a:r>
              <a:rPr spc="90" dirty="0"/>
              <a:t> obstacles </a:t>
            </a:r>
            <a:r>
              <a:rPr spc="150" dirty="0"/>
              <a:t>according</a:t>
            </a:r>
            <a:r>
              <a:rPr spc="95" dirty="0"/>
              <a:t> </a:t>
            </a:r>
            <a:r>
              <a:rPr spc="45" dirty="0"/>
              <a:t>to</a:t>
            </a:r>
            <a:r>
              <a:rPr spc="90" dirty="0"/>
              <a:t> </a:t>
            </a:r>
            <a:r>
              <a:rPr spc="-25" dirty="0"/>
              <a:t>their</a:t>
            </a:r>
            <a:r>
              <a:rPr spc="105" dirty="0"/>
              <a:t> </a:t>
            </a:r>
            <a:r>
              <a:rPr spc="-90" dirty="0"/>
              <a:t>will</a:t>
            </a:r>
            <a:r>
              <a:rPr spc="120" dirty="0"/>
              <a:t> </a:t>
            </a:r>
            <a:r>
              <a:rPr dirty="0"/>
              <a:t>with </a:t>
            </a:r>
            <a:r>
              <a:rPr spc="-525" dirty="0"/>
              <a:t> </a:t>
            </a:r>
            <a:r>
              <a:rPr spc="55" dirty="0"/>
              <a:t>the</a:t>
            </a:r>
            <a:r>
              <a:rPr spc="-25" dirty="0"/>
              <a:t> </a:t>
            </a:r>
            <a:r>
              <a:rPr spc="55" dirty="0"/>
              <a:t>algorithm</a:t>
            </a:r>
            <a:r>
              <a:rPr spc="-40" dirty="0"/>
              <a:t> </a:t>
            </a:r>
            <a:r>
              <a:rPr spc="45" dirty="0"/>
              <a:t>to</a:t>
            </a:r>
            <a:r>
              <a:rPr spc="-45" dirty="0"/>
              <a:t> </a:t>
            </a:r>
            <a:r>
              <a:rPr spc="55" dirty="0"/>
              <a:t>function</a:t>
            </a:r>
            <a:r>
              <a:rPr spc="-30" dirty="0"/>
              <a:t> </a:t>
            </a:r>
            <a:r>
              <a:rPr spc="125" dirty="0"/>
              <a:t>between</a:t>
            </a:r>
            <a:r>
              <a:rPr spc="20" dirty="0"/>
              <a:t> </a:t>
            </a:r>
            <a:r>
              <a:rPr spc="55" dirty="0"/>
              <a:t>the</a:t>
            </a:r>
            <a:r>
              <a:rPr spc="-20" dirty="0"/>
              <a:t> </a:t>
            </a:r>
            <a:r>
              <a:rPr spc="95" dirty="0"/>
              <a:t>source</a:t>
            </a:r>
            <a:r>
              <a:rPr spc="-40" dirty="0"/>
              <a:t> </a:t>
            </a:r>
            <a:r>
              <a:rPr spc="200" dirty="0"/>
              <a:t>and</a:t>
            </a:r>
            <a:r>
              <a:rPr spc="-20" dirty="0"/>
              <a:t> </a:t>
            </a:r>
            <a:r>
              <a:rPr spc="55" dirty="0"/>
              <a:t>the</a:t>
            </a:r>
            <a:r>
              <a:rPr spc="-20" dirty="0"/>
              <a:t> </a:t>
            </a:r>
            <a:r>
              <a:rPr spc="30" dirty="0"/>
              <a:t>destination.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3682"/>
            <a:ext cx="32512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60" dirty="0"/>
              <a:t>Working</a:t>
            </a:r>
            <a:endParaRPr sz="6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204" y="1959864"/>
            <a:ext cx="9435084" cy="42184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357" y="9601"/>
            <a:ext cx="847217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315" marR="5080" indent="-3143250">
              <a:lnSpc>
                <a:spcPct val="100000"/>
              </a:lnSpc>
              <a:spcBef>
                <a:spcPts val="100"/>
              </a:spcBef>
            </a:pPr>
            <a:r>
              <a:rPr sz="6600" spc="55" dirty="0"/>
              <a:t>Algorithm</a:t>
            </a:r>
            <a:r>
              <a:rPr sz="6600" spc="40" dirty="0"/>
              <a:t>s</a:t>
            </a:r>
            <a:r>
              <a:rPr sz="6600" spc="-120" dirty="0"/>
              <a:t>/Technology  </a:t>
            </a:r>
            <a:r>
              <a:rPr sz="6600" spc="100" dirty="0"/>
              <a:t>Stack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2668270" y="2167092"/>
            <a:ext cx="2415540" cy="28346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105" dirty="0">
                <a:solidFill>
                  <a:srgbClr val="404040"/>
                </a:solidFill>
                <a:latin typeface="Tahoma"/>
                <a:cs typeface="Tahoma"/>
              </a:rPr>
              <a:t>Sortin</a:t>
            </a:r>
            <a:r>
              <a:rPr sz="1800" b="1" spc="-12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404040"/>
                </a:solidFill>
                <a:latin typeface="Tahoma"/>
                <a:cs typeface="Tahoma"/>
              </a:rPr>
              <a:t>Algorithms:</a:t>
            </a:r>
            <a:endParaRPr sz="1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Bubble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Sort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Selection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Sort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Insertion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Sort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Quick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Sort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Heap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Sort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180" dirty="0">
                <a:solidFill>
                  <a:srgbClr val="404040"/>
                </a:solidFill>
                <a:latin typeface="Trebuchet MS"/>
                <a:cs typeface="Trebuchet MS"/>
              </a:rPr>
              <a:t>Merge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Sort.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0495" y="2159254"/>
            <a:ext cx="2992755" cy="24326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Searching</a:t>
            </a:r>
            <a:r>
              <a:rPr sz="1800" b="1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404040"/>
                </a:solidFill>
                <a:latin typeface="Tahoma"/>
                <a:cs typeface="Tahoma"/>
              </a:rPr>
              <a:t>Algorithms: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Dijkstra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Greedy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Best-first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Search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Swarm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Search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Breadth-first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Depth-first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3A22931-6F59-8EF3-5633-34F46154C9BC}"/>
              </a:ext>
            </a:extLst>
          </p:cNvPr>
          <p:cNvSpPr txBox="1"/>
          <p:nvPr/>
        </p:nvSpPr>
        <p:spPr>
          <a:xfrm>
            <a:off x="4436074" y="4758864"/>
            <a:ext cx="3319852" cy="208953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lang="en-IN" b="1" spc="-105" dirty="0">
                <a:solidFill>
                  <a:srgbClr val="404040"/>
                </a:solidFill>
                <a:latin typeface="Tahoma"/>
                <a:cs typeface="Tahoma"/>
              </a:rPr>
              <a:t>Technology Stack</a:t>
            </a:r>
            <a:r>
              <a:rPr sz="1800" b="1" spc="-75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dirty="0">
                <a:latin typeface="Trebuchet MS"/>
                <a:cs typeface="Trebuchet MS"/>
              </a:rPr>
              <a:t>React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1800" dirty="0">
                <a:latin typeface="Trebuchet MS"/>
                <a:cs typeface="Trebuchet MS"/>
              </a:rPr>
              <a:t>HTML, CSS, </a:t>
            </a:r>
            <a:r>
              <a:rPr lang="en-IN" dirty="0">
                <a:latin typeface="Trebuchet MS"/>
                <a:cs typeface="Trebuchet MS"/>
              </a:rPr>
              <a:t>JavaScript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1800" dirty="0">
                <a:latin typeface="Trebuchet MS"/>
                <a:cs typeface="Trebuchet MS"/>
              </a:rPr>
              <a:t>Bootstrap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dirty="0">
                <a:latin typeface="Trebuchet MS"/>
                <a:cs typeface="Trebuchet MS"/>
              </a:rPr>
              <a:t>Visual Studio Code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9061" y="2298953"/>
            <a:ext cx="63398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65" dirty="0"/>
              <a:t>Literature</a:t>
            </a:r>
            <a:r>
              <a:rPr sz="6600" spc="-110" dirty="0"/>
              <a:t> </a:t>
            </a:r>
            <a:r>
              <a:rPr sz="6600" spc="20" dirty="0"/>
              <a:t>Survey</a:t>
            </a:r>
            <a:endParaRPr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9398" y="364363"/>
            <a:ext cx="6870700" cy="11442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25"/>
              </a:spcBef>
            </a:pPr>
            <a:r>
              <a:rPr sz="3600" spc="-420" dirty="0"/>
              <a:t>De</a:t>
            </a:r>
            <a:r>
              <a:rPr sz="3600" spc="-315" dirty="0"/>
              <a:t>v</a:t>
            </a:r>
            <a:r>
              <a:rPr sz="3600" spc="-330" dirty="0"/>
              <a:t>elopme</a:t>
            </a:r>
            <a:r>
              <a:rPr sz="3600" spc="320" dirty="0"/>
              <a:t>n</a:t>
            </a:r>
            <a:r>
              <a:rPr sz="3600" spc="160" dirty="0"/>
              <a:t>t</a:t>
            </a:r>
            <a:r>
              <a:rPr sz="3600" spc="-60" dirty="0"/>
              <a:t> </a:t>
            </a:r>
            <a:r>
              <a:rPr sz="3600" spc="-85" dirty="0"/>
              <a:t>o</a:t>
            </a:r>
            <a:r>
              <a:rPr sz="3600" spc="-40" dirty="0"/>
              <a:t>f </a:t>
            </a:r>
            <a:r>
              <a:rPr sz="3600" spc="-220" dirty="0"/>
              <a:t>Tool</a:t>
            </a:r>
            <a:r>
              <a:rPr sz="3600" spc="-30" dirty="0"/>
              <a:t> </a:t>
            </a:r>
            <a:r>
              <a:rPr sz="3600" spc="5" dirty="0"/>
              <a:t>for</a:t>
            </a:r>
            <a:r>
              <a:rPr sz="3600" spc="-40" dirty="0"/>
              <a:t> </a:t>
            </a:r>
            <a:r>
              <a:rPr sz="3600" spc="-10" dirty="0"/>
              <a:t>Visu</a:t>
            </a:r>
            <a:r>
              <a:rPr sz="3600" spc="95" dirty="0"/>
              <a:t>ali</a:t>
            </a:r>
            <a:r>
              <a:rPr sz="3600" spc="155" dirty="0"/>
              <a:t>z</a:t>
            </a:r>
            <a:r>
              <a:rPr sz="3600" spc="160" dirty="0"/>
              <a:t>ing  </a:t>
            </a:r>
            <a:r>
              <a:rPr sz="3600" spc="80" dirty="0"/>
              <a:t>Pathfinding</a:t>
            </a:r>
            <a:r>
              <a:rPr sz="3600" spc="-45" dirty="0"/>
              <a:t> </a:t>
            </a:r>
            <a:r>
              <a:rPr sz="3600" spc="25" dirty="0"/>
              <a:t>Algorithms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427223" y="1669796"/>
            <a:ext cx="8818880" cy="400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Dr.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Simmi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Dutta,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30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July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2021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Trebuchet MS"/>
                <a:cs typeface="Trebuchet MS"/>
              </a:rPr>
              <a:t>development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404040"/>
                </a:solidFill>
                <a:latin typeface="Trebuchet MS"/>
                <a:cs typeface="Trebuchet MS"/>
              </a:rPr>
              <a:t>been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Trebuchet MS"/>
                <a:cs typeface="Trebuchet MS"/>
              </a:rPr>
              <a:t>carved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404040"/>
                </a:solidFill>
                <a:latin typeface="Trebuchet MS"/>
                <a:cs typeface="Trebuchet MS"/>
              </a:rPr>
              <a:t>phases.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Trebuchet MS"/>
                <a:cs typeface="Trebuchet MS"/>
              </a:rPr>
              <a:t>phases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steps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400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project,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404040"/>
                </a:solidFill>
                <a:latin typeface="Trebuchet MS"/>
                <a:cs typeface="Trebuchet MS"/>
              </a:rPr>
              <a:t>beginning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rebuchet MS"/>
                <a:cs typeface="Trebuchet MS"/>
              </a:rPr>
              <a:t>collection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r>
              <a:rPr sz="1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user.</a:t>
            </a:r>
            <a:endParaRPr sz="1400">
              <a:latin typeface="Trebuchet MS"/>
              <a:cs typeface="Trebuchet MS"/>
            </a:endParaRPr>
          </a:p>
          <a:p>
            <a:pPr marL="47625">
              <a:lnSpc>
                <a:spcPct val="100000"/>
              </a:lnSpc>
              <a:spcBef>
                <a:spcPts val="1005"/>
              </a:spcBef>
            </a:pP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Trebuchet MS"/>
                <a:cs typeface="Trebuchet MS"/>
              </a:rPr>
              <a:t>phases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rebuchet MS"/>
                <a:cs typeface="Trebuchet MS"/>
              </a:rPr>
              <a:t>are:</a:t>
            </a:r>
            <a:endParaRPr sz="1400">
              <a:latin typeface="Trebuchet MS"/>
              <a:cs typeface="Trebuchet MS"/>
            </a:endParaRPr>
          </a:p>
          <a:p>
            <a:pPr marL="398145" indent="-38608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SzPct val="85714"/>
              <a:buFont typeface="Wingdings"/>
              <a:buChar char=""/>
              <a:tabLst>
                <a:tab pos="398145" algn="l"/>
                <a:tab pos="398780" algn="l"/>
              </a:tabLst>
            </a:pPr>
            <a:r>
              <a:rPr sz="1400" spc="25" dirty="0">
                <a:solidFill>
                  <a:srgbClr val="404040"/>
                </a:solidFill>
                <a:latin typeface="Trebuchet MS"/>
                <a:cs typeface="Trebuchet MS"/>
              </a:rPr>
              <a:t>Building</a:t>
            </a:r>
            <a:r>
              <a:rPr sz="1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matrix.</a:t>
            </a:r>
            <a:endParaRPr sz="1400">
              <a:latin typeface="Trebuchet MS"/>
              <a:cs typeface="Trebuchet MS"/>
            </a:endParaRPr>
          </a:p>
          <a:p>
            <a:pPr marL="390525" indent="-37846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SzPct val="71428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1400" spc="130" dirty="0">
                <a:solidFill>
                  <a:srgbClr val="404040"/>
                </a:solidFill>
                <a:latin typeface="Trebuchet MS"/>
                <a:cs typeface="Trebuchet MS"/>
              </a:rPr>
              <a:t>Adding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walls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404040"/>
                </a:solidFill>
                <a:latin typeface="Trebuchet MS"/>
                <a:cs typeface="Trebuchet MS"/>
              </a:rPr>
              <a:t>event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listeners.</a:t>
            </a:r>
            <a:endParaRPr sz="1400">
              <a:latin typeface="Trebuchet MS"/>
              <a:cs typeface="Trebuchet MS"/>
            </a:endParaRPr>
          </a:p>
          <a:p>
            <a:pPr marL="390525" indent="-37846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SzPct val="71428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1400" spc="130" dirty="0">
                <a:solidFill>
                  <a:srgbClr val="404040"/>
                </a:solidFill>
                <a:latin typeface="Trebuchet MS"/>
                <a:cs typeface="Trebuchet MS"/>
              </a:rPr>
              <a:t>Embed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algorithms.</a:t>
            </a:r>
            <a:endParaRPr sz="1400">
              <a:latin typeface="Trebuchet MS"/>
              <a:cs typeface="Trebuchet MS"/>
            </a:endParaRPr>
          </a:p>
          <a:p>
            <a:pPr marL="390525" indent="-37846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SzPct val="71428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1400" spc="50" dirty="0">
                <a:solidFill>
                  <a:srgbClr val="404040"/>
                </a:solidFill>
                <a:latin typeface="Trebuchet MS"/>
                <a:cs typeface="Trebuchet MS"/>
              </a:rPr>
              <a:t>Integrate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404040"/>
                </a:solidFill>
                <a:latin typeface="Trebuchet MS"/>
                <a:cs typeface="Trebuchet MS"/>
              </a:rPr>
              <a:t>pathfinding</a:t>
            </a:r>
            <a:r>
              <a:rPr sz="1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functionality.</a:t>
            </a:r>
            <a:endParaRPr sz="1400">
              <a:latin typeface="Trebuchet MS"/>
              <a:cs typeface="Trebuchet MS"/>
            </a:endParaRPr>
          </a:p>
          <a:p>
            <a:pPr marL="390525" indent="-37846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SzPct val="71428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1400" spc="80" dirty="0">
                <a:solidFill>
                  <a:srgbClr val="404040"/>
                </a:solidFill>
                <a:latin typeface="Trebuchet MS"/>
                <a:cs typeface="Trebuchet MS"/>
              </a:rPr>
              <a:t>Improve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404040"/>
                </a:solidFill>
                <a:latin typeface="Trebuchet MS"/>
                <a:cs typeface="Trebuchet MS"/>
              </a:rPr>
              <a:t>design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UI.</a:t>
            </a:r>
            <a:endParaRPr sz="1400">
              <a:latin typeface="Trebuchet MS"/>
              <a:cs typeface="Trebuchet MS"/>
            </a:endParaRPr>
          </a:p>
          <a:p>
            <a:pPr marL="390525" indent="-37846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SzPct val="71428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1400" spc="180" dirty="0">
                <a:solidFill>
                  <a:srgbClr val="404040"/>
                </a:solidFill>
                <a:latin typeface="Trebuchet MS"/>
                <a:cs typeface="Trebuchet MS"/>
              </a:rPr>
              <a:t>Added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timer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functionality.</a:t>
            </a:r>
            <a:endParaRPr sz="1400">
              <a:latin typeface="Trebuchet MS"/>
              <a:cs typeface="Trebuchet MS"/>
            </a:endParaRPr>
          </a:p>
          <a:p>
            <a:pPr marL="12700" marR="207010">
              <a:lnSpc>
                <a:spcPct val="100000"/>
              </a:lnSpc>
              <a:spcBef>
                <a:spcPts val="994"/>
              </a:spcBef>
            </a:pP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Trebuchet MS"/>
                <a:cs typeface="Trebuchet MS"/>
              </a:rPr>
              <a:t>phases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400" spc="70" dirty="0">
                <a:solidFill>
                  <a:srgbClr val="404040"/>
                </a:solidFill>
                <a:latin typeface="Trebuchet MS"/>
                <a:cs typeface="Trebuchet MS"/>
              </a:rPr>
              <a:t>completely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Trebuchet MS"/>
                <a:cs typeface="Trebuchet MS"/>
              </a:rPr>
              <a:t>ready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use.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404040"/>
                </a:solidFill>
                <a:latin typeface="Trebuchet MS"/>
                <a:cs typeface="Trebuchet MS"/>
              </a:rPr>
              <a:t>pathfinding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visualizer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400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Trebuchet MS"/>
                <a:cs typeface="Trebuchet MS"/>
              </a:rPr>
              <a:t>was </a:t>
            </a:r>
            <a:r>
              <a:rPr sz="1400" spc="75" dirty="0">
                <a:solidFill>
                  <a:srgbClr val="404040"/>
                </a:solidFill>
                <a:latin typeface="Trebuchet MS"/>
                <a:cs typeface="Trebuchet MS"/>
              </a:rPr>
              <a:t>implemented </a:t>
            </a:r>
            <a:r>
              <a:rPr sz="1400" spc="16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400" spc="100" dirty="0">
                <a:solidFill>
                  <a:srgbClr val="404040"/>
                </a:solidFill>
                <a:latin typeface="Trebuchet MS"/>
                <a:cs typeface="Trebuchet MS"/>
              </a:rPr>
              <a:t>created </a:t>
            </a:r>
            <a:r>
              <a:rPr sz="1400" spc="55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entirely </a:t>
            </a:r>
            <a:r>
              <a:rPr sz="1400" spc="140" dirty="0">
                <a:solidFill>
                  <a:srgbClr val="404040"/>
                </a:solidFill>
                <a:latin typeface="Trebuchet MS"/>
                <a:cs typeface="Trebuchet MS"/>
              </a:rPr>
              <a:t>open </a:t>
            </a:r>
            <a:r>
              <a:rPr sz="1400" spc="75" dirty="0">
                <a:solidFill>
                  <a:srgbClr val="404040"/>
                </a:solidFill>
                <a:latin typeface="Trebuchet MS"/>
                <a:cs typeface="Trebuchet MS"/>
              </a:rPr>
              <a:t>source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off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shelf 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software.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400" spc="100" dirty="0">
                <a:solidFill>
                  <a:srgbClr val="404040"/>
                </a:solidFill>
                <a:latin typeface="Trebuchet MS"/>
                <a:cs typeface="Trebuchet MS"/>
              </a:rPr>
              <a:t>making 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particular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75" dirty="0">
                <a:solidFill>
                  <a:srgbClr val="404040"/>
                </a:solidFill>
                <a:latin typeface="Trebuchet MS"/>
                <a:cs typeface="Trebuchet MS"/>
              </a:rPr>
              <a:t>made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404040"/>
                </a:solidFill>
                <a:latin typeface="Trebuchet MS"/>
                <a:cs typeface="Trebuchet MS"/>
              </a:rPr>
              <a:t>easy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learn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algorithms.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947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MT</vt:lpstr>
      <vt:lpstr>Calibri</vt:lpstr>
      <vt:lpstr>Microsoft Sans Serif</vt:lpstr>
      <vt:lpstr>Tahoma</vt:lpstr>
      <vt:lpstr>Times New Roman</vt:lpstr>
      <vt:lpstr>Trebuchet MS</vt:lpstr>
      <vt:lpstr>Wingdings</vt:lpstr>
      <vt:lpstr>Office Theme</vt:lpstr>
      <vt:lpstr>PowerPoint Presentation</vt:lpstr>
      <vt:lpstr>Introduction</vt:lpstr>
      <vt:lpstr>Problem Statement</vt:lpstr>
      <vt:lpstr>Abstract</vt:lpstr>
      <vt:lpstr>Objectives</vt:lpstr>
      <vt:lpstr>Working</vt:lpstr>
      <vt:lpstr>Algorithms/Technology  Stack</vt:lpstr>
      <vt:lpstr>Literature Survey</vt:lpstr>
      <vt:lpstr>Development of Tool for Visualizing  Pathfinding Algorithms</vt:lpstr>
      <vt:lpstr>PowerPoint Presentation</vt:lpstr>
      <vt:lpstr>Development of Sorting Visualizer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and Sorting Visualizer</dc:title>
  <dc:creator>Microsoft account</dc:creator>
  <cp:lastModifiedBy>MRUNALI CHOUGULE</cp:lastModifiedBy>
  <cp:revision>2</cp:revision>
  <dcterms:created xsi:type="dcterms:W3CDTF">2022-09-26T09:57:11Z</dcterms:created>
  <dcterms:modified xsi:type="dcterms:W3CDTF">2022-09-26T11:35:36Z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2022-09-26T00:00:00Z</vt:filetime>
  </property>
</Properties>
</file>