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Lst>
  <p:notesMasterIdLst>
    <p:notesMasterId r:id="rId6"/>
  </p:notesMasterIdLst>
  <p:handoutMasterIdLst>
    <p:handoutMasterId r:id="rId7"/>
  </p:handoutMasterIdLst>
  <p:sldIdLst>
    <p:sldId id="338" r:id="rId5"/>
  </p:sldIdLst>
  <p:sldSz cx="12192000" cy="6858000"/>
  <p:notesSz cx="6950075" cy="9236075"/>
  <p:custShowLst>
    <p:custShow name="Format Guide Workshop" id="0">
      <p:sldLst/>
    </p:custShow>
  </p:custShowLst>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70782F0-208F-5F22-BC4E-8938E8BAC7FC}" name="Schupe, Laura" initials="SL" userId="Schupe, Laur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54" autoAdjust="0"/>
    <p:restoredTop sz="96323" autoAdjust="0"/>
  </p:normalViewPr>
  <p:slideViewPr>
    <p:cSldViewPr snapToGrid="0">
      <p:cViewPr>
        <p:scale>
          <a:sx n="66" d="100"/>
          <a:sy n="66" d="100"/>
        </p:scale>
        <p:origin x="1051" y="41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9/14/2025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9/14/2025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84.xml"/><Relationship Id="rId7" Type="http://schemas.openxmlformats.org/officeDocument/2006/relationships/oleObject" Target="../embeddings/oleObject17.bin"/><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0.emf"/><Relationship Id="rId11" Type="http://schemas.openxmlformats.org/officeDocument/2006/relationships/image" Target="../media/image14.png"/><Relationship Id="rId5" Type="http://schemas.openxmlformats.org/officeDocument/2006/relationships/oleObject" Target="../embeddings/oleObject16.bin"/><Relationship Id="rId10" Type="http://schemas.openxmlformats.org/officeDocument/2006/relationships/image" Target="../media/image13.png"/><Relationship Id="rId4" Type="http://schemas.openxmlformats.org/officeDocument/2006/relationships/slideLayout" Target="../slideLayouts/slideLayout2.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8DB88079-4CFC-3A07-EAC6-F42F83D9F7FC}"/>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F3865D3-5602-FB72-4DDC-D8D544E43DC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4" name="Object 3" hidden="1">
                        <a:extLst>
                          <a:ext uri="{FF2B5EF4-FFF2-40B4-BE49-F238E27FC236}">
                            <a16:creationId xmlns:a16="http://schemas.microsoft.com/office/drawing/2014/main" id="{2F3865D3-5602-FB72-4DDC-D8D544E43DC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4204233E-D808-43F8-E8D2-630EBED07FDB}"/>
              </a:ext>
            </a:extLst>
          </p:cNvPr>
          <p:cNvSpPr>
            <a:spLocks noGrp="1"/>
          </p:cNvSpPr>
          <p:nvPr>
            <p:ph type="title"/>
          </p:nvPr>
        </p:nvSpPr>
        <p:spPr>
          <a:xfrm>
            <a:off x="2078667" y="515302"/>
            <a:ext cx="10933200" cy="609398"/>
          </a:xfrm>
        </p:spPr>
        <p:txBody>
          <a:bodyPr anchor="t"/>
          <a:lstStyle/>
          <a:p>
            <a:r>
              <a:rPr lang="en-US" sz="2800" dirty="0">
                <a:solidFill>
                  <a:schemeClr val="bg2">
                    <a:lumMod val="10000"/>
                  </a:schemeClr>
                </a:solidFill>
              </a:rPr>
              <a:t>All Combinations of Campaign Types and Channels</a:t>
            </a:r>
            <a:r>
              <a:rPr lang="en-US" sz="4400" dirty="0">
                <a:solidFill>
                  <a:schemeClr val="bg2">
                    <a:lumMod val="10000"/>
                  </a:schemeClr>
                </a:solidFill>
              </a:rPr>
              <a:t>   </a:t>
            </a:r>
            <a:endParaRPr lang="en-US" sz="2800" dirty="0">
              <a:solidFill>
                <a:schemeClr val="bg2">
                  <a:lumMod val="10000"/>
                </a:schemeClr>
              </a:solidFill>
            </a:endParaRPr>
          </a:p>
        </p:txBody>
      </p:sp>
      <p:sp>
        <p:nvSpPr>
          <p:cNvPr id="2" name="Rectangle 1">
            <a:extLst>
              <a:ext uri="{FF2B5EF4-FFF2-40B4-BE49-F238E27FC236}">
                <a16:creationId xmlns:a16="http://schemas.microsoft.com/office/drawing/2014/main" id="{477E036F-AF50-32A5-AA87-4A97F3F6A88D}"/>
              </a:ext>
            </a:extLst>
          </p:cNvPr>
          <p:cNvSpPr/>
          <p:nvPr/>
        </p:nvSpPr>
        <p:spPr>
          <a:xfrm>
            <a:off x="641671" y="5371165"/>
            <a:ext cx="10933200" cy="957888"/>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b="1" dirty="0">
                <a:solidFill>
                  <a:srgbClr val="000000"/>
                </a:solidFill>
              </a:rPr>
              <a:t>Recommendation: By Analyzing all the trends, the best </a:t>
            </a:r>
            <a:r>
              <a:rPr lang="en-US" b="1" i="1" dirty="0">
                <a:solidFill>
                  <a:srgbClr val="000000"/>
                </a:solidFill>
                <a:effectLst/>
                <a:latin typeface="DM Sans" pitchFamily="2" charset="0"/>
              </a:rPr>
              <a:t>combo should the client double down on to grow new customer is [EMAIL + CAMPAIGN A].It helps </a:t>
            </a:r>
            <a:r>
              <a:rPr lang="en-US" b="1" i="1" dirty="0">
                <a:solidFill>
                  <a:srgbClr val="000000"/>
                </a:solidFill>
                <a:latin typeface="DM Sans" pitchFamily="2" charset="0"/>
              </a:rPr>
              <a:t>the growth of new customers by increasing to 60%.Thus, this combination works well and also best decision </a:t>
            </a:r>
            <a:r>
              <a:rPr lang="en-US" b="1" i="1">
                <a:solidFill>
                  <a:srgbClr val="000000"/>
                </a:solidFill>
                <a:latin typeface="DM Sans" pitchFamily="2" charset="0"/>
              </a:rPr>
              <a:t>for NewCo.</a:t>
            </a:r>
            <a:endParaRPr lang="en-US" b="1" i="1" dirty="0">
              <a:solidFill>
                <a:srgbClr val="000000"/>
              </a:solidFill>
              <a:latin typeface="DM Sans" pitchFamily="2" charset="0"/>
            </a:endParaRPr>
          </a:p>
        </p:txBody>
      </p:sp>
      <p:sp>
        <p:nvSpPr>
          <p:cNvPr id="8" name="Rectangle 7">
            <a:extLst>
              <a:ext uri="{FF2B5EF4-FFF2-40B4-BE49-F238E27FC236}">
                <a16:creationId xmlns:a16="http://schemas.microsoft.com/office/drawing/2014/main" id="{942B0D30-68D6-1748-728E-7FA73A5976EC}"/>
              </a:ext>
            </a:extLst>
          </p:cNvPr>
          <p:cNvSpPr/>
          <p:nvPr/>
        </p:nvSpPr>
        <p:spPr>
          <a:xfrm>
            <a:off x="379373" y="1628278"/>
            <a:ext cx="3572823" cy="40011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FF0000"/>
                </a:solidFill>
              </a:rPr>
              <a:t>Existing Customers Analysis</a:t>
            </a:r>
          </a:p>
        </p:txBody>
      </p:sp>
      <p:graphicFrame>
        <p:nvGraphicFramePr>
          <p:cNvPr id="17" name="Object 16" hidden="1">
            <a:extLst>
              <a:ext uri="{FF2B5EF4-FFF2-40B4-BE49-F238E27FC236}">
                <a16:creationId xmlns:a16="http://schemas.microsoft.com/office/drawing/2014/main" id="{C2F07A64-3882-0D42-C3A9-A3E2E5ACA011}"/>
              </a:ext>
            </a:extLst>
          </p:cNvPr>
          <p:cNvGraphicFramePr>
            <a:graphicFrameLocks noChangeAspect="1"/>
          </p:cNvGraphicFramePr>
          <p:nvPr>
            <p:custDataLst>
              <p:tags r:id="rId2"/>
            </p:custDataLst>
          </p:nvPr>
        </p:nvGraphicFramePr>
        <p:xfrm>
          <a:off x="153988" y="153988"/>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17" name="Object 16" hidden="1">
                        <a:extLst>
                          <a:ext uri="{FF2B5EF4-FFF2-40B4-BE49-F238E27FC236}">
                            <a16:creationId xmlns:a16="http://schemas.microsoft.com/office/drawing/2014/main" id="{C2F07A64-3882-0D42-C3A9-A3E2E5ACA011}"/>
                          </a:ext>
                        </a:extLst>
                      </p:cNvPr>
                      <p:cNvPicPr/>
                      <p:nvPr/>
                    </p:nvPicPr>
                    <p:blipFill>
                      <a:blip r:embed="rId8"/>
                      <a:stretch>
                        <a:fillRect/>
                      </a:stretch>
                    </p:blipFill>
                    <p:spPr>
                      <a:xfrm>
                        <a:off x="153988" y="153988"/>
                        <a:ext cx="1587" cy="1587"/>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F3373025-70F2-206E-C2A9-CF622E9D0E06}"/>
              </a:ext>
            </a:extLst>
          </p:cNvPr>
          <p:cNvSpPr/>
          <p:nvPr>
            <p:custDataLst>
              <p:tags r:id="rId3"/>
            </p:custDataLst>
          </p:nvPr>
        </p:nvSpPr>
        <p:spPr bwMode="gray">
          <a:xfrm>
            <a:off x="152400" y="15240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a:solidFill>
                <a:srgbClr val="FFFFFF"/>
              </a:solidFill>
              <a:latin typeface="Trebuchet MS" panose="020B0603020202020204" pitchFamily="34" charset="0"/>
              <a:sym typeface="Trebuchet MS" panose="020B0603020202020204" pitchFamily="34" charset="0"/>
            </a:endParaRPr>
          </a:p>
        </p:txBody>
      </p:sp>
      <p:sp>
        <p:nvSpPr>
          <p:cNvPr id="50" name="Rectangle 49">
            <a:extLst>
              <a:ext uri="{FF2B5EF4-FFF2-40B4-BE49-F238E27FC236}">
                <a16:creationId xmlns:a16="http://schemas.microsoft.com/office/drawing/2014/main" id="{E9B0969E-E6A1-262E-0D0C-27C4EB66645E}"/>
              </a:ext>
            </a:extLst>
          </p:cNvPr>
          <p:cNvSpPr/>
          <p:nvPr/>
        </p:nvSpPr>
        <p:spPr>
          <a:xfrm>
            <a:off x="695959" y="2124979"/>
            <a:ext cx="2765417" cy="2541209"/>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rgbClr val="000000"/>
              </a:solidFill>
            </a:endParaRPr>
          </a:p>
        </p:txBody>
      </p:sp>
      <p:sp>
        <p:nvSpPr>
          <p:cNvPr id="51" name="Rectangle 50">
            <a:extLst>
              <a:ext uri="{FF2B5EF4-FFF2-40B4-BE49-F238E27FC236}">
                <a16:creationId xmlns:a16="http://schemas.microsoft.com/office/drawing/2014/main" id="{BF4368DF-6E20-14F0-6E67-1E1CD9E7A1F1}"/>
              </a:ext>
            </a:extLst>
          </p:cNvPr>
          <p:cNvSpPr/>
          <p:nvPr/>
        </p:nvSpPr>
        <p:spPr>
          <a:xfrm>
            <a:off x="4152757" y="2163569"/>
            <a:ext cx="2765417" cy="2541209"/>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rgbClr val="000000"/>
              </a:solidFill>
            </a:endParaRPr>
          </a:p>
        </p:txBody>
      </p:sp>
      <p:sp>
        <p:nvSpPr>
          <p:cNvPr id="52" name="Rectangle 51">
            <a:extLst>
              <a:ext uri="{FF2B5EF4-FFF2-40B4-BE49-F238E27FC236}">
                <a16:creationId xmlns:a16="http://schemas.microsoft.com/office/drawing/2014/main" id="{E2B2A643-298F-D571-396A-2AD97701D1C3}"/>
              </a:ext>
            </a:extLst>
          </p:cNvPr>
          <p:cNvSpPr/>
          <p:nvPr/>
        </p:nvSpPr>
        <p:spPr>
          <a:xfrm>
            <a:off x="8984671" y="2058476"/>
            <a:ext cx="2765417" cy="2690435"/>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rgbClr val="000000"/>
              </a:solidFill>
            </a:endParaRPr>
          </a:p>
        </p:txBody>
      </p:sp>
      <p:sp>
        <p:nvSpPr>
          <p:cNvPr id="53" name="Rectangle 52">
            <a:extLst>
              <a:ext uri="{FF2B5EF4-FFF2-40B4-BE49-F238E27FC236}">
                <a16:creationId xmlns:a16="http://schemas.microsoft.com/office/drawing/2014/main" id="{B52E5477-8A78-817E-6DEC-CF5CD1757B04}"/>
              </a:ext>
            </a:extLst>
          </p:cNvPr>
          <p:cNvSpPr/>
          <p:nvPr/>
        </p:nvSpPr>
        <p:spPr>
          <a:xfrm>
            <a:off x="4088497" y="1643038"/>
            <a:ext cx="4949972" cy="40011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00B050"/>
                </a:solidFill>
              </a:rPr>
              <a:t>New Customer Growth All Combinations</a:t>
            </a:r>
          </a:p>
        </p:txBody>
      </p:sp>
      <p:sp>
        <p:nvSpPr>
          <p:cNvPr id="54" name="Rectangle 53">
            <a:extLst>
              <a:ext uri="{FF2B5EF4-FFF2-40B4-BE49-F238E27FC236}">
                <a16:creationId xmlns:a16="http://schemas.microsoft.com/office/drawing/2014/main" id="{AC2F7AF7-DC76-6C1A-0458-2264EDF24BF9}"/>
              </a:ext>
            </a:extLst>
          </p:cNvPr>
          <p:cNvSpPr/>
          <p:nvPr/>
        </p:nvSpPr>
        <p:spPr>
          <a:xfrm>
            <a:off x="8902669" y="1676985"/>
            <a:ext cx="2978323" cy="40011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00B0F0"/>
                </a:solidFill>
              </a:rPr>
              <a:t>Email + Campaign A</a:t>
            </a:r>
          </a:p>
        </p:txBody>
      </p:sp>
      <p:sp>
        <p:nvSpPr>
          <p:cNvPr id="5" name="Rectangle 4">
            <a:extLst>
              <a:ext uri="{FF2B5EF4-FFF2-40B4-BE49-F238E27FC236}">
                <a16:creationId xmlns:a16="http://schemas.microsoft.com/office/drawing/2014/main" id="{DA3175F1-F880-FD13-5347-0D98BDB0DD10}"/>
              </a:ext>
            </a:extLst>
          </p:cNvPr>
          <p:cNvSpPr/>
          <p:nvPr/>
        </p:nvSpPr>
        <p:spPr>
          <a:xfrm>
            <a:off x="11804073" y="3685308"/>
            <a:ext cx="290946" cy="2951018"/>
          </a:xfrm>
          <a:prstGeom prst="rect">
            <a:avLst/>
          </a:prstGeom>
          <a:solidFill>
            <a:schemeClr val="bg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Rectangle 5">
            <a:extLst>
              <a:ext uri="{FF2B5EF4-FFF2-40B4-BE49-F238E27FC236}">
                <a16:creationId xmlns:a16="http://schemas.microsoft.com/office/drawing/2014/main" id="{481B1DE6-2CDC-940C-8490-377786C3D307}"/>
              </a:ext>
            </a:extLst>
          </p:cNvPr>
          <p:cNvSpPr/>
          <p:nvPr/>
        </p:nvSpPr>
        <p:spPr>
          <a:xfrm>
            <a:off x="11429699" y="6425644"/>
            <a:ext cx="159327" cy="238839"/>
          </a:xfrm>
          <a:prstGeom prst="rect">
            <a:avLst/>
          </a:prstGeom>
          <a:solidFill>
            <a:schemeClr val="bg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 name="TextBox 6">
            <a:extLst>
              <a:ext uri="{FF2B5EF4-FFF2-40B4-BE49-F238E27FC236}">
                <a16:creationId xmlns:a16="http://schemas.microsoft.com/office/drawing/2014/main" id="{5F312114-D567-83A2-DFC2-1A9942941CA2}"/>
              </a:ext>
            </a:extLst>
          </p:cNvPr>
          <p:cNvSpPr txBox="1"/>
          <p:nvPr/>
        </p:nvSpPr>
        <p:spPr>
          <a:xfrm>
            <a:off x="2845837" y="6036906"/>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IN" dirty="0" err="1">
              <a:solidFill>
                <a:srgbClr val="575757"/>
              </a:solidFill>
            </a:endParaRPr>
          </a:p>
        </p:txBody>
      </p:sp>
      <p:pic>
        <p:nvPicPr>
          <p:cNvPr id="20" name="Picture 19">
            <a:extLst>
              <a:ext uri="{FF2B5EF4-FFF2-40B4-BE49-F238E27FC236}">
                <a16:creationId xmlns:a16="http://schemas.microsoft.com/office/drawing/2014/main" id="{88584F48-C717-B1C9-0063-EFE8237A02F9}"/>
              </a:ext>
            </a:extLst>
          </p:cNvPr>
          <p:cNvPicPr>
            <a:picLocks noChangeAspect="1"/>
          </p:cNvPicPr>
          <p:nvPr/>
        </p:nvPicPr>
        <p:blipFill>
          <a:blip r:embed="rId9"/>
          <a:srcRect l="620" t="2798" r="47695" b="5217"/>
          <a:stretch>
            <a:fillRect/>
          </a:stretch>
        </p:blipFill>
        <p:spPr>
          <a:xfrm>
            <a:off x="4306799" y="2058476"/>
            <a:ext cx="4534677" cy="2690436"/>
          </a:xfrm>
          <a:prstGeom prst="rect">
            <a:avLst/>
          </a:prstGeom>
        </p:spPr>
      </p:pic>
      <p:pic>
        <p:nvPicPr>
          <p:cNvPr id="22" name="Picture 21">
            <a:extLst>
              <a:ext uri="{FF2B5EF4-FFF2-40B4-BE49-F238E27FC236}">
                <a16:creationId xmlns:a16="http://schemas.microsoft.com/office/drawing/2014/main" id="{A37F2EA1-ED23-14C8-48B0-0E762134927D}"/>
              </a:ext>
            </a:extLst>
          </p:cNvPr>
          <p:cNvPicPr>
            <a:picLocks noChangeAspect="1"/>
          </p:cNvPicPr>
          <p:nvPr/>
        </p:nvPicPr>
        <p:blipFill>
          <a:blip r:embed="rId10"/>
          <a:srcRect l="29413" t="2560" r="38325" b="58774"/>
          <a:stretch>
            <a:fillRect/>
          </a:stretch>
        </p:blipFill>
        <p:spPr>
          <a:xfrm>
            <a:off x="311008" y="2039056"/>
            <a:ext cx="3913288" cy="2709856"/>
          </a:xfrm>
          <a:prstGeom prst="rect">
            <a:avLst/>
          </a:prstGeom>
        </p:spPr>
      </p:pic>
      <p:pic>
        <p:nvPicPr>
          <p:cNvPr id="24" name="Picture 23">
            <a:extLst>
              <a:ext uri="{FF2B5EF4-FFF2-40B4-BE49-F238E27FC236}">
                <a16:creationId xmlns:a16="http://schemas.microsoft.com/office/drawing/2014/main" id="{8E4DE060-03C6-47D6-9B26-BD17D125ABE9}"/>
              </a:ext>
            </a:extLst>
          </p:cNvPr>
          <p:cNvPicPr>
            <a:picLocks noChangeAspect="1"/>
          </p:cNvPicPr>
          <p:nvPr/>
        </p:nvPicPr>
        <p:blipFill>
          <a:blip r:embed="rId11"/>
          <a:stretch>
            <a:fillRect/>
          </a:stretch>
        </p:blipFill>
        <p:spPr>
          <a:xfrm>
            <a:off x="8902669" y="2058477"/>
            <a:ext cx="2901404" cy="2646301"/>
          </a:xfrm>
          <a:prstGeom prst="rect">
            <a:avLst/>
          </a:prstGeom>
        </p:spPr>
      </p:pic>
      <p:sp>
        <p:nvSpPr>
          <p:cNvPr id="25" name="TextBox 24">
            <a:extLst>
              <a:ext uri="{FF2B5EF4-FFF2-40B4-BE49-F238E27FC236}">
                <a16:creationId xmlns:a16="http://schemas.microsoft.com/office/drawing/2014/main" id="{B91667C3-7024-F13F-3C0B-35AC311C1947}"/>
              </a:ext>
            </a:extLst>
          </p:cNvPr>
          <p:cNvSpPr txBox="1"/>
          <p:nvPr/>
        </p:nvSpPr>
        <p:spPr>
          <a:xfrm>
            <a:off x="3125165" y="5787342"/>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IN" dirty="0" err="1">
              <a:solidFill>
                <a:srgbClr val="575757"/>
              </a:solidFill>
            </a:endParaRPr>
          </a:p>
        </p:txBody>
      </p:sp>
      <p:sp>
        <p:nvSpPr>
          <p:cNvPr id="26" name="TextBox 25">
            <a:extLst>
              <a:ext uri="{FF2B5EF4-FFF2-40B4-BE49-F238E27FC236}">
                <a16:creationId xmlns:a16="http://schemas.microsoft.com/office/drawing/2014/main" id="{90C333FD-2586-0CF5-79E7-23CDE42DA76E}"/>
              </a:ext>
            </a:extLst>
          </p:cNvPr>
          <p:cNvSpPr txBox="1"/>
          <p:nvPr/>
        </p:nvSpPr>
        <p:spPr>
          <a:xfrm>
            <a:off x="2569580" y="5660020"/>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IN" dirty="0" err="1">
              <a:solidFill>
                <a:srgbClr val="575757"/>
              </a:solidFill>
            </a:endParaRPr>
          </a:p>
        </p:txBody>
      </p:sp>
    </p:spTree>
    <p:extLst>
      <p:ext uri="{BB962C8B-B14F-4D97-AF65-F5344CB8AC3E}">
        <p14:creationId xmlns:p14="http://schemas.microsoft.com/office/powerpoint/2010/main" val="1463983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4RGjgtUESheJieGFcsjDRQ"/>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Presentation1" id="{9F202C15-0297-4FD9-95CD-005C6172BBB7}" vid="{593C2B70-5186-41B3-84B4-3F94B52F9FF3}"/>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17974F467E37438C146AD78195A289" ma:contentTypeVersion="27" ma:contentTypeDescription="Create a new document." ma:contentTypeScope="" ma:versionID="e03602932086b18a40c6e416cb2a7f69">
  <xsd:schema xmlns:xsd="http://www.w3.org/2001/XMLSchema" xmlns:xs="http://www.w3.org/2001/XMLSchema" xmlns:p="http://schemas.microsoft.com/office/2006/metadata/properties" xmlns:ns1="http://schemas.microsoft.com/sharepoint/v3" xmlns:ns2="0991f213-3730-40e2-91ec-6de05b6aabb5" xmlns:ns3="36d2b8e5-71dc-415e-89f3-3c8649eed760" targetNamespace="http://schemas.microsoft.com/office/2006/metadata/properties" ma:root="true" ma:fieldsID="3833a751b348f4aa5ccc35fecd3b1d1f" ns1:_="" ns2:_="" ns3:_="">
    <xsd:import namespace="http://schemas.microsoft.com/sharepoint/v3"/>
    <xsd:import namespace="0991f213-3730-40e2-91ec-6de05b6aabb5"/>
    <xsd:import namespace="36d2b8e5-71dc-415e-89f3-3c8649eed7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Reader" minOccurs="0"/>
                <xsd:element ref="ns2:Level" minOccurs="0"/>
                <xsd:element ref="ns2:Region" minOccurs="0"/>
                <xsd:element ref="ns2:Insights" minOccurs="0"/>
                <xsd:element ref="ns2:Rec_x002f_Can" minOccurs="0"/>
                <xsd:element ref="ns1:_ip_UnifiedCompliancePolicyProperties" minOccurs="0"/>
                <xsd:element ref="ns1:_ip_UnifiedCompliancePolicyUIAction" minOccurs="0"/>
                <xsd:element ref="ns2:_Flow_SignoffStatus"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8" nillable="true" ma:displayName="Unified Compliance Policy Properties" ma:hidden="true" ma:internalName="_ip_UnifiedCompliancePolicyProperties">
      <xsd:simpleType>
        <xsd:restriction base="dms:Note"/>
      </xsd:simpleType>
    </xsd:element>
    <xsd:element name="_ip_UnifiedCompliancePolicyUIAction" ma:index="2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91f213-3730-40e2-91ec-6de05b6aab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1edaf98-933d-48b7-9af8-6bdbb703d060" ma:termSetId="09814cd3-568e-fe90-9814-8d621ff8fb84" ma:anchorId="fba54fb3-c3e1-fe81-a776-ca4b69148c4d" ma:open="true" ma:isKeyword="false">
      <xsd:complexType>
        <xsd:sequence>
          <xsd:element ref="pc:Terms" minOccurs="0" maxOccurs="1"/>
        </xsd:sequence>
      </xsd:complex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Reader" ma:index="23" nillable="true" ma:displayName="Reader" ma:description="Who from Design team has / wants to read this item" ma:format="Dropdown" ma:internalName="Reader">
      <xsd:simpleType>
        <xsd:restriction base="dms:Text">
          <xsd:maxLength value="255"/>
        </xsd:restriction>
      </xsd:simpleType>
    </xsd:element>
    <xsd:element name="Level" ma:index="24" nillable="true" ma:displayName="Level" ma:format="Dropdown" ma:internalName="Level">
      <xsd:simpleType>
        <xsd:restriction base="dms:Choice">
          <xsd:enumeration value="Campus"/>
          <xsd:enumeration value="Industry"/>
          <xsd:enumeration value="Exec"/>
          <xsd:enumeration value="other"/>
        </xsd:restriction>
      </xsd:simpleType>
    </xsd:element>
    <xsd:element name="Region" ma:index="25" nillable="true" ma:displayName="Region" ma:format="Dropdown" ma:internalName="Region">
      <xsd:simpleType>
        <xsd:restriction base="dms:Choice">
          <xsd:enumeration value="NAMR"/>
          <xsd:enumeration value="EMESA"/>
          <xsd:enumeration value="APAC"/>
          <xsd:enumeration value="Global"/>
        </xsd:restriction>
      </xsd:simpleType>
    </xsd:element>
    <xsd:element name="Insights" ma:index="26" nillable="true" ma:displayName="Insights" ma:description="A space to capture insights and highlights from the interview, to help us find sources if needed later." ma:format="Dropdown" ma:internalName="Insights">
      <xsd:simpleType>
        <xsd:restriction base="dms:Note">
          <xsd:maxLength value="255"/>
        </xsd:restriction>
      </xsd:simpleType>
    </xsd:element>
    <xsd:element name="Rec_x002f_Can" ma:index="27" nillable="true" ma:displayName="Rec / Can" ma:format="Dropdown" ma:internalName="Rec_x002f_Can">
      <xsd:simpleType>
        <xsd:restriction base="dms:Choice">
          <xsd:enumeration value="Recruiter"/>
          <xsd:enumeration value="Candidate"/>
        </xsd:restriction>
      </xsd:simpleType>
    </xsd:element>
    <xsd:element name="_Flow_SignoffStatus" ma:index="30" nillable="true" ma:displayName="Sign-off status" ma:internalName="Sign_x002d_off_x0020_status">
      <xsd:simpleType>
        <xsd:restriction base="dms:Text"/>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32" nillable="true" ma:displayName="MediaServiceSearchProperties" ma:hidden="true" ma:internalName="MediaServiceSearchPropertie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6d2b8e5-71dc-415e-89f3-3c8649eed760"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3f2f81cf-8db6-41f8-8a1e-7000546bd34b}" ma:internalName="TaxCatchAll" ma:showField="CatchAllData" ma:web="36d2b8e5-71dc-415e-89f3-3c8649eed760">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Reader xmlns="0991f213-3730-40e2-91ec-6de05b6aabb5" xsi:nil="true"/>
    <Region xmlns="0991f213-3730-40e2-91ec-6de05b6aabb5" xsi:nil="true"/>
    <Rec_x002f_Can xmlns="0991f213-3730-40e2-91ec-6de05b6aabb5" xsi:nil="true"/>
    <_ip_UnifiedCompliancePolicyProperties xmlns="http://schemas.microsoft.com/sharepoint/v3" xsi:nil="true"/>
    <TaxCatchAll xmlns="36d2b8e5-71dc-415e-89f3-3c8649eed760" xsi:nil="true"/>
    <lcf76f155ced4ddcb4097134ff3c332f xmlns="0991f213-3730-40e2-91ec-6de05b6aabb5">
      <Terms xmlns="http://schemas.microsoft.com/office/infopath/2007/PartnerControls"/>
    </lcf76f155ced4ddcb4097134ff3c332f>
    <Level xmlns="0991f213-3730-40e2-91ec-6de05b6aabb5" xsi:nil="true"/>
    <_Flow_SignoffStatus xmlns="0991f213-3730-40e2-91ec-6de05b6aabb5" xsi:nil="true"/>
    <Insights xmlns="0991f213-3730-40e2-91ec-6de05b6aabb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FEDB00-AE08-4CC7-908B-138CC2F888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991f213-3730-40e2-91ec-6de05b6aabb5"/>
    <ds:schemaRef ds:uri="36d2b8e5-71dc-415e-89f3-3c8649eed7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416FAC-37CA-4AF3-9A4A-9E56DF196B4D}">
  <ds:schemaRefs>
    <ds:schemaRef ds:uri="http://schemas.microsoft.com/office/2006/metadata/properties"/>
    <ds:schemaRef ds:uri="http://schemas.microsoft.com/office/infopath/2007/PartnerControls"/>
    <ds:schemaRef ds:uri="http://schemas.microsoft.com/sharepoint/v3"/>
    <ds:schemaRef ds:uri="0991f213-3730-40e2-91ec-6de05b6aabb5"/>
    <ds:schemaRef ds:uri="36d2b8e5-71dc-415e-89f3-3c8649eed760"/>
  </ds:schemaRefs>
</ds:datastoreItem>
</file>

<file path=customXml/itemProps3.xml><?xml version="1.0" encoding="utf-8"?>
<ds:datastoreItem xmlns:ds="http://schemas.openxmlformats.org/officeDocument/2006/customXml" ds:itemID="{F0D9CDD6-302A-4910-894A-79BA7510E5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BCG Grid 16:9</Template>
  <TotalTime>326</TotalTime>
  <Words>72</Words>
  <Application>Microsoft Office PowerPoint</Application>
  <PresentationFormat>Widescreen</PresentationFormat>
  <Paragraphs>5</Paragraphs>
  <Slides>1</Slides>
  <Notes>0</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7" baseType="lpstr">
      <vt:lpstr>Arial</vt:lpstr>
      <vt:lpstr>DM Sans</vt:lpstr>
      <vt:lpstr>Trebuchet MS</vt:lpstr>
      <vt:lpstr>BCG Grid 16:9</vt:lpstr>
      <vt:lpstr>think-cell Slide</vt:lpstr>
      <vt:lpstr>All Combinations of Campaign Types and Channels   </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Scobee, Kyle</dc:creator>
  <cp:lastModifiedBy>Santhosh Zadda</cp:lastModifiedBy>
  <cp:revision>11</cp:revision>
  <cp:lastPrinted>2016-04-06T18:59:25Z</cp:lastPrinted>
  <dcterms:created xsi:type="dcterms:W3CDTF">2025-04-28T17:07:03Z</dcterms:created>
  <dcterms:modified xsi:type="dcterms:W3CDTF">2025-09-14T20:53:18Z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2025-04-28T17:07:45Z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f2528353-4ad6-4815-81e0-0b5048609e13</vt:lpwstr>
  </property>
  <property fmtid="{D5CDD505-2E9C-101B-9397-08002B2CF9AE}" pid="13" name="MSIP_Label_b0d5c4f4-7a29-4385-b7a5-afbe2154ae6f_ContentBits">
    <vt:lpwstr>0</vt:lpwstr>
  </property>
  <property fmtid="{D5CDD505-2E9C-101B-9397-08002B2CF9AE}" pid="14" name="MSIP_Label_b0d5c4f4-7a29-4385-b7a5-afbe2154ae6f_Tag">
    <vt:lpwstr>50, 3, 0, 1</vt:lpwstr>
  </property>
  <property fmtid="{D5CDD505-2E9C-101B-9397-08002B2CF9AE}" pid="15" name="ContentTypeId">
    <vt:lpwstr>0x0101008317974F467E37438C146AD78195A289</vt:lpwstr>
  </property>
</Properties>
</file>