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5" r:id="rId4"/>
    <p:sldId id="260" r:id="rId5"/>
    <p:sldId id="258" r:id="rId6"/>
    <p:sldId id="259"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showGuides="1">
      <p:cViewPr varScale="1">
        <p:scale>
          <a:sx n="124" d="100"/>
          <a:sy n="124" d="100"/>
        </p:scale>
        <p:origin x="106" y="5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630A02-77CD-4AA0-A315-1B45F5DC719D}" type="datetimeFigureOut">
              <a:rPr lang="en-IN" smtClean="0"/>
              <a:t>12-03-2022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34900B2-5A83-471B-BBD3-94427CC3B41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63376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30A02-77CD-4AA0-A315-1B45F5DC719D}"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164993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30A02-77CD-4AA0-A315-1B45F5DC719D}"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467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30A02-77CD-4AA0-A315-1B45F5DC719D}"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32628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30A02-77CD-4AA0-A315-1B45F5DC719D}"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900B2-5A83-471B-BBD3-94427CC3B41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522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30A02-77CD-4AA0-A315-1B45F5DC719D}"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10899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630A02-77CD-4AA0-A315-1B45F5DC719D}"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146606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30A02-77CD-4AA0-A315-1B45F5DC719D}"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127682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30A02-77CD-4AA0-A315-1B45F5DC719D}"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4035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30A02-77CD-4AA0-A315-1B45F5DC719D}"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21115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30A02-77CD-4AA0-A315-1B45F5DC719D}"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900B2-5A83-471B-BBD3-94427CC3B414}" type="slidenum">
              <a:rPr lang="en-IN" smtClean="0"/>
              <a:t>‹#›</a:t>
            </a:fld>
            <a:endParaRPr lang="en-IN"/>
          </a:p>
        </p:txBody>
      </p:sp>
    </p:spTree>
    <p:extLst>
      <p:ext uri="{BB962C8B-B14F-4D97-AF65-F5344CB8AC3E}">
        <p14:creationId xmlns:p14="http://schemas.microsoft.com/office/powerpoint/2010/main" val="9624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630A02-77CD-4AA0-A315-1B45F5DC719D}" type="datetimeFigureOut">
              <a:rPr lang="en-IN" smtClean="0"/>
              <a:t>12-03-2022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34900B2-5A83-471B-BBD3-94427CC3B414}" type="slidenum">
              <a:rPr lang="en-IN" smtClean="0"/>
              <a:t>‹#›</a:t>
            </a:fld>
            <a:endParaRPr lang="en-IN"/>
          </a:p>
        </p:txBody>
      </p:sp>
    </p:spTree>
    <p:extLst>
      <p:ext uri="{BB962C8B-B14F-4D97-AF65-F5344CB8AC3E}">
        <p14:creationId xmlns:p14="http://schemas.microsoft.com/office/powerpoint/2010/main" val="7596046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9EE5-B486-4EE3-80F9-4D4D45084BEF}"/>
              </a:ext>
            </a:extLst>
          </p:cNvPr>
          <p:cNvSpPr>
            <a:spLocks noGrp="1"/>
          </p:cNvSpPr>
          <p:nvPr>
            <p:ph type="ctrTitle"/>
          </p:nvPr>
        </p:nvSpPr>
        <p:spPr/>
        <p:txBody>
          <a:bodyPr/>
          <a:lstStyle/>
          <a:p>
            <a:r>
              <a:rPr lang="en-US" dirty="0"/>
              <a:t>Linux Workshop	</a:t>
            </a:r>
            <a:endParaRPr lang="en-IN" dirty="0"/>
          </a:p>
        </p:txBody>
      </p:sp>
      <p:sp>
        <p:nvSpPr>
          <p:cNvPr id="3" name="Subtitle 2">
            <a:extLst>
              <a:ext uri="{FF2B5EF4-FFF2-40B4-BE49-F238E27FC236}">
                <a16:creationId xmlns:a16="http://schemas.microsoft.com/office/drawing/2014/main" id="{4C90A5E3-5567-4198-BC84-895E1A479C76}"/>
              </a:ext>
            </a:extLst>
          </p:cNvPr>
          <p:cNvSpPr>
            <a:spLocks noGrp="1"/>
          </p:cNvSpPr>
          <p:nvPr>
            <p:ph type="subTitle" idx="1"/>
          </p:nvPr>
        </p:nvSpPr>
        <p:spPr/>
        <p:txBody>
          <a:bodyPr/>
          <a:lstStyle/>
          <a:p>
            <a:r>
              <a:rPr lang="en-US" dirty="0"/>
              <a:t>CSI</a:t>
            </a:r>
            <a:endParaRPr lang="en-IN" dirty="0"/>
          </a:p>
        </p:txBody>
      </p:sp>
    </p:spTree>
    <p:extLst>
      <p:ext uri="{BB962C8B-B14F-4D97-AF65-F5344CB8AC3E}">
        <p14:creationId xmlns:p14="http://schemas.microsoft.com/office/powerpoint/2010/main" val="153458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2D7F-39FB-49AD-B407-D8C0F53C7001}"/>
              </a:ext>
            </a:extLst>
          </p:cNvPr>
          <p:cNvSpPr>
            <a:spLocks noGrp="1"/>
          </p:cNvSpPr>
          <p:nvPr>
            <p:ph type="title"/>
          </p:nvPr>
        </p:nvSpPr>
        <p:spPr/>
        <p:txBody>
          <a:bodyPr/>
          <a:lstStyle/>
          <a:p>
            <a:r>
              <a:rPr lang="en-US" dirty="0"/>
              <a:t>Using Binary to Set Permissions</a:t>
            </a:r>
            <a:endParaRPr lang="en-IN" dirty="0"/>
          </a:p>
        </p:txBody>
      </p:sp>
      <p:sp>
        <p:nvSpPr>
          <p:cNvPr id="3" name="Content Placeholder 2">
            <a:extLst>
              <a:ext uri="{FF2B5EF4-FFF2-40B4-BE49-F238E27FC236}">
                <a16:creationId xmlns:a16="http://schemas.microsoft.com/office/drawing/2014/main" id="{208BF9E9-F445-48B3-B42C-DCC7CE4B6AE9}"/>
              </a:ext>
            </a:extLst>
          </p:cNvPr>
          <p:cNvSpPr>
            <a:spLocks noGrp="1"/>
          </p:cNvSpPr>
          <p:nvPr>
            <p:ph idx="1"/>
          </p:nvPr>
        </p:nvSpPr>
        <p:spPr/>
        <p:txBody>
          <a:bodyPr/>
          <a:lstStyle/>
          <a:p>
            <a:r>
              <a:rPr lang="en-US" dirty="0"/>
              <a:t>The first number represents the Owner permission; the second represents the Group permissions; and the last number represents the permissions for all other users. The numbers are a binary representation of the </a:t>
            </a:r>
            <a:r>
              <a:rPr lang="en-US" dirty="0" err="1"/>
              <a:t>rwx</a:t>
            </a:r>
            <a:r>
              <a:rPr lang="en-US" dirty="0"/>
              <a:t> string.</a:t>
            </a:r>
          </a:p>
          <a:p>
            <a:r>
              <a:rPr lang="en-US" dirty="0"/>
              <a:t>    r = 4</a:t>
            </a:r>
          </a:p>
          <a:p>
            <a:r>
              <a:rPr lang="en-US" dirty="0"/>
              <a:t>    w = 2</a:t>
            </a:r>
          </a:p>
          <a:p>
            <a:r>
              <a:rPr lang="en-US" dirty="0"/>
              <a:t>    x = 1</a:t>
            </a:r>
          </a:p>
          <a:p>
            <a:r>
              <a:rPr lang="en-IN" dirty="0"/>
              <a:t>Add the Numbers and assign it using </a:t>
            </a:r>
            <a:r>
              <a:rPr lang="en-IN" dirty="0" err="1"/>
              <a:t>chmod</a:t>
            </a:r>
            <a:endParaRPr lang="en-IN" dirty="0"/>
          </a:p>
          <a:p>
            <a:r>
              <a:rPr lang="en-IN" dirty="0"/>
              <a:t>So- </a:t>
            </a:r>
            <a:r>
              <a:rPr lang="en-IN" dirty="0" err="1"/>
              <a:t>chmod</a:t>
            </a:r>
            <a:r>
              <a:rPr lang="en-IN" dirty="0"/>
              <a:t> 740 &lt;file&gt; would give RWX (4+2+1) to the Owner, only Read Permissions to the group and 0 (No) Permission for the other users on system</a:t>
            </a:r>
            <a:endParaRPr lang="en-US" dirty="0"/>
          </a:p>
        </p:txBody>
      </p:sp>
    </p:spTree>
    <p:extLst>
      <p:ext uri="{BB962C8B-B14F-4D97-AF65-F5344CB8AC3E}">
        <p14:creationId xmlns:p14="http://schemas.microsoft.com/office/powerpoint/2010/main" val="7222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FC5E-D3EC-4D41-A91B-D4BBBF48233D}"/>
              </a:ext>
            </a:extLst>
          </p:cNvPr>
          <p:cNvSpPr>
            <a:spLocks noGrp="1"/>
          </p:cNvSpPr>
          <p:nvPr>
            <p:ph type="title"/>
          </p:nvPr>
        </p:nvSpPr>
        <p:spPr/>
        <p:txBody>
          <a:bodyPr/>
          <a:lstStyle/>
          <a:p>
            <a:r>
              <a:rPr lang="en-US" dirty="0"/>
              <a:t>What is Linux	</a:t>
            </a:r>
            <a:endParaRPr lang="en-IN" dirty="0"/>
          </a:p>
        </p:txBody>
      </p:sp>
      <p:sp>
        <p:nvSpPr>
          <p:cNvPr id="3" name="Content Placeholder 2">
            <a:extLst>
              <a:ext uri="{FF2B5EF4-FFF2-40B4-BE49-F238E27FC236}">
                <a16:creationId xmlns:a16="http://schemas.microsoft.com/office/drawing/2014/main" id="{EC367916-370C-494B-B5E1-AACF7C7F7633}"/>
              </a:ext>
            </a:extLst>
          </p:cNvPr>
          <p:cNvSpPr>
            <a:spLocks noGrp="1"/>
          </p:cNvSpPr>
          <p:nvPr>
            <p:ph idx="1"/>
          </p:nvPr>
        </p:nvSpPr>
        <p:spPr/>
        <p:txBody>
          <a:bodyPr/>
          <a:lstStyle/>
          <a:p>
            <a:r>
              <a:rPr lang="en-US" dirty="0"/>
              <a:t>A family of Free Operating Systems</a:t>
            </a:r>
          </a:p>
          <a:p>
            <a:r>
              <a:rPr lang="en-US" dirty="0"/>
              <a:t>Available in various flavors, each suitable for a particular type of application </a:t>
            </a:r>
          </a:p>
          <a:p>
            <a:r>
              <a:rPr lang="en-US" dirty="0"/>
              <a:t>(Kali for Penetration Testing, Red Hat for Enterprise Workload, Ubuntu for Beginners)</a:t>
            </a:r>
          </a:p>
          <a:p>
            <a:r>
              <a:rPr lang="en-US" dirty="0"/>
              <a:t>Ubuntu is a Debian-Based OS</a:t>
            </a:r>
          </a:p>
          <a:p>
            <a:r>
              <a:rPr lang="en-IN" dirty="0"/>
              <a:t>Some Linux-Specific Features-</a:t>
            </a:r>
          </a:p>
          <a:p>
            <a:pPr>
              <a:buFont typeface="Wingdings" panose="05000000000000000000" pitchFamily="2" charset="2"/>
              <a:buChar char="q"/>
            </a:pPr>
            <a:r>
              <a:rPr lang="en-US" dirty="0"/>
              <a:t>Live CD/USB: Almost all Linux distros provide live CD/USB so that users can run/try it without installing it.</a:t>
            </a:r>
          </a:p>
          <a:p>
            <a:pPr>
              <a:buFont typeface="Wingdings" panose="05000000000000000000" pitchFamily="2" charset="2"/>
              <a:buChar char="q"/>
            </a:pPr>
            <a:r>
              <a:rPr lang="en-US" dirty="0"/>
              <a:t>Open Source: Linux code is freely available to all and is a community based development project.</a:t>
            </a:r>
            <a:endParaRPr lang="en-IN" dirty="0"/>
          </a:p>
        </p:txBody>
      </p:sp>
    </p:spTree>
    <p:extLst>
      <p:ext uri="{BB962C8B-B14F-4D97-AF65-F5344CB8AC3E}">
        <p14:creationId xmlns:p14="http://schemas.microsoft.com/office/powerpoint/2010/main" val="259906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A99E-164D-469D-844C-1BF42CCBA1D3}"/>
              </a:ext>
            </a:extLst>
          </p:cNvPr>
          <p:cNvSpPr>
            <a:spLocks noGrp="1"/>
          </p:cNvSpPr>
          <p:nvPr>
            <p:ph type="title"/>
          </p:nvPr>
        </p:nvSpPr>
        <p:spPr>
          <a:xfrm>
            <a:off x="1169196" y="-523926"/>
            <a:ext cx="9692640" cy="1325562"/>
          </a:xfrm>
        </p:spPr>
        <p:txBody>
          <a:bodyPr/>
          <a:lstStyle/>
          <a:p>
            <a:r>
              <a:rPr lang="en-US" dirty="0"/>
              <a:t>Linux Architecture</a:t>
            </a:r>
            <a:endParaRPr lang="en-IN" dirty="0"/>
          </a:p>
        </p:txBody>
      </p:sp>
      <p:pic>
        <p:nvPicPr>
          <p:cNvPr id="5" name="Content Placeholder 4">
            <a:extLst>
              <a:ext uri="{FF2B5EF4-FFF2-40B4-BE49-F238E27FC236}">
                <a16:creationId xmlns:a16="http://schemas.microsoft.com/office/drawing/2014/main" id="{8C0FF052-2529-4793-B2A5-AAF859931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1000" y="1253331"/>
            <a:ext cx="4351338" cy="4351338"/>
          </a:xfrm>
        </p:spPr>
      </p:pic>
      <p:sp>
        <p:nvSpPr>
          <p:cNvPr id="6" name="TextBox 5">
            <a:extLst>
              <a:ext uri="{FF2B5EF4-FFF2-40B4-BE49-F238E27FC236}">
                <a16:creationId xmlns:a16="http://schemas.microsoft.com/office/drawing/2014/main" id="{DB151108-1173-4853-BF30-08273AFCE4BC}"/>
              </a:ext>
            </a:extLst>
          </p:cNvPr>
          <p:cNvSpPr txBox="1"/>
          <p:nvPr/>
        </p:nvSpPr>
        <p:spPr>
          <a:xfrm>
            <a:off x="451022" y="1166842"/>
            <a:ext cx="61722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 Hardware Layer: This layer consists all peripheral devices like RAM/ HDD/ CPU etc.</a:t>
            </a:r>
          </a:p>
          <a:p>
            <a:pPr marL="285750" indent="-285750">
              <a:buFont typeface="Arial" panose="020B0604020202020204" pitchFamily="34" charset="0"/>
              <a:buChar char="•"/>
            </a:pPr>
            <a:r>
              <a:rPr lang="en-US" sz="1600" dirty="0"/>
              <a:t>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a:t>
            </a:r>
          </a:p>
          <a:p>
            <a:pPr marL="285750" indent="-285750">
              <a:buFont typeface="Arial" panose="020B0604020202020204" pitchFamily="34" charset="0"/>
              <a:buChar char="•"/>
            </a:pPr>
            <a:r>
              <a:rPr lang="en-US" sz="1600" dirty="0"/>
              <a:t>System Library: Is the special types of functions that are used to implement the functionality of the operating system.</a:t>
            </a:r>
          </a:p>
          <a:p>
            <a:pPr marL="285750" indent="-285750">
              <a:buFont typeface="Arial" panose="020B0604020202020204" pitchFamily="34" charset="0"/>
              <a:buChar char="•"/>
            </a:pPr>
            <a:r>
              <a:rPr lang="en-US" sz="1600" dirty="0"/>
              <a:t>Shell: It is an interface to the kernel which hides the complexity of the kernel’s functions from the users. It takes commands from the user and executes the kernel’s functions.</a:t>
            </a:r>
          </a:p>
          <a:p>
            <a:pPr marL="285750" indent="-285750">
              <a:buFont typeface="Arial" panose="020B0604020202020204" pitchFamily="34" charset="0"/>
              <a:buChar char="•"/>
            </a:pPr>
            <a:r>
              <a:rPr lang="en-US" sz="1600" dirty="0"/>
              <a:t>System Utility: It provides the functionalities of an operating system to the user.</a:t>
            </a:r>
            <a:endParaRPr lang="en-IN" sz="1600" dirty="0"/>
          </a:p>
        </p:txBody>
      </p:sp>
    </p:spTree>
    <p:extLst>
      <p:ext uri="{BB962C8B-B14F-4D97-AF65-F5344CB8AC3E}">
        <p14:creationId xmlns:p14="http://schemas.microsoft.com/office/powerpoint/2010/main" val="283410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A7C5-1096-4953-A1AF-28BCB06E0006}"/>
              </a:ext>
            </a:extLst>
          </p:cNvPr>
          <p:cNvSpPr>
            <a:spLocks noGrp="1"/>
          </p:cNvSpPr>
          <p:nvPr>
            <p:ph type="title"/>
          </p:nvPr>
        </p:nvSpPr>
        <p:spPr/>
        <p:txBody>
          <a:bodyPr/>
          <a:lstStyle/>
          <a:p>
            <a:r>
              <a:rPr lang="en-US" dirty="0"/>
              <a:t>Linux File System</a:t>
            </a:r>
            <a:endParaRPr lang="en-IN" dirty="0"/>
          </a:p>
        </p:txBody>
      </p:sp>
      <p:sp>
        <p:nvSpPr>
          <p:cNvPr id="3" name="Content Placeholder 2">
            <a:extLst>
              <a:ext uri="{FF2B5EF4-FFF2-40B4-BE49-F238E27FC236}">
                <a16:creationId xmlns:a16="http://schemas.microsoft.com/office/drawing/2014/main" id="{9C074968-32AE-4577-B3CF-1E0285FE10F3}"/>
              </a:ext>
            </a:extLst>
          </p:cNvPr>
          <p:cNvSpPr>
            <a:spLocks noGrp="1"/>
          </p:cNvSpPr>
          <p:nvPr>
            <p:ph idx="1"/>
          </p:nvPr>
        </p:nvSpPr>
        <p:spPr/>
        <p:txBody>
          <a:bodyPr/>
          <a:lstStyle/>
          <a:p>
            <a:r>
              <a:rPr lang="en-US" dirty="0"/>
              <a:t>In Linux, the file system creates a tree structure. </a:t>
            </a:r>
          </a:p>
          <a:p>
            <a:r>
              <a:rPr lang="en-US" dirty="0"/>
              <a:t>Linux treats everything as a file. Including directories.</a:t>
            </a:r>
          </a:p>
          <a:p>
            <a:r>
              <a:rPr lang="en-US" dirty="0"/>
              <a:t>Features:</a:t>
            </a:r>
          </a:p>
          <a:p>
            <a:pPr>
              <a:buFont typeface="Courier New" panose="02070309020205020404" pitchFamily="49" charset="0"/>
              <a:buChar char="o"/>
            </a:pPr>
            <a:r>
              <a:rPr lang="en-US" dirty="0"/>
              <a:t>Linux does not use the backslash (\) to separate the components; it uses forward slash (/) as an alternative.</a:t>
            </a:r>
          </a:p>
          <a:p>
            <a:pPr>
              <a:buFont typeface="Courier New" panose="02070309020205020404" pitchFamily="49" charset="0"/>
              <a:buChar char="o"/>
            </a:pPr>
            <a:r>
              <a:rPr lang="en-US" dirty="0"/>
              <a:t>In Linux, a file may have the extension '.txt,' but it is not necessary that a file should have a file extension.</a:t>
            </a:r>
          </a:p>
          <a:p>
            <a:pPr>
              <a:buFont typeface="Courier New" panose="02070309020205020404" pitchFamily="49" charset="0"/>
              <a:buChar char="o"/>
            </a:pPr>
            <a:r>
              <a:rPr lang="en-US" dirty="0"/>
              <a:t>Hidden files in Linux are represented by a dot (.) before the file name (ex: .</a:t>
            </a:r>
            <a:r>
              <a:rPr lang="en-US" dirty="0" err="1"/>
              <a:t>bash_history</a:t>
            </a:r>
            <a:r>
              <a:rPr lang="en-US" dirty="0"/>
              <a:t>).</a:t>
            </a:r>
            <a:endParaRPr lang="en-IN" dirty="0"/>
          </a:p>
        </p:txBody>
      </p:sp>
    </p:spTree>
    <p:extLst>
      <p:ext uri="{BB962C8B-B14F-4D97-AF65-F5344CB8AC3E}">
        <p14:creationId xmlns:p14="http://schemas.microsoft.com/office/powerpoint/2010/main" val="337180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68C3-5D9D-410B-B6A2-4966C5C1DD26}"/>
              </a:ext>
            </a:extLst>
          </p:cNvPr>
          <p:cNvSpPr>
            <a:spLocks noGrp="1"/>
          </p:cNvSpPr>
          <p:nvPr>
            <p:ph type="title"/>
          </p:nvPr>
        </p:nvSpPr>
        <p:spPr>
          <a:xfrm>
            <a:off x="431800" y="365760"/>
            <a:ext cx="10522712" cy="1325562"/>
          </a:xfrm>
        </p:spPr>
        <p:txBody>
          <a:bodyPr/>
          <a:lstStyle/>
          <a:p>
            <a:r>
              <a:rPr lang="en-US" dirty="0"/>
              <a:t>    Special Directories</a:t>
            </a:r>
            <a:endParaRPr lang="en-IN" dirty="0"/>
          </a:p>
        </p:txBody>
      </p:sp>
      <p:sp>
        <p:nvSpPr>
          <p:cNvPr id="3" name="Content Placeholder 2">
            <a:extLst>
              <a:ext uri="{FF2B5EF4-FFF2-40B4-BE49-F238E27FC236}">
                <a16:creationId xmlns:a16="http://schemas.microsoft.com/office/drawing/2014/main" id="{76DE8026-359D-456A-A75B-DA24655C8694}"/>
              </a:ext>
            </a:extLst>
          </p:cNvPr>
          <p:cNvSpPr>
            <a:spLocks noGrp="1"/>
          </p:cNvSpPr>
          <p:nvPr>
            <p:ph idx="1"/>
          </p:nvPr>
        </p:nvSpPr>
        <p:spPr/>
        <p:txBody>
          <a:bodyPr>
            <a:normAutofit/>
          </a:bodyPr>
          <a:lstStyle/>
          <a:p>
            <a:r>
              <a:rPr lang="en-US" dirty="0"/>
              <a:t>The entire Linux directory structure starting at the top (/) root directory.</a:t>
            </a:r>
          </a:p>
          <a:p>
            <a:r>
              <a:rPr lang="en-US" dirty="0"/>
              <a:t>The root filesystem is the top-level directory of the filesystem.</a:t>
            </a:r>
          </a:p>
          <a:p>
            <a:r>
              <a:rPr lang="en-US" dirty="0"/>
              <a:t> It must contain all of the files required to boot the Linux system before other filesystems are mounted. </a:t>
            </a:r>
          </a:p>
          <a:p>
            <a:r>
              <a:rPr lang="en-US" dirty="0"/>
              <a:t>It must include all of the required executables and libraries required to boot the remaining filesystems.</a:t>
            </a:r>
          </a:p>
          <a:p>
            <a:r>
              <a:rPr lang="en-US" dirty="0"/>
              <a:t>The /root/ </a:t>
            </a:r>
            <a:r>
              <a:rPr lang="en-US" u="sng" dirty="0"/>
              <a:t>folder</a:t>
            </a:r>
            <a:r>
              <a:rPr lang="en-US" dirty="0"/>
              <a:t> (aforementioned root “directory” is just / ) acts as the /home/ for the superuser (</a:t>
            </a:r>
            <a:r>
              <a:rPr lang="en-US" dirty="0" err="1"/>
              <a:t>su</a:t>
            </a:r>
            <a:r>
              <a:rPr lang="en-US" dirty="0"/>
              <a:t>)</a:t>
            </a:r>
          </a:p>
          <a:p>
            <a:r>
              <a:rPr lang="en-US" dirty="0"/>
              <a:t>/boot: 	Contains the static bootloader and kernel executable and configuration files required to boot a Linux computer.</a:t>
            </a:r>
          </a:p>
          <a:p>
            <a:endParaRPr lang="en-IN" dirty="0"/>
          </a:p>
        </p:txBody>
      </p:sp>
    </p:spTree>
    <p:extLst>
      <p:ext uri="{BB962C8B-B14F-4D97-AF65-F5344CB8AC3E}">
        <p14:creationId xmlns:p14="http://schemas.microsoft.com/office/powerpoint/2010/main" val="284563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4DE1-BFA8-4AAB-964E-AE8B906C497E}"/>
              </a:ext>
            </a:extLst>
          </p:cNvPr>
          <p:cNvSpPr>
            <a:spLocks noGrp="1"/>
          </p:cNvSpPr>
          <p:nvPr>
            <p:ph type="title"/>
          </p:nvPr>
        </p:nvSpPr>
        <p:spPr>
          <a:xfrm>
            <a:off x="842290" y="178943"/>
            <a:ext cx="9692640" cy="1325562"/>
          </a:xfrm>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240F227A-BB3E-410F-816B-F1CE88E784D5}"/>
              </a:ext>
            </a:extLst>
          </p:cNvPr>
          <p:cNvSpPr>
            <a:spLocks noGrp="1"/>
          </p:cNvSpPr>
          <p:nvPr>
            <p:ph idx="1"/>
          </p:nvPr>
        </p:nvSpPr>
        <p:spPr>
          <a:xfrm>
            <a:off x="842290" y="1716404"/>
            <a:ext cx="6688328" cy="4351337"/>
          </a:xfrm>
        </p:spPr>
        <p:txBody>
          <a:bodyPr/>
          <a:lstStyle/>
          <a:p>
            <a:r>
              <a:rPr lang="en-US" dirty="0"/>
              <a:t>/</a:t>
            </a:r>
            <a:r>
              <a:rPr lang="en-US" dirty="0" err="1"/>
              <a:t>tmp</a:t>
            </a:r>
            <a:r>
              <a:rPr lang="en-US" dirty="0"/>
              <a:t> 	Temporary directory. Used by the operating system and many programs to store temporary files.</a:t>
            </a:r>
          </a:p>
          <a:p>
            <a:r>
              <a:rPr lang="en-US" dirty="0"/>
              <a:t>/var 	Variable data files are stored here. This can include things like log files, MySQL, and other database files, web server data files, email inboxes, and much more.</a:t>
            </a:r>
          </a:p>
          <a:p>
            <a:r>
              <a:rPr lang="en-US" dirty="0"/>
              <a:t>/</a:t>
            </a:r>
            <a:r>
              <a:rPr lang="en-US" dirty="0" err="1"/>
              <a:t>usr</a:t>
            </a:r>
            <a:r>
              <a:rPr lang="en-US" dirty="0"/>
              <a:t> 	These are shareable, read-only files, including executable binaries and libraries, man files, and other types of documentation.</a:t>
            </a:r>
          </a:p>
          <a:p>
            <a:r>
              <a:rPr lang="en-US" dirty="0"/>
              <a:t>/</a:t>
            </a:r>
            <a:r>
              <a:rPr lang="en-US" dirty="0" err="1"/>
              <a:t>etc</a:t>
            </a:r>
            <a:r>
              <a:rPr lang="en-US" dirty="0"/>
              <a:t> 	Contains the local system configuration files for the host computer.</a:t>
            </a:r>
            <a:endParaRPr lang="en-IN" dirty="0"/>
          </a:p>
        </p:txBody>
      </p:sp>
      <p:pic>
        <p:nvPicPr>
          <p:cNvPr id="6" name="Picture 5">
            <a:extLst>
              <a:ext uri="{FF2B5EF4-FFF2-40B4-BE49-F238E27FC236}">
                <a16:creationId xmlns:a16="http://schemas.microsoft.com/office/drawing/2014/main" id="{5A8CCA48-BEA3-457A-A032-21E2285C2B93}"/>
              </a:ext>
            </a:extLst>
          </p:cNvPr>
          <p:cNvPicPr>
            <a:picLocks noChangeAspect="1"/>
          </p:cNvPicPr>
          <p:nvPr/>
        </p:nvPicPr>
        <p:blipFill>
          <a:blip r:embed="rId2"/>
          <a:stretch>
            <a:fillRect/>
          </a:stretch>
        </p:blipFill>
        <p:spPr>
          <a:xfrm>
            <a:off x="8424698" y="1691322"/>
            <a:ext cx="2353003" cy="4324954"/>
          </a:xfrm>
          <a:prstGeom prst="rect">
            <a:avLst/>
          </a:prstGeom>
        </p:spPr>
      </p:pic>
    </p:spTree>
    <p:extLst>
      <p:ext uri="{BB962C8B-B14F-4D97-AF65-F5344CB8AC3E}">
        <p14:creationId xmlns:p14="http://schemas.microsoft.com/office/powerpoint/2010/main" val="99539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A9746-5F87-4395-9680-8011FB949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99" y="609600"/>
            <a:ext cx="9885061" cy="5445760"/>
          </a:xfrm>
        </p:spPr>
      </p:pic>
    </p:spTree>
    <p:extLst>
      <p:ext uri="{BB962C8B-B14F-4D97-AF65-F5344CB8AC3E}">
        <p14:creationId xmlns:p14="http://schemas.microsoft.com/office/powerpoint/2010/main" val="25634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9A51-8469-4633-B7EC-781CD9F87780}"/>
              </a:ext>
            </a:extLst>
          </p:cNvPr>
          <p:cNvSpPr>
            <a:spLocks noGrp="1"/>
          </p:cNvSpPr>
          <p:nvPr>
            <p:ph type="title"/>
          </p:nvPr>
        </p:nvSpPr>
        <p:spPr/>
        <p:txBody>
          <a:bodyPr/>
          <a:lstStyle/>
          <a:p>
            <a:r>
              <a:rPr lang="en-US" dirty="0" err="1"/>
              <a:t>iNodes</a:t>
            </a:r>
            <a:r>
              <a:rPr lang="en-US" dirty="0"/>
              <a:t> (not-really-from-Apple)</a:t>
            </a:r>
            <a:endParaRPr lang="en-IN" dirty="0"/>
          </a:p>
        </p:txBody>
      </p:sp>
      <p:sp>
        <p:nvSpPr>
          <p:cNvPr id="3" name="Content Placeholder 2">
            <a:extLst>
              <a:ext uri="{FF2B5EF4-FFF2-40B4-BE49-F238E27FC236}">
                <a16:creationId xmlns:a16="http://schemas.microsoft.com/office/drawing/2014/main" id="{C1F6134D-573E-42D0-A2FD-B8C5A5BD1608}"/>
              </a:ext>
            </a:extLst>
          </p:cNvPr>
          <p:cNvSpPr>
            <a:spLocks noGrp="1"/>
          </p:cNvSpPr>
          <p:nvPr>
            <p:ph idx="1"/>
          </p:nvPr>
        </p:nvSpPr>
        <p:spPr/>
        <p:txBody>
          <a:bodyPr/>
          <a:lstStyle/>
          <a:p>
            <a:r>
              <a:rPr lang="en-US" dirty="0"/>
              <a:t>Every Linux file or directory has an </a:t>
            </a:r>
            <a:r>
              <a:rPr lang="en-US" dirty="0" err="1"/>
              <a:t>inode</a:t>
            </a:r>
            <a:r>
              <a:rPr lang="en-US" dirty="0"/>
              <a:t>, and this </a:t>
            </a:r>
            <a:r>
              <a:rPr lang="en-US" dirty="0" err="1"/>
              <a:t>inode</a:t>
            </a:r>
            <a:r>
              <a:rPr lang="en-US" dirty="0"/>
              <a:t> contains all of the file’s metadata.</a:t>
            </a:r>
          </a:p>
          <a:p>
            <a:r>
              <a:rPr lang="en-US" dirty="0"/>
              <a:t>Every Node on the File tree has an unique </a:t>
            </a:r>
            <a:r>
              <a:rPr lang="en-US" dirty="0" err="1"/>
              <a:t>inode</a:t>
            </a:r>
            <a:r>
              <a:rPr lang="en-US" dirty="0"/>
              <a:t> number</a:t>
            </a:r>
          </a:p>
          <a:p>
            <a:r>
              <a:rPr lang="en-US" dirty="0" err="1"/>
              <a:t>Inode</a:t>
            </a:r>
            <a:r>
              <a:rPr lang="en-US" dirty="0"/>
              <a:t> number is also known as index number. </a:t>
            </a:r>
          </a:p>
          <a:p>
            <a:r>
              <a:rPr lang="en-US" dirty="0"/>
              <a:t>An </a:t>
            </a:r>
            <a:r>
              <a:rPr lang="en-US" dirty="0" err="1"/>
              <a:t>inode</a:t>
            </a:r>
            <a:r>
              <a:rPr lang="en-US" dirty="0"/>
              <a:t> is a unique number assigned to files and directories while it is created. The </a:t>
            </a:r>
            <a:r>
              <a:rPr lang="en-US" dirty="0" err="1"/>
              <a:t>inode</a:t>
            </a:r>
            <a:r>
              <a:rPr lang="en-US" dirty="0"/>
              <a:t> number will be unique to entire filesystem.</a:t>
            </a:r>
            <a:endParaRPr lang="en-IN" dirty="0"/>
          </a:p>
        </p:txBody>
      </p:sp>
      <p:pic>
        <p:nvPicPr>
          <p:cNvPr id="5" name="Picture 4">
            <a:extLst>
              <a:ext uri="{FF2B5EF4-FFF2-40B4-BE49-F238E27FC236}">
                <a16:creationId xmlns:a16="http://schemas.microsoft.com/office/drawing/2014/main" id="{1B140581-4F48-4547-8B8F-2DC6C71A1BF8}"/>
              </a:ext>
            </a:extLst>
          </p:cNvPr>
          <p:cNvPicPr>
            <a:picLocks noChangeAspect="1"/>
          </p:cNvPicPr>
          <p:nvPr/>
        </p:nvPicPr>
        <p:blipFill>
          <a:blip r:embed="rId2"/>
          <a:stretch>
            <a:fillRect/>
          </a:stretch>
        </p:blipFill>
        <p:spPr>
          <a:xfrm>
            <a:off x="543502" y="4280983"/>
            <a:ext cx="5469186" cy="1568430"/>
          </a:xfrm>
          <a:prstGeom prst="rect">
            <a:avLst/>
          </a:prstGeom>
        </p:spPr>
      </p:pic>
      <p:pic>
        <p:nvPicPr>
          <p:cNvPr id="7" name="Picture 6">
            <a:extLst>
              <a:ext uri="{FF2B5EF4-FFF2-40B4-BE49-F238E27FC236}">
                <a16:creationId xmlns:a16="http://schemas.microsoft.com/office/drawing/2014/main" id="{35385E6A-0026-4008-846D-B09718BF9C2B}"/>
              </a:ext>
            </a:extLst>
          </p:cNvPr>
          <p:cNvPicPr>
            <a:picLocks noChangeAspect="1"/>
          </p:cNvPicPr>
          <p:nvPr/>
        </p:nvPicPr>
        <p:blipFill>
          <a:blip r:embed="rId3"/>
          <a:stretch>
            <a:fillRect/>
          </a:stretch>
        </p:blipFill>
        <p:spPr>
          <a:xfrm>
            <a:off x="6108192" y="4250697"/>
            <a:ext cx="4963218" cy="1629002"/>
          </a:xfrm>
          <a:prstGeom prst="rect">
            <a:avLst/>
          </a:prstGeom>
        </p:spPr>
      </p:pic>
    </p:spTree>
    <p:extLst>
      <p:ext uri="{BB962C8B-B14F-4D97-AF65-F5344CB8AC3E}">
        <p14:creationId xmlns:p14="http://schemas.microsoft.com/office/powerpoint/2010/main" val="196788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FF08-D4C2-45F2-AAC9-465EF1A0CCAC}"/>
              </a:ext>
            </a:extLst>
          </p:cNvPr>
          <p:cNvSpPr>
            <a:spLocks noGrp="1"/>
          </p:cNvSpPr>
          <p:nvPr>
            <p:ph type="title"/>
          </p:nvPr>
        </p:nvSpPr>
        <p:spPr>
          <a:xfrm>
            <a:off x="1261872" y="-167489"/>
            <a:ext cx="9692640" cy="1325562"/>
          </a:xfrm>
        </p:spPr>
        <p:txBody>
          <a:bodyPr/>
          <a:lstStyle/>
          <a:p>
            <a:r>
              <a:rPr lang="en-US" dirty="0"/>
              <a:t>File Permissions</a:t>
            </a:r>
            <a:endParaRPr lang="en-IN" dirty="0"/>
          </a:p>
        </p:txBody>
      </p:sp>
      <p:sp>
        <p:nvSpPr>
          <p:cNvPr id="3" name="Content Placeholder 2">
            <a:extLst>
              <a:ext uri="{FF2B5EF4-FFF2-40B4-BE49-F238E27FC236}">
                <a16:creationId xmlns:a16="http://schemas.microsoft.com/office/drawing/2014/main" id="{AD598BEB-EEE0-4E67-93CB-9103DFB56C61}"/>
              </a:ext>
            </a:extLst>
          </p:cNvPr>
          <p:cNvSpPr>
            <a:spLocks noGrp="1"/>
          </p:cNvSpPr>
          <p:nvPr>
            <p:ph idx="1"/>
          </p:nvPr>
        </p:nvSpPr>
        <p:spPr>
          <a:xfrm>
            <a:off x="1064164" y="1427787"/>
            <a:ext cx="8595360" cy="4351337"/>
          </a:xfrm>
        </p:spPr>
        <p:txBody>
          <a:bodyPr>
            <a:normAutofit lnSpcReduction="10000"/>
          </a:bodyPr>
          <a:lstStyle/>
          <a:p>
            <a:r>
              <a:rPr lang="en-US" dirty="0"/>
              <a:t>  There are three characters: x for Executable, R for Read and W for Write</a:t>
            </a:r>
          </a:p>
          <a:p>
            <a:r>
              <a:rPr lang="en-US" dirty="0"/>
              <a:t>These permissions are part of the file metadata (Even directories have permissions)</a:t>
            </a:r>
          </a:p>
          <a:p>
            <a:endParaRPr lang="en-US" dirty="0"/>
          </a:p>
          <a:p>
            <a:endParaRPr lang="en-US" dirty="0"/>
          </a:p>
          <a:p>
            <a:pPr marL="0" indent="0">
              <a:buNone/>
            </a:pPr>
            <a:r>
              <a:rPr lang="en-US" dirty="0"/>
              <a:t>(ls –l will display this)</a:t>
            </a:r>
          </a:p>
          <a:p>
            <a:pPr marL="0" indent="0">
              <a:buNone/>
            </a:pPr>
            <a:r>
              <a:rPr lang="en-US" dirty="0"/>
              <a:t>First character is reserved for Special bits (here d is for directory)</a:t>
            </a:r>
            <a:br>
              <a:rPr lang="en-US" dirty="0"/>
            </a:br>
            <a:r>
              <a:rPr lang="en-US" sz="1200" dirty="0"/>
              <a:t>(similarly “l” represents File Links, and “t”/”u” are SUID/SGID/Sticky bits)</a:t>
            </a:r>
            <a:endParaRPr lang="en-IN" dirty="0"/>
          </a:p>
          <a:p>
            <a:r>
              <a:rPr lang="en-IN" dirty="0"/>
              <a:t>The Cyan Box has permissions for the Owner of that particular file</a:t>
            </a:r>
          </a:p>
          <a:p>
            <a:r>
              <a:rPr lang="en-IN" dirty="0"/>
              <a:t>The Red Box has permissions for the Group that owner-user is a part of</a:t>
            </a:r>
          </a:p>
          <a:p>
            <a:r>
              <a:rPr lang="en-IN" dirty="0"/>
              <a:t>The Yellow Box is the permissions given to everyone</a:t>
            </a:r>
          </a:p>
        </p:txBody>
      </p:sp>
      <p:pic>
        <p:nvPicPr>
          <p:cNvPr id="5" name="Picture 4">
            <a:extLst>
              <a:ext uri="{FF2B5EF4-FFF2-40B4-BE49-F238E27FC236}">
                <a16:creationId xmlns:a16="http://schemas.microsoft.com/office/drawing/2014/main" id="{72F1FE00-0F2D-4171-9D34-5834587F0535}"/>
              </a:ext>
            </a:extLst>
          </p:cNvPr>
          <p:cNvPicPr>
            <a:picLocks noChangeAspect="1"/>
          </p:cNvPicPr>
          <p:nvPr/>
        </p:nvPicPr>
        <p:blipFill>
          <a:blip r:embed="rId2"/>
          <a:stretch>
            <a:fillRect/>
          </a:stretch>
        </p:blipFill>
        <p:spPr>
          <a:xfrm>
            <a:off x="1416907" y="2704667"/>
            <a:ext cx="2484335" cy="472481"/>
          </a:xfrm>
          <a:prstGeom prst="rect">
            <a:avLst/>
          </a:prstGeom>
        </p:spPr>
      </p:pic>
      <p:pic>
        <p:nvPicPr>
          <p:cNvPr id="7" name="Picture 6">
            <a:extLst>
              <a:ext uri="{FF2B5EF4-FFF2-40B4-BE49-F238E27FC236}">
                <a16:creationId xmlns:a16="http://schemas.microsoft.com/office/drawing/2014/main" id="{1D12AF83-3286-42B8-B58E-115F6080718D}"/>
              </a:ext>
            </a:extLst>
          </p:cNvPr>
          <p:cNvPicPr>
            <a:picLocks noChangeAspect="1"/>
          </p:cNvPicPr>
          <p:nvPr/>
        </p:nvPicPr>
        <p:blipFill>
          <a:blip r:embed="rId3"/>
          <a:stretch>
            <a:fillRect/>
          </a:stretch>
        </p:blipFill>
        <p:spPr>
          <a:xfrm>
            <a:off x="4613556" y="2731328"/>
            <a:ext cx="3953427" cy="419158"/>
          </a:xfrm>
          <a:prstGeom prst="rect">
            <a:avLst/>
          </a:prstGeom>
        </p:spPr>
      </p:pic>
      <p:sp>
        <p:nvSpPr>
          <p:cNvPr id="8" name="TextBox 7">
            <a:extLst>
              <a:ext uri="{FF2B5EF4-FFF2-40B4-BE49-F238E27FC236}">
                <a16:creationId xmlns:a16="http://schemas.microsoft.com/office/drawing/2014/main" id="{71066277-5164-4640-89BE-9D7AD5DA69C7}"/>
              </a:ext>
            </a:extLst>
          </p:cNvPr>
          <p:cNvSpPr txBox="1"/>
          <p:nvPr/>
        </p:nvSpPr>
        <p:spPr>
          <a:xfrm>
            <a:off x="4405184" y="2443057"/>
            <a:ext cx="6369909" cy="261610"/>
          </a:xfrm>
          <a:prstGeom prst="rect">
            <a:avLst/>
          </a:prstGeom>
          <a:noFill/>
        </p:spPr>
        <p:txBody>
          <a:bodyPr wrap="square" rtlCol="0">
            <a:spAutoFit/>
          </a:bodyPr>
          <a:lstStyle/>
          <a:p>
            <a:r>
              <a:rPr lang="en-US" sz="1100" dirty="0"/>
              <a:t>{file permissions} {number of </a:t>
            </a:r>
            <a:r>
              <a:rPr lang="en-US" sz="1100" dirty="0" err="1"/>
              <a:t>hardlinks</a:t>
            </a:r>
            <a:r>
              <a:rPr lang="en-US" sz="1100" dirty="0"/>
              <a:t>} owner       group</a:t>
            </a:r>
            <a:endParaRPr lang="en-IN" sz="1100" dirty="0"/>
          </a:p>
        </p:txBody>
      </p:sp>
    </p:spTree>
    <p:extLst>
      <p:ext uri="{BB962C8B-B14F-4D97-AF65-F5344CB8AC3E}">
        <p14:creationId xmlns:p14="http://schemas.microsoft.com/office/powerpoint/2010/main" val="592212046"/>
      </p:ext>
    </p:extLst>
  </p:cSld>
  <p:clrMapOvr>
    <a:masterClrMapping/>
  </p:clrMapOvr>
</p:sld>
</file>

<file path=ppt/theme/theme1.xml><?xml version="1.0" encoding="utf-8"?>
<a:theme xmlns:a="http://schemas.openxmlformats.org/drawingml/2006/main" name="View">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168</TotalTime>
  <Words>842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Schoolbook</vt:lpstr>
      <vt:lpstr>Courier New</vt:lpstr>
      <vt:lpstr>Wingdings</vt:lpstr>
      <vt:lpstr>Wingdings 2</vt:lpstr>
      <vt:lpstr>View</vt:lpstr>
      <vt:lpstr>Linux Workshop </vt:lpstr>
      <vt:lpstr>What is Linux </vt:lpstr>
      <vt:lpstr>Linux Architecture</vt:lpstr>
      <vt:lpstr>Linux File System</vt:lpstr>
      <vt:lpstr>    Special Directories</vt:lpstr>
      <vt:lpstr>(continued)</vt:lpstr>
      <vt:lpstr>PowerPoint Presentation</vt:lpstr>
      <vt:lpstr>iNodes (not-really-from-Apple)</vt:lpstr>
      <vt:lpstr>File Permissions</vt:lpstr>
      <vt:lpstr>Using Binary to Set Permissions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Workshop </dc:title>
  <dc:creator>K B</dc:creator>
  <cp:lastModifiedBy>K B</cp:lastModifiedBy>
  <cp:revision>5</cp:revision>
  <dcterms:created xsi:type="dcterms:W3CDTF">2022-03-11T16:13:46Z</dcterms:created>
  <dcterms:modified xsi:type="dcterms:W3CDTF">2022-03-12T04:14:10Z</dcterms:modified>
</cp:coreProperties>
</file>