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98" r:id="rId5"/>
    <p:sldId id="283" r:id="rId6"/>
    <p:sldId id="292" r:id="rId7"/>
    <p:sldId id="301" r:id="rId8"/>
    <p:sldId id="300" r:id="rId9"/>
    <p:sldId id="299" r:id="rId10"/>
    <p:sldId id="302" r:id="rId11"/>
    <p:sldId id="304" r:id="rId12"/>
    <p:sldId id="303" r:id="rId13"/>
    <p:sldId id="29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12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5/5/2025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2500" b="1" i="0" spc="-100" baseline="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en-US" sz="1200" b="0" i="0" spc="14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6.emf"/><Relationship Id="rId7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9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Hands coming together in circle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/>
          <a:lstStyle/>
          <a:p>
            <a:r>
              <a:rPr lang="en-IN" sz="6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Bank Customer Segmentation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hand clapping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67332" y="754322"/>
            <a:ext cx="8073915" cy="5617029"/>
          </a:xfr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Santosh Vishnu Karpe</a:t>
            </a:r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+91 8779697280</a:t>
            </a:r>
          </a:p>
        </p:txBody>
      </p:sp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85495" y="4355103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Santosh.karpe11@gmail.com</a:t>
            </a:r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85495" y="4703551"/>
            <a:ext cx="218900" cy="218900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514" y="656736"/>
            <a:ext cx="8458200" cy="6062677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Bank Customer Segmentation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banks have a large customer base - with different characteristics in terms of age, income, values, lifestyle, and more. Customer segmentation is the process of dividing a customer dataset into specific groups based on shared traits. </a:t>
            </a:r>
            <a:r>
              <a:rPr lang="en-IN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According to a report from Ernst &amp; Young, “A more granular understanding of consumers is no longer a nice-to-have item, but a strategic and competitive imperative for banking providers. Customer understanding should be a living, breathing part of everyday business, with insights underpinning the full range of banking operations.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About this Dataset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dataset consists of 1 Million+ transaction by over 800K customers for a bank in India. The data contains information such as - customer age (DOB), location, gender, account balance at the time of the transaction, transaction details, transaction amount, etc.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of  Analysis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 Clustering / Segmentation on the dataset and identify popular customer groups along with their definitions/rules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599714" y="-1"/>
            <a:ext cx="3592286" cy="6803352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588" y="3802899"/>
            <a:ext cx="2411412" cy="985000"/>
          </a:xfrm>
        </p:spPr>
        <p:txBody>
          <a:bodyPr/>
          <a:lstStyle/>
          <a:p>
            <a:r>
              <a:rPr lang="en-US" sz="3200" dirty="0"/>
              <a:t>About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03943" y="576000"/>
            <a:ext cx="11339513" cy="360000"/>
          </a:xfrm>
        </p:spPr>
        <p:txBody>
          <a:bodyPr>
            <a:normAutofit/>
          </a:bodyPr>
          <a:lstStyle/>
          <a:p>
            <a:r>
              <a:rPr lang="en-US"/>
              <a:t>Read data set, format and update for model train the model</a:t>
            </a:r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4822141-2E07-52D0-0C50-1A813EAD6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36000"/>
            <a:ext cx="11891256" cy="5687657"/>
          </a:xfrm>
          <a:prstGeom prst="rect">
            <a:avLst/>
          </a:prstGeom>
          <a:noFill/>
        </p:spPr>
      </p:pic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5D79D96B-BC1C-DAC7-9057-EDE5F542BA8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32000" y="6439820"/>
            <a:ext cx="5664000" cy="29506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00C58-B450-3B27-4CD9-EA99D02D6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F77024A-2FC8-7D9A-1D65-A91E728E9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</p:spPr>
        <p:txBody>
          <a:bodyPr anchor="ctr">
            <a:normAutofit/>
          </a:bodyPr>
          <a:lstStyle/>
          <a:p>
            <a:r>
              <a:rPr lang="en-US" sz="3000"/>
              <a:t>Read data set, format and update for model train the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2C2D93-236B-8BE3-3FA6-3C4A6FB05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007999"/>
            <a:ext cx="11683801" cy="5795351"/>
          </a:xfrm>
          <a:prstGeom prst="rect">
            <a:avLst/>
          </a:prstGeom>
          <a:noFill/>
        </p:spPr>
      </p:pic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E58F0C2D-B107-BA7B-CAE9-050CD8AE4D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32000" y="6439820"/>
            <a:ext cx="5664000" cy="29506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1FE9A3-D237-FA0C-6D32-8BBC72C7F43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43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30D78-28F5-DE87-9CB0-5A2486CE5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C6D8D7D-FD29-3D33-06FA-2A6486CB0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</p:spPr>
        <p:txBody>
          <a:bodyPr anchor="ctr">
            <a:normAutofit/>
          </a:bodyPr>
          <a:lstStyle/>
          <a:p>
            <a:r>
              <a:rPr lang="en-US" sz="3000"/>
              <a:t>Read data set, format and update for model train the model</a:t>
            </a:r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582CC6F6-8B8A-B961-BAC0-97A00858C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07999"/>
            <a:ext cx="11455200" cy="5795351"/>
          </a:xfrm>
          <a:prstGeom prst="rect">
            <a:avLst/>
          </a:prstGeom>
          <a:noFill/>
        </p:spPr>
      </p:pic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AF20DE44-5299-5B6C-B6F2-83701AD3B86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32000" y="6439820"/>
            <a:ext cx="5664000" cy="29506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38F430-92D0-89C7-2AAF-0E90B455536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28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793B5-5EE1-D874-DECA-804E8E4C1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177D426-B9B3-80EC-8EE7-2B7862A6186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03943" y="576000"/>
            <a:ext cx="11339513" cy="360000"/>
          </a:xfrm>
        </p:spPr>
        <p:txBody>
          <a:bodyPr>
            <a:normAutofit/>
          </a:bodyPr>
          <a:lstStyle/>
          <a:p>
            <a:r>
              <a:rPr lang="en-US"/>
              <a:t>Read data set, format and update for model train the model</a:t>
            </a:r>
            <a:endParaRPr lang="en-US" dirty="0"/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DAEF1C05-D27B-7214-46EA-B6AFC0DB3A4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32000" y="6439820"/>
            <a:ext cx="5664000" cy="29506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46FDB-0B23-CA08-37A9-D08E260EDA0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D645B99-D390-FA1B-CF82-2AB1A74B80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177168"/>
              </p:ext>
            </p:extLst>
          </p:nvPr>
        </p:nvGraphicFramePr>
        <p:xfrm>
          <a:off x="1453017" y="4201542"/>
          <a:ext cx="1790926" cy="1812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520823" imgH="526962" progId="Package">
                  <p:embed/>
                </p:oleObj>
              </mc:Choice>
              <mc:Fallback>
                <p:oleObj name="Packager Shell Object" showAsIcon="1" r:id="rId2" imgW="520823" imgH="526962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53017" y="4201542"/>
                        <a:ext cx="1790926" cy="18127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28D43C5-3BD7-9B94-C9F6-67E3D72EA4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516234"/>
              </p:ext>
            </p:extLst>
          </p:nvPr>
        </p:nvGraphicFramePr>
        <p:xfrm>
          <a:off x="3117736" y="1925863"/>
          <a:ext cx="5035180" cy="1207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2196927" imgH="526962" progId="Package">
                  <p:embed/>
                </p:oleObj>
              </mc:Choice>
              <mc:Fallback>
                <p:oleObj name="Packager Shell Object" showAsIcon="1" r:id="rId4" imgW="2196927" imgH="526962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17736" y="1925863"/>
                        <a:ext cx="5035180" cy="1207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53B3B1C-F30C-45FE-6363-D06BC7B7AB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375881"/>
              </p:ext>
            </p:extLst>
          </p:nvPr>
        </p:nvGraphicFramePr>
        <p:xfrm>
          <a:off x="5719649" y="4306048"/>
          <a:ext cx="1541122" cy="12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654186" imgH="526962" progId="Package">
                  <p:embed/>
                </p:oleObj>
              </mc:Choice>
              <mc:Fallback>
                <p:oleObj name="Packager Shell Object" showAsIcon="1" r:id="rId6" imgW="654186" imgH="526962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19649" y="4306048"/>
                        <a:ext cx="1541122" cy="124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6AF529A-F972-B251-3C5C-62373A8E96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460453"/>
              </p:ext>
            </p:extLst>
          </p:nvPr>
        </p:nvGraphicFramePr>
        <p:xfrm>
          <a:off x="836612" y="1685470"/>
          <a:ext cx="1460273" cy="1331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8" imgW="578035" imgH="526962" progId="Package">
                  <p:embed/>
                </p:oleObj>
              </mc:Choice>
              <mc:Fallback>
                <p:oleObj name="Packager Shell Object" showAsIcon="1" r:id="rId8" imgW="578035" imgH="526962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36612" y="1685470"/>
                        <a:ext cx="1460273" cy="1331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9917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B0FCD-5354-8340-7C63-D15657031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BEC72B6-EA9D-B945-E8D7-478517DC0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</p:spPr>
        <p:txBody>
          <a:bodyPr anchor="ctr">
            <a:normAutofit/>
          </a:bodyPr>
          <a:lstStyle/>
          <a:p>
            <a:r>
              <a:rPr lang="en-US" sz="3000"/>
              <a:t>Read data set, format and update for model train the model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B1350FBC-0F26-7092-DD4A-48472D8F0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1461465"/>
            <a:ext cx="11328000" cy="4276320"/>
          </a:xfrm>
          <a:prstGeom prst="rect">
            <a:avLst/>
          </a:prstGeom>
          <a:noFill/>
        </p:spPr>
      </p:pic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5A7C0B44-D151-E745-90C7-A3C9D7C229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32000" y="6439820"/>
            <a:ext cx="5664000" cy="29506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B63F4-4A93-F86E-4C08-DABFA0687CA4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321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18BF0-FD13-A9E4-2EAF-BBF535570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11C85404-4E59-599B-E16C-B1B69BD3E79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439820"/>
            <a:ext cx="5664000" cy="29506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10DE7-5DC1-076A-BEDC-EA3DAA0D2E7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 dirty="0"/>
          </a:p>
        </p:txBody>
      </p:sp>
      <p:pic>
        <p:nvPicPr>
          <p:cNvPr id="3" name="Picture 2" descr="A screenshot of a form&#10;&#10;Description automatically generated">
            <a:extLst>
              <a:ext uri="{FF2B5EF4-FFF2-40B4-BE49-F238E27FC236}">
                <a16:creationId xmlns:a16="http://schemas.microsoft.com/office/drawing/2014/main" id="{04F77DDF-B268-AD40-2CA7-340F5671A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715" y="217766"/>
            <a:ext cx="6208285" cy="6517116"/>
          </a:xfrm>
          <a:prstGeom prst="rect">
            <a:avLst/>
          </a:prstGeom>
          <a:noFill/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8B43644-5ADA-AED6-6DDA-42C5D3EF9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431800"/>
            <a:ext cx="3932238" cy="1411288"/>
          </a:xfrm>
        </p:spPr>
        <p:txBody>
          <a:bodyPr>
            <a:normAutofit/>
          </a:bodyPr>
          <a:lstStyle/>
          <a:p>
            <a:r>
              <a:rPr lang="en-US" dirty="0"/>
              <a:t>Read data set, format and update for model train the model</a:t>
            </a:r>
          </a:p>
        </p:txBody>
      </p:sp>
    </p:spTree>
    <p:extLst>
      <p:ext uri="{BB962C8B-B14F-4D97-AF65-F5344CB8AC3E}">
        <p14:creationId xmlns:p14="http://schemas.microsoft.com/office/powerpoint/2010/main" val="3762842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9A23D-E259-550D-EF9B-D8511D396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D1E6FE9-1FE2-DDDB-04D0-2D4869C10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</p:spPr>
        <p:txBody>
          <a:bodyPr anchor="ctr">
            <a:normAutofit/>
          </a:bodyPr>
          <a:lstStyle/>
          <a:p>
            <a:r>
              <a:rPr lang="en-US" sz="3000"/>
              <a:t>Read data set, format and update for model train the model</a:t>
            </a:r>
          </a:p>
        </p:txBody>
      </p:sp>
      <p:pic>
        <p:nvPicPr>
          <p:cNvPr id="3" name="Picture 2" descr="A screenshot of a account&#10;&#10;Description automatically generated">
            <a:extLst>
              <a:ext uri="{FF2B5EF4-FFF2-40B4-BE49-F238E27FC236}">
                <a16:creationId xmlns:a16="http://schemas.microsoft.com/office/drawing/2014/main" id="{9321ECDA-DE61-2A0A-676F-70981C68F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318" y="1008000"/>
            <a:ext cx="3291363" cy="5183250"/>
          </a:xfrm>
          <a:prstGeom prst="rect">
            <a:avLst/>
          </a:prstGeom>
          <a:noFill/>
        </p:spPr>
      </p:pic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CD83AC70-4A9A-353F-F30D-9D1CFB65628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32000" y="6439820"/>
            <a:ext cx="5664000" cy="29506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13C8B-7414-8D0F-D813-EBDFF035A09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08333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675E8371-EC70-4345-8B64-A71003B56298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1C245E38-7A2C-4D38-96FA-24EAC5F220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90D0D0-7C1D-47FF-A2F0-9937AA567A3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Bright business presentation</Template>
  <TotalTime>263</TotalTime>
  <Words>311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Candara</vt:lpstr>
      <vt:lpstr>Corbel</vt:lpstr>
      <vt:lpstr>Times New Roman</vt:lpstr>
      <vt:lpstr>Custom</vt:lpstr>
      <vt:lpstr>Package</vt:lpstr>
      <vt:lpstr>Bank Customer Segmentation</vt:lpstr>
      <vt:lpstr>About Project</vt:lpstr>
      <vt:lpstr>PowerPoint Presentation</vt:lpstr>
      <vt:lpstr>Read data set, format and update for model train the model</vt:lpstr>
      <vt:lpstr>Read data set, format and update for model train the model</vt:lpstr>
      <vt:lpstr>PowerPoint Presentation</vt:lpstr>
      <vt:lpstr>Read data set, format and update for model train the model</vt:lpstr>
      <vt:lpstr>Read data set, format and update for model train the model</vt:lpstr>
      <vt:lpstr>Read data set, format and update for model train the model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Santosh Karpe</dc:creator>
  <cp:lastModifiedBy>Santosh Karpe</cp:lastModifiedBy>
  <cp:revision>29</cp:revision>
  <dcterms:created xsi:type="dcterms:W3CDTF">2025-05-05T06:50:52Z</dcterms:created>
  <dcterms:modified xsi:type="dcterms:W3CDTF">2025-05-05T11:57:40Z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