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ls" ContentType="application/vnd.ms-exce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9" r:id="rId9"/>
    <p:sldId id="266" r:id="rId10"/>
    <p:sldId id="268" r:id="rId11"/>
    <p:sldId id="267" r:id="rId12"/>
    <p:sldId id="273" r:id="rId13"/>
    <p:sldId id="275"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3/25/2025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3/25/2025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6.bin"/><Relationship Id="rId3" Type="http://schemas.openxmlformats.org/officeDocument/2006/relationships/image" Target="../media/image12.emf"/><Relationship Id="rId7" Type="http://schemas.openxmlformats.org/officeDocument/2006/relationships/image" Target="../media/image14.emf"/><Relationship Id="rId12" Type="http://schemas.openxmlformats.org/officeDocument/2006/relationships/image" Target="../media/image17.png"/><Relationship Id="rId2"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oleObject" Target="../embeddings/oleObject3.bin"/><Relationship Id="rId11" Type="http://schemas.openxmlformats.org/officeDocument/2006/relationships/image" Target="../media/image16.emf"/><Relationship Id="rId5" Type="http://schemas.openxmlformats.org/officeDocument/2006/relationships/image" Target="../media/image13.e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15.emf"/><Relationship Id="rId14" Type="http://schemas.openxmlformats.org/officeDocument/2006/relationships/image" Target="../media/image18.emf"/></Relationships>
</file>

<file path=ppt/slides/_rels/slide1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embeddings/oleObject7.bin"/><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protect.checkpoint.com/v2/r05/___https:/www.neuraldesigner.com/learning/tutorials/data-set___.YXBzMTphZGl0eWFiaXJsYWNhcGl0YWw6YzpvOmY0NTczOTNjMzU4ZTk5MDRhNzE4M2EzM2EwMjViNTgwOjc6MWI1ZjowNTY4NzAxNTFiMTkzYTlmYmQwYWM4NmE0OGZjODVjMTMzM2RkMmQ4YWM1ZjczY2NlMTQ1MDczZGY4Y2RkOTgyOnA6VDpO#Variables"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Microsoft_Excel_97-2003_Worksheet.xls"/><Relationship Id="rId1" Type="http://schemas.openxmlformats.org/officeDocument/2006/relationships/slideLayout" Target="../slideLayouts/slideLayout1.xml"/><Relationship Id="rId5" Type="http://schemas.openxmlformats.org/officeDocument/2006/relationships/image" Target="../media/image4.emf"/><Relationship Id="rId4" Type="http://schemas.openxmlformats.org/officeDocument/2006/relationships/package" Target="../embeddings/Microsoft_Word_Document.docx"/></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F1C1E-22C1-D24A-8B4D-053F5CCD475E}"/>
              </a:ext>
            </a:extLst>
          </p:cNvPr>
          <p:cNvSpPr>
            <a:spLocks noGrp="1"/>
          </p:cNvSpPr>
          <p:nvPr>
            <p:ph type="ctrTitle"/>
          </p:nvPr>
        </p:nvSpPr>
        <p:spPr>
          <a:xfrm>
            <a:off x="2170338" y="2156506"/>
            <a:ext cx="8791575" cy="2387600"/>
          </a:xfrm>
        </p:spPr>
        <p:txBody>
          <a:bodyPr>
            <a:normAutofit/>
          </a:bodyPr>
          <a:lstStyle/>
          <a:p>
            <a:r>
              <a:rPr lang="en-IN" sz="4800" b="1" dirty="0">
                <a:effectLst/>
                <a:latin typeface="Arial" panose="020B0604020202020204" pitchFamily="34" charset="0"/>
                <a:ea typeface="Arial" panose="020B0604020202020204" pitchFamily="34" charset="0"/>
              </a:rPr>
              <a:t>Diabetic retinopathy prediction in patients </a:t>
            </a:r>
            <a:br>
              <a:rPr lang="en-IN" sz="4800" dirty="0">
                <a:effectLst/>
                <a:latin typeface="Arial" panose="020B0604020202020204" pitchFamily="34" charset="0"/>
                <a:ea typeface="Arial" panose="020B0604020202020204" pitchFamily="34" charset="0"/>
              </a:rPr>
            </a:br>
            <a:endParaRPr lang="en-IN" dirty="0"/>
          </a:p>
        </p:txBody>
      </p:sp>
    </p:spTree>
    <p:extLst>
      <p:ext uri="{BB962C8B-B14F-4D97-AF65-F5344CB8AC3E}">
        <p14:creationId xmlns:p14="http://schemas.microsoft.com/office/powerpoint/2010/main" val="4136727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a:extLst>
            <a:ext uri="{FF2B5EF4-FFF2-40B4-BE49-F238E27FC236}">
              <a16:creationId xmlns:a16="http://schemas.microsoft.com/office/drawing/2014/main" id="{392A85EF-A3B8-511C-9D57-EFCD0909AA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704A25-26F6-2542-4AD1-8B7B4D1C54C3}"/>
              </a:ext>
            </a:extLst>
          </p:cNvPr>
          <p:cNvSpPr>
            <a:spLocks noGrp="1"/>
          </p:cNvSpPr>
          <p:nvPr>
            <p:ph type="ctrTitle"/>
          </p:nvPr>
        </p:nvSpPr>
        <p:spPr>
          <a:xfrm>
            <a:off x="1352735" y="2667001"/>
            <a:ext cx="5068661" cy="1295400"/>
          </a:xfrm>
        </p:spPr>
        <p:txBody>
          <a:bodyPr>
            <a:normAutofit fontScale="90000"/>
          </a:bodyPr>
          <a:lstStyle/>
          <a:p>
            <a:r>
              <a:rPr lang="en-IN" sz="4100" dirty="0"/>
              <a:t>KNN classification for accuracy – 73% </a:t>
            </a:r>
          </a:p>
        </p:txBody>
      </p:sp>
      <p:sp>
        <p:nvSpPr>
          <p:cNvPr id="20" name="Round Diagonal Corner Rectangle 6">
            <a:extLst>
              <a:ext uri="{FF2B5EF4-FFF2-40B4-BE49-F238E27FC236}">
                <a16:creationId xmlns:a16="http://schemas.microsoft.com/office/drawing/2014/main" id="{01958E0A-0BC1-424F-9B41-D614FC13A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 program&#10;&#10;Description automatically generated">
            <a:extLst>
              <a:ext uri="{FF2B5EF4-FFF2-40B4-BE49-F238E27FC236}">
                <a16:creationId xmlns:a16="http://schemas.microsoft.com/office/drawing/2014/main" id="{756F5116-B539-41B9-A979-C66CBC2E26F0}"/>
              </a:ext>
            </a:extLst>
          </p:cNvPr>
          <p:cNvPicPr>
            <a:picLocks noChangeAspect="1"/>
          </p:cNvPicPr>
          <p:nvPr/>
        </p:nvPicPr>
        <p:blipFill>
          <a:blip r:embed="rId3"/>
          <a:srcRect t="1504"/>
          <a:stretch/>
        </p:blipFill>
        <p:spPr>
          <a:xfrm>
            <a:off x="6096251" y="815550"/>
            <a:ext cx="5286123" cy="5219658"/>
          </a:xfrm>
          <a:prstGeom prst="rect">
            <a:avLst/>
          </a:prstGeom>
        </p:spPr>
      </p:pic>
    </p:spTree>
    <p:extLst>
      <p:ext uri="{BB962C8B-B14F-4D97-AF65-F5344CB8AC3E}">
        <p14:creationId xmlns:p14="http://schemas.microsoft.com/office/powerpoint/2010/main" val="324786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A0FFA92-6DC1-339F-7605-9B8A3EF7603E}"/>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706AE2E-B17B-43A3-84F8-9C0FE9466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2003"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EFFB8CF-3E94-42D7-849C-841E7744B2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13" name="Rectangle 5">
              <a:extLst>
                <a:ext uri="{FF2B5EF4-FFF2-40B4-BE49-F238E27FC236}">
                  <a16:creationId xmlns:a16="http://schemas.microsoft.com/office/drawing/2014/main" id="{C274DE9A-4502-4454-911E-B7FE9ED6DE3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14" name="Freeform 6">
              <a:extLst>
                <a:ext uri="{FF2B5EF4-FFF2-40B4-BE49-F238E27FC236}">
                  <a16:creationId xmlns:a16="http://schemas.microsoft.com/office/drawing/2014/main" id="{76AFCF59-7BED-416B-ACD9-EA099C9B29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5" name="Freeform 7">
              <a:extLst>
                <a:ext uri="{FF2B5EF4-FFF2-40B4-BE49-F238E27FC236}">
                  <a16:creationId xmlns:a16="http://schemas.microsoft.com/office/drawing/2014/main" id="{8EEECEBC-B149-42E5-8164-EE5456F062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6" name="Rectangle 8">
              <a:extLst>
                <a:ext uri="{FF2B5EF4-FFF2-40B4-BE49-F238E27FC236}">
                  <a16:creationId xmlns:a16="http://schemas.microsoft.com/office/drawing/2014/main" id="{03B49256-D2D8-436B-8F29-0C7E53366F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17" name="Freeform 9">
              <a:extLst>
                <a:ext uri="{FF2B5EF4-FFF2-40B4-BE49-F238E27FC236}">
                  <a16:creationId xmlns:a16="http://schemas.microsoft.com/office/drawing/2014/main" id="{4045E56F-B537-408E-B346-B9B15C39A5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8" name="Freeform 10">
              <a:extLst>
                <a:ext uri="{FF2B5EF4-FFF2-40B4-BE49-F238E27FC236}">
                  <a16:creationId xmlns:a16="http://schemas.microsoft.com/office/drawing/2014/main" id="{904BDB2F-0893-4AD7-A871-C808C9651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9" name="Freeform 11">
              <a:extLst>
                <a:ext uri="{FF2B5EF4-FFF2-40B4-BE49-F238E27FC236}">
                  <a16:creationId xmlns:a16="http://schemas.microsoft.com/office/drawing/2014/main" id="{512D8C6F-C154-4928-9891-DDCF50DA6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0" name="Freeform 12">
              <a:extLst>
                <a:ext uri="{FF2B5EF4-FFF2-40B4-BE49-F238E27FC236}">
                  <a16:creationId xmlns:a16="http://schemas.microsoft.com/office/drawing/2014/main" id="{7E2BBA63-D694-4AD5-976F-4F1CDB204A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1" name="Freeform 13">
              <a:extLst>
                <a:ext uri="{FF2B5EF4-FFF2-40B4-BE49-F238E27FC236}">
                  <a16:creationId xmlns:a16="http://schemas.microsoft.com/office/drawing/2014/main" id="{394F9847-4F95-42E8-AE7E-8DD8A0E27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2" name="Freeform 14">
              <a:extLst>
                <a:ext uri="{FF2B5EF4-FFF2-40B4-BE49-F238E27FC236}">
                  <a16:creationId xmlns:a16="http://schemas.microsoft.com/office/drawing/2014/main" id="{48CE4CA3-085D-44AC-996B-9F347B7BC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3" name="Freeform 15">
              <a:extLst>
                <a:ext uri="{FF2B5EF4-FFF2-40B4-BE49-F238E27FC236}">
                  <a16:creationId xmlns:a16="http://schemas.microsoft.com/office/drawing/2014/main" id="{0D7459AE-7E00-4707-B574-1D3636BB46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4" name="Freeform 16">
              <a:extLst>
                <a:ext uri="{FF2B5EF4-FFF2-40B4-BE49-F238E27FC236}">
                  <a16:creationId xmlns:a16="http://schemas.microsoft.com/office/drawing/2014/main" id="{EF95E020-0C4A-4BD5-84BE-6DF8B8BCAB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5" name="Freeform 17">
              <a:extLst>
                <a:ext uri="{FF2B5EF4-FFF2-40B4-BE49-F238E27FC236}">
                  <a16:creationId xmlns:a16="http://schemas.microsoft.com/office/drawing/2014/main" id="{18CC4862-B9BB-4E63-9630-AA5241E68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6" name="Freeform 18">
              <a:extLst>
                <a:ext uri="{FF2B5EF4-FFF2-40B4-BE49-F238E27FC236}">
                  <a16:creationId xmlns:a16="http://schemas.microsoft.com/office/drawing/2014/main" id="{156A0508-DDAB-4BFB-824D-CA9D3D833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7" name="Freeform 19">
              <a:extLst>
                <a:ext uri="{FF2B5EF4-FFF2-40B4-BE49-F238E27FC236}">
                  <a16:creationId xmlns:a16="http://schemas.microsoft.com/office/drawing/2014/main" id="{E3B0103B-60DE-4385-B84E-53694FB9A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8" name="Freeform 20">
              <a:extLst>
                <a:ext uri="{FF2B5EF4-FFF2-40B4-BE49-F238E27FC236}">
                  <a16:creationId xmlns:a16="http://schemas.microsoft.com/office/drawing/2014/main" id="{C8C1C0D4-C36E-4251-A97F-436AFA3797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9" name="Freeform 21">
              <a:extLst>
                <a:ext uri="{FF2B5EF4-FFF2-40B4-BE49-F238E27FC236}">
                  <a16:creationId xmlns:a16="http://schemas.microsoft.com/office/drawing/2014/main" id="{550D7341-7849-4B72-A2D7-68B7161D43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0" name="Freeform 22">
              <a:extLst>
                <a:ext uri="{FF2B5EF4-FFF2-40B4-BE49-F238E27FC236}">
                  <a16:creationId xmlns:a16="http://schemas.microsoft.com/office/drawing/2014/main" id="{C9E742C7-3FF2-4931-B087-46AAA6C33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1" name="Freeform 23">
              <a:extLst>
                <a:ext uri="{FF2B5EF4-FFF2-40B4-BE49-F238E27FC236}">
                  <a16:creationId xmlns:a16="http://schemas.microsoft.com/office/drawing/2014/main" id="{424AF1DB-9264-4B94-9F0D-EF37F12D47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2" name="Freeform 24">
              <a:extLst>
                <a:ext uri="{FF2B5EF4-FFF2-40B4-BE49-F238E27FC236}">
                  <a16:creationId xmlns:a16="http://schemas.microsoft.com/office/drawing/2014/main" id="{766E43D2-CF93-4468-9B12-FFB234513D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3" name="Freeform 25">
              <a:extLst>
                <a:ext uri="{FF2B5EF4-FFF2-40B4-BE49-F238E27FC236}">
                  <a16:creationId xmlns:a16="http://schemas.microsoft.com/office/drawing/2014/main" id="{AC24EC38-E0E5-4A4E-A64D-359DD4A55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4" name="Freeform 26">
              <a:extLst>
                <a:ext uri="{FF2B5EF4-FFF2-40B4-BE49-F238E27FC236}">
                  <a16:creationId xmlns:a16="http://schemas.microsoft.com/office/drawing/2014/main" id="{338D8FE1-6073-44CF-857C-9273A16075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5" name="Freeform 27">
              <a:extLst>
                <a:ext uri="{FF2B5EF4-FFF2-40B4-BE49-F238E27FC236}">
                  <a16:creationId xmlns:a16="http://schemas.microsoft.com/office/drawing/2014/main" id="{39BAF819-1ABF-4754-B2E6-8C023A3B9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6" name="Freeform 28">
              <a:extLst>
                <a:ext uri="{FF2B5EF4-FFF2-40B4-BE49-F238E27FC236}">
                  <a16:creationId xmlns:a16="http://schemas.microsoft.com/office/drawing/2014/main" id="{2B5FE77A-C8CA-4E0E-BA89-53BA982E6A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7" name="Freeform 29">
              <a:extLst>
                <a:ext uri="{FF2B5EF4-FFF2-40B4-BE49-F238E27FC236}">
                  <a16:creationId xmlns:a16="http://schemas.microsoft.com/office/drawing/2014/main" id="{264169FF-BB01-4F56-812A-738BE4AAC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8" name="Freeform 30">
              <a:extLst>
                <a:ext uri="{FF2B5EF4-FFF2-40B4-BE49-F238E27FC236}">
                  <a16:creationId xmlns:a16="http://schemas.microsoft.com/office/drawing/2014/main" id="{831BA8DD-49DA-443B-AD7A-1680CD2875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9" name="Freeform 31">
              <a:extLst>
                <a:ext uri="{FF2B5EF4-FFF2-40B4-BE49-F238E27FC236}">
                  <a16:creationId xmlns:a16="http://schemas.microsoft.com/office/drawing/2014/main" id="{15B5FD47-B408-4DD0-BA9C-76C3F6814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0" name="Freeform 32">
              <a:extLst>
                <a:ext uri="{FF2B5EF4-FFF2-40B4-BE49-F238E27FC236}">
                  <a16:creationId xmlns:a16="http://schemas.microsoft.com/office/drawing/2014/main" id="{2432FB6B-FBB2-438F-A3BC-0392CA9448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1" name="Rectangle 33">
              <a:extLst>
                <a:ext uri="{FF2B5EF4-FFF2-40B4-BE49-F238E27FC236}">
                  <a16:creationId xmlns:a16="http://schemas.microsoft.com/office/drawing/2014/main" id="{A9E1CA69-4810-4E1D-A227-EA4EF0151FF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42" name="Freeform 34">
              <a:extLst>
                <a:ext uri="{FF2B5EF4-FFF2-40B4-BE49-F238E27FC236}">
                  <a16:creationId xmlns:a16="http://schemas.microsoft.com/office/drawing/2014/main" id="{978653C5-EFDF-4617-9A6A-E810A9C22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3" name="Freeform 35">
              <a:extLst>
                <a:ext uri="{FF2B5EF4-FFF2-40B4-BE49-F238E27FC236}">
                  <a16:creationId xmlns:a16="http://schemas.microsoft.com/office/drawing/2014/main" id="{F1B9F231-1E6A-4122-81B0-043E2A5F5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4" name="Freeform 36">
              <a:extLst>
                <a:ext uri="{FF2B5EF4-FFF2-40B4-BE49-F238E27FC236}">
                  <a16:creationId xmlns:a16="http://schemas.microsoft.com/office/drawing/2014/main" id="{DF2B6BD0-0057-43BC-8681-9FAC9FC53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5" name="Freeform 37">
              <a:extLst>
                <a:ext uri="{FF2B5EF4-FFF2-40B4-BE49-F238E27FC236}">
                  <a16:creationId xmlns:a16="http://schemas.microsoft.com/office/drawing/2014/main" id="{6D7D7117-2276-4EB9-882B-A44A2DB066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6" name="Freeform 38">
              <a:extLst>
                <a:ext uri="{FF2B5EF4-FFF2-40B4-BE49-F238E27FC236}">
                  <a16:creationId xmlns:a16="http://schemas.microsoft.com/office/drawing/2014/main" id="{98AD68EB-6444-4B28-8F06-C0B6111AC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7" name="Freeform 39">
              <a:extLst>
                <a:ext uri="{FF2B5EF4-FFF2-40B4-BE49-F238E27FC236}">
                  <a16:creationId xmlns:a16="http://schemas.microsoft.com/office/drawing/2014/main" id="{438FA125-C459-48A2-913F-F5D04E160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8" name="Freeform 40">
              <a:extLst>
                <a:ext uri="{FF2B5EF4-FFF2-40B4-BE49-F238E27FC236}">
                  <a16:creationId xmlns:a16="http://schemas.microsoft.com/office/drawing/2014/main" id="{18E796D1-6480-436F-947D-550CCE516E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9" name="Freeform 41">
              <a:extLst>
                <a:ext uri="{FF2B5EF4-FFF2-40B4-BE49-F238E27FC236}">
                  <a16:creationId xmlns:a16="http://schemas.microsoft.com/office/drawing/2014/main" id="{4549B300-4F89-4E35-B5E7-53E3C6A54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0" name="Freeform 42">
              <a:extLst>
                <a:ext uri="{FF2B5EF4-FFF2-40B4-BE49-F238E27FC236}">
                  <a16:creationId xmlns:a16="http://schemas.microsoft.com/office/drawing/2014/main" id="{D8DA6C40-62DD-4FB3-8D06-5A599E3823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1" name="Freeform 43">
              <a:extLst>
                <a:ext uri="{FF2B5EF4-FFF2-40B4-BE49-F238E27FC236}">
                  <a16:creationId xmlns:a16="http://schemas.microsoft.com/office/drawing/2014/main" id="{28EE2B35-9D3D-4925-8DA9-9DF0E40BC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2" name="Freeform 44">
              <a:extLst>
                <a:ext uri="{FF2B5EF4-FFF2-40B4-BE49-F238E27FC236}">
                  <a16:creationId xmlns:a16="http://schemas.microsoft.com/office/drawing/2014/main" id="{9DB82611-4043-4758-81EC-2239619803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3" name="Rectangle 45">
              <a:extLst>
                <a:ext uri="{FF2B5EF4-FFF2-40B4-BE49-F238E27FC236}">
                  <a16:creationId xmlns:a16="http://schemas.microsoft.com/office/drawing/2014/main" id="{A8210AB3-0776-4F74-9227-5E448D1AFA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54" name="Freeform 46">
              <a:extLst>
                <a:ext uri="{FF2B5EF4-FFF2-40B4-BE49-F238E27FC236}">
                  <a16:creationId xmlns:a16="http://schemas.microsoft.com/office/drawing/2014/main" id="{002C10AB-E300-481E-AFA5-410481B16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5" name="Freeform 47">
              <a:extLst>
                <a:ext uri="{FF2B5EF4-FFF2-40B4-BE49-F238E27FC236}">
                  <a16:creationId xmlns:a16="http://schemas.microsoft.com/office/drawing/2014/main" id="{11F47C5E-0453-4EF5-B969-A8263DC6AF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6" name="Freeform 48">
              <a:extLst>
                <a:ext uri="{FF2B5EF4-FFF2-40B4-BE49-F238E27FC236}">
                  <a16:creationId xmlns:a16="http://schemas.microsoft.com/office/drawing/2014/main" id="{D0CFDC87-55E8-40E1-BD98-4E1EA2C09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7" name="Freeform 49">
              <a:extLst>
                <a:ext uri="{FF2B5EF4-FFF2-40B4-BE49-F238E27FC236}">
                  <a16:creationId xmlns:a16="http://schemas.microsoft.com/office/drawing/2014/main" id="{C1151505-8A7F-41D8-AE03-AD172E38C0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8" name="Freeform 50">
              <a:extLst>
                <a:ext uri="{FF2B5EF4-FFF2-40B4-BE49-F238E27FC236}">
                  <a16:creationId xmlns:a16="http://schemas.microsoft.com/office/drawing/2014/main" id="{918DAD20-1F9F-41A7-B9D0-EE92F9B32D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9" name="Freeform 51">
              <a:extLst>
                <a:ext uri="{FF2B5EF4-FFF2-40B4-BE49-F238E27FC236}">
                  <a16:creationId xmlns:a16="http://schemas.microsoft.com/office/drawing/2014/main" id="{D303B51B-ADCC-43C9-AE4F-0168CFA63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0" name="Freeform 52">
              <a:extLst>
                <a:ext uri="{FF2B5EF4-FFF2-40B4-BE49-F238E27FC236}">
                  <a16:creationId xmlns:a16="http://schemas.microsoft.com/office/drawing/2014/main" id="{5621B409-0B0A-4827-81F9-684C335EE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1" name="Freeform 53">
              <a:extLst>
                <a:ext uri="{FF2B5EF4-FFF2-40B4-BE49-F238E27FC236}">
                  <a16:creationId xmlns:a16="http://schemas.microsoft.com/office/drawing/2014/main" id="{FCA6910E-A4EC-464B-B285-5F1E40AEFF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2" name="Freeform 54">
              <a:extLst>
                <a:ext uri="{FF2B5EF4-FFF2-40B4-BE49-F238E27FC236}">
                  <a16:creationId xmlns:a16="http://schemas.microsoft.com/office/drawing/2014/main" id="{7D0C75DF-4953-4E72-B34A-2F8BD05235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3" name="Freeform 55">
              <a:extLst>
                <a:ext uri="{FF2B5EF4-FFF2-40B4-BE49-F238E27FC236}">
                  <a16:creationId xmlns:a16="http://schemas.microsoft.com/office/drawing/2014/main" id="{998A65EA-C434-41FF-B792-2BDC11501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4" name="Freeform 56">
              <a:extLst>
                <a:ext uri="{FF2B5EF4-FFF2-40B4-BE49-F238E27FC236}">
                  <a16:creationId xmlns:a16="http://schemas.microsoft.com/office/drawing/2014/main" id="{3A6D2AE4-7ABD-4946-BE69-5FD3C1A1D6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5" name="Freeform 57">
              <a:extLst>
                <a:ext uri="{FF2B5EF4-FFF2-40B4-BE49-F238E27FC236}">
                  <a16:creationId xmlns:a16="http://schemas.microsoft.com/office/drawing/2014/main" id="{833A81DC-8A3A-4141-A713-A2FE1C572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6" name="Freeform 58">
              <a:extLst>
                <a:ext uri="{FF2B5EF4-FFF2-40B4-BE49-F238E27FC236}">
                  <a16:creationId xmlns:a16="http://schemas.microsoft.com/office/drawing/2014/main" id="{47BB7FFD-57DB-41BD-8D42-9FB58174B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grpSp>
      <p:pic>
        <p:nvPicPr>
          <p:cNvPr id="68" name="Picture 2">
            <a:extLst>
              <a:ext uri="{FF2B5EF4-FFF2-40B4-BE49-F238E27FC236}">
                <a16:creationId xmlns:a16="http://schemas.microsoft.com/office/drawing/2014/main" id="{3631D3C9-4C1D-4B3A-A737-E6E7800424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338E620-5557-6E7B-D160-45334E033682}"/>
              </a:ext>
            </a:extLst>
          </p:cNvPr>
          <p:cNvSpPr>
            <a:spLocks noGrp="1"/>
          </p:cNvSpPr>
          <p:nvPr>
            <p:ph type="ctrTitle"/>
          </p:nvPr>
        </p:nvSpPr>
        <p:spPr>
          <a:xfrm>
            <a:off x="8719457" y="2843547"/>
            <a:ext cx="2076395" cy="581706"/>
          </a:xfrm>
        </p:spPr>
        <p:txBody>
          <a:bodyPr>
            <a:normAutofit fontScale="90000"/>
          </a:bodyPr>
          <a:lstStyle/>
          <a:p>
            <a:r>
              <a:rPr lang="en-IN" sz="4400">
                <a:solidFill>
                  <a:srgbClr val="FFFFFF"/>
                </a:solidFill>
              </a:rPr>
              <a:t>Model </a:t>
            </a:r>
          </a:p>
        </p:txBody>
      </p:sp>
      <p:sp useBgFill="1">
        <p:nvSpPr>
          <p:cNvPr id="70" name="Round Diagonal Corner Rectangle 6">
            <a:extLst>
              <a:ext uri="{FF2B5EF4-FFF2-40B4-BE49-F238E27FC236}">
                <a16:creationId xmlns:a16="http://schemas.microsoft.com/office/drawing/2014/main" id="{5B986EF0-8540-483D-9DDE-1F168FAAC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 program&#10;&#10;Description automatically generated">
            <a:extLst>
              <a:ext uri="{FF2B5EF4-FFF2-40B4-BE49-F238E27FC236}">
                <a16:creationId xmlns:a16="http://schemas.microsoft.com/office/drawing/2014/main" id="{63576EFF-3BA2-125F-F768-6C15FDEE300E}"/>
              </a:ext>
            </a:extLst>
          </p:cNvPr>
          <p:cNvPicPr>
            <a:picLocks noChangeAspect="1"/>
          </p:cNvPicPr>
          <p:nvPr/>
        </p:nvPicPr>
        <p:blipFill>
          <a:blip r:embed="rId3"/>
          <a:stretch>
            <a:fillRect/>
          </a:stretch>
        </p:blipFill>
        <p:spPr>
          <a:xfrm>
            <a:off x="1476375" y="1129239"/>
            <a:ext cx="5365237" cy="4577297"/>
          </a:xfrm>
          <a:prstGeom prst="rect">
            <a:avLst/>
          </a:prstGeom>
        </p:spPr>
      </p:pic>
    </p:spTree>
    <p:extLst>
      <p:ext uri="{BB962C8B-B14F-4D97-AF65-F5344CB8AC3E}">
        <p14:creationId xmlns:p14="http://schemas.microsoft.com/office/powerpoint/2010/main" val="333001779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7C180F-98F4-DB9F-3D22-339C4E586E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EC75B6-9480-22F2-2E44-26ACF349EEDB}"/>
              </a:ext>
            </a:extLst>
          </p:cNvPr>
          <p:cNvSpPr>
            <a:spLocks noGrp="1"/>
          </p:cNvSpPr>
          <p:nvPr>
            <p:ph type="ctrTitle"/>
          </p:nvPr>
        </p:nvSpPr>
        <p:spPr>
          <a:xfrm>
            <a:off x="2687149" y="587300"/>
            <a:ext cx="7601922" cy="1438417"/>
          </a:xfrm>
        </p:spPr>
        <p:txBody>
          <a:bodyPr>
            <a:normAutofit/>
          </a:bodyPr>
          <a:lstStyle/>
          <a:p>
            <a:r>
              <a:rPr lang="en-IN" sz="4800" b="1" dirty="0">
                <a:effectLst/>
                <a:latin typeface="Arial" panose="020B0604020202020204" pitchFamily="34" charset="0"/>
                <a:ea typeface="Arial" panose="020B0604020202020204" pitchFamily="34" charset="0"/>
              </a:rPr>
              <a:t>Model deployment</a:t>
            </a:r>
            <a:br>
              <a:rPr lang="en-IN" sz="4800" b="1" dirty="0">
                <a:effectLst/>
                <a:latin typeface="Arial" panose="020B0604020202020204" pitchFamily="34" charset="0"/>
                <a:ea typeface="Arial" panose="020B0604020202020204" pitchFamily="34" charset="0"/>
              </a:rPr>
            </a:br>
            <a:endParaRPr lang="en-IN" dirty="0"/>
          </a:p>
        </p:txBody>
      </p:sp>
      <p:graphicFrame>
        <p:nvGraphicFramePr>
          <p:cNvPr id="3" name="Object 2">
            <a:extLst>
              <a:ext uri="{FF2B5EF4-FFF2-40B4-BE49-F238E27FC236}">
                <a16:creationId xmlns:a16="http://schemas.microsoft.com/office/drawing/2014/main" id="{8C5F4E00-9EF7-9C96-11B0-FB632A2D34B2}"/>
              </a:ext>
            </a:extLst>
          </p:cNvPr>
          <p:cNvGraphicFramePr>
            <a:graphicFrameLocks noChangeAspect="1"/>
          </p:cNvGraphicFramePr>
          <p:nvPr>
            <p:extLst>
              <p:ext uri="{D42A27DB-BD31-4B8C-83A1-F6EECF244321}">
                <p14:modId xmlns:p14="http://schemas.microsoft.com/office/powerpoint/2010/main" val="2462653668"/>
              </p:ext>
            </p:extLst>
          </p:nvPr>
        </p:nvGraphicFramePr>
        <p:xfrm>
          <a:off x="10466036" y="972152"/>
          <a:ext cx="1080618" cy="1150207"/>
        </p:xfrm>
        <a:graphic>
          <a:graphicData uri="http://schemas.openxmlformats.org/presentationml/2006/ole">
            <mc:AlternateContent xmlns:mc="http://schemas.openxmlformats.org/markup-compatibility/2006">
              <mc:Choice xmlns:v="urn:schemas-microsoft-com:vml" Requires="v">
                <p:oleObj name="Packager Shell Object" showAsIcon="1" r:id="rId2" imgW="571327" imgH="526962" progId="Package">
                  <p:embed/>
                </p:oleObj>
              </mc:Choice>
              <mc:Fallback>
                <p:oleObj name="Packager Shell Object" showAsIcon="1" r:id="rId2" imgW="571327" imgH="526962" progId="Package">
                  <p:embed/>
                  <p:pic>
                    <p:nvPicPr>
                      <p:cNvPr id="0" name=""/>
                      <p:cNvPicPr/>
                      <p:nvPr/>
                    </p:nvPicPr>
                    <p:blipFill>
                      <a:blip r:embed="rId3"/>
                      <a:stretch>
                        <a:fillRect/>
                      </a:stretch>
                    </p:blipFill>
                    <p:spPr>
                      <a:xfrm>
                        <a:off x="10466036" y="972152"/>
                        <a:ext cx="1080618" cy="1150207"/>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F0A5A83D-8244-55CB-8DA2-5876CFD4F823}"/>
              </a:ext>
            </a:extLst>
          </p:cNvPr>
          <p:cNvGraphicFramePr>
            <a:graphicFrameLocks noChangeAspect="1"/>
          </p:cNvGraphicFramePr>
          <p:nvPr>
            <p:extLst>
              <p:ext uri="{D42A27DB-BD31-4B8C-83A1-F6EECF244321}">
                <p14:modId xmlns:p14="http://schemas.microsoft.com/office/powerpoint/2010/main" val="2770150402"/>
              </p:ext>
            </p:extLst>
          </p:nvPr>
        </p:nvGraphicFramePr>
        <p:xfrm>
          <a:off x="10661073" y="2383377"/>
          <a:ext cx="1163168" cy="1138187"/>
        </p:xfrm>
        <a:graphic>
          <a:graphicData uri="http://schemas.openxmlformats.org/presentationml/2006/ole">
            <mc:AlternateContent xmlns:mc="http://schemas.openxmlformats.org/markup-compatibility/2006">
              <mc:Choice xmlns:v="urn:schemas-microsoft-com:vml" Requires="v">
                <p:oleObj name="Packager Shell Object" showAsIcon="1" r:id="rId4" imgW="654186" imgH="526962" progId="Package">
                  <p:embed/>
                </p:oleObj>
              </mc:Choice>
              <mc:Fallback>
                <p:oleObj name="Packager Shell Object" showAsIcon="1" r:id="rId4" imgW="654186" imgH="526962" progId="Package">
                  <p:embed/>
                  <p:pic>
                    <p:nvPicPr>
                      <p:cNvPr id="0" name=""/>
                      <p:cNvPicPr/>
                      <p:nvPr/>
                    </p:nvPicPr>
                    <p:blipFill>
                      <a:blip r:embed="rId5"/>
                      <a:stretch>
                        <a:fillRect/>
                      </a:stretch>
                    </p:blipFill>
                    <p:spPr>
                      <a:xfrm>
                        <a:off x="10661073" y="2383377"/>
                        <a:ext cx="1163168" cy="113818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EBDA6DB2-A5E8-84DB-8F02-39C31AF6C28A}"/>
              </a:ext>
            </a:extLst>
          </p:cNvPr>
          <p:cNvGraphicFramePr>
            <a:graphicFrameLocks noChangeAspect="1"/>
          </p:cNvGraphicFramePr>
          <p:nvPr>
            <p:extLst>
              <p:ext uri="{D42A27DB-BD31-4B8C-83A1-F6EECF244321}">
                <p14:modId xmlns:p14="http://schemas.microsoft.com/office/powerpoint/2010/main" val="1540999598"/>
              </p:ext>
            </p:extLst>
          </p:nvPr>
        </p:nvGraphicFramePr>
        <p:xfrm>
          <a:off x="10122417" y="3837848"/>
          <a:ext cx="1625166" cy="1061185"/>
        </p:xfrm>
        <a:graphic>
          <a:graphicData uri="http://schemas.openxmlformats.org/presentationml/2006/ole">
            <mc:AlternateContent xmlns:mc="http://schemas.openxmlformats.org/markup-compatibility/2006">
              <mc:Choice xmlns:v="urn:schemas-microsoft-com:vml" Requires="v">
                <p:oleObj name="Packager Shell Object" showAsIcon="1" r:id="rId6" imgW="1085838" imgH="526962" progId="Package">
                  <p:embed/>
                </p:oleObj>
              </mc:Choice>
              <mc:Fallback>
                <p:oleObj name="Packager Shell Object" showAsIcon="1" r:id="rId6" imgW="1085838" imgH="526962" progId="Package">
                  <p:embed/>
                  <p:pic>
                    <p:nvPicPr>
                      <p:cNvPr id="0" name=""/>
                      <p:cNvPicPr/>
                      <p:nvPr/>
                    </p:nvPicPr>
                    <p:blipFill>
                      <a:blip r:embed="rId7"/>
                      <a:stretch>
                        <a:fillRect/>
                      </a:stretch>
                    </p:blipFill>
                    <p:spPr>
                      <a:xfrm>
                        <a:off x="10122417" y="3837848"/>
                        <a:ext cx="1625166" cy="1061185"/>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54EA6590-AE57-0DB3-21BD-8BD5C2A8391F}"/>
              </a:ext>
            </a:extLst>
          </p:cNvPr>
          <p:cNvGraphicFramePr>
            <a:graphicFrameLocks noChangeAspect="1"/>
          </p:cNvGraphicFramePr>
          <p:nvPr>
            <p:extLst>
              <p:ext uri="{D42A27DB-BD31-4B8C-83A1-F6EECF244321}">
                <p14:modId xmlns:p14="http://schemas.microsoft.com/office/powerpoint/2010/main" val="1665740544"/>
              </p:ext>
            </p:extLst>
          </p:nvPr>
        </p:nvGraphicFramePr>
        <p:xfrm>
          <a:off x="9691336" y="2502422"/>
          <a:ext cx="774700" cy="527050"/>
        </p:xfrm>
        <a:graphic>
          <a:graphicData uri="http://schemas.openxmlformats.org/presentationml/2006/ole">
            <mc:AlternateContent xmlns:mc="http://schemas.openxmlformats.org/markup-compatibility/2006">
              <mc:Choice xmlns:v="urn:schemas-microsoft-com:vml" Requires="v">
                <p:oleObj name="Packager Shell Object" showAsIcon="1" r:id="rId8" imgW="774527" imgH="526962" progId="Package">
                  <p:embed/>
                </p:oleObj>
              </mc:Choice>
              <mc:Fallback>
                <p:oleObj name="Packager Shell Object" showAsIcon="1" r:id="rId8" imgW="774527" imgH="526962" progId="Package">
                  <p:embed/>
                  <p:pic>
                    <p:nvPicPr>
                      <p:cNvPr id="0" name=""/>
                      <p:cNvPicPr/>
                      <p:nvPr/>
                    </p:nvPicPr>
                    <p:blipFill>
                      <a:blip r:embed="rId9"/>
                      <a:stretch>
                        <a:fillRect/>
                      </a:stretch>
                    </p:blipFill>
                    <p:spPr>
                      <a:xfrm>
                        <a:off x="9691336" y="2502422"/>
                        <a:ext cx="774700" cy="52705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C4744EA7-5D5B-3BB4-B7C1-CEA30E0C5913}"/>
              </a:ext>
            </a:extLst>
          </p:cNvPr>
          <p:cNvGraphicFramePr>
            <a:graphicFrameLocks noChangeAspect="1"/>
          </p:cNvGraphicFramePr>
          <p:nvPr>
            <p:extLst>
              <p:ext uri="{D42A27DB-BD31-4B8C-83A1-F6EECF244321}">
                <p14:modId xmlns:p14="http://schemas.microsoft.com/office/powerpoint/2010/main" val="982874355"/>
              </p:ext>
            </p:extLst>
          </p:nvPr>
        </p:nvGraphicFramePr>
        <p:xfrm>
          <a:off x="9854988" y="1342953"/>
          <a:ext cx="444500" cy="527050"/>
        </p:xfrm>
        <a:graphic>
          <a:graphicData uri="http://schemas.openxmlformats.org/presentationml/2006/ole">
            <mc:AlternateContent xmlns:mc="http://schemas.openxmlformats.org/markup-compatibility/2006">
              <mc:Choice xmlns:v="urn:schemas-microsoft-com:vml" Requires="v">
                <p:oleObj name="Packager Shell Object" showAsIcon="1" r:id="rId10" imgW="444673" imgH="526962" progId="Package">
                  <p:embed/>
                </p:oleObj>
              </mc:Choice>
              <mc:Fallback>
                <p:oleObj name="Packager Shell Object" showAsIcon="1" r:id="rId10" imgW="444673" imgH="526962" progId="Package">
                  <p:embed/>
                  <p:pic>
                    <p:nvPicPr>
                      <p:cNvPr id="0" name=""/>
                      <p:cNvPicPr/>
                      <p:nvPr/>
                    </p:nvPicPr>
                    <p:blipFill>
                      <a:blip r:embed="rId11"/>
                      <a:stretch>
                        <a:fillRect/>
                      </a:stretch>
                    </p:blipFill>
                    <p:spPr>
                      <a:xfrm>
                        <a:off x="9854988" y="1342953"/>
                        <a:ext cx="444500" cy="527050"/>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04C72424-4605-BC03-7F4C-49F39A27D704}"/>
              </a:ext>
            </a:extLst>
          </p:cNvPr>
          <p:cNvPicPr>
            <a:picLocks noChangeAspect="1"/>
          </p:cNvPicPr>
          <p:nvPr/>
        </p:nvPicPr>
        <p:blipFill>
          <a:blip r:embed="rId12"/>
          <a:stretch>
            <a:fillRect/>
          </a:stretch>
        </p:blipFill>
        <p:spPr>
          <a:xfrm>
            <a:off x="1902929" y="1913306"/>
            <a:ext cx="7593370" cy="2737506"/>
          </a:xfrm>
          <a:prstGeom prst="rect">
            <a:avLst/>
          </a:prstGeom>
        </p:spPr>
      </p:pic>
      <p:graphicFrame>
        <p:nvGraphicFramePr>
          <p:cNvPr id="10" name="Object 9">
            <a:extLst>
              <a:ext uri="{FF2B5EF4-FFF2-40B4-BE49-F238E27FC236}">
                <a16:creationId xmlns:a16="http://schemas.microsoft.com/office/drawing/2014/main" id="{BD223A44-4ED5-9D0D-1503-5697809D0DF1}"/>
              </a:ext>
            </a:extLst>
          </p:cNvPr>
          <p:cNvGraphicFramePr>
            <a:graphicFrameLocks noChangeAspect="1"/>
          </p:cNvGraphicFramePr>
          <p:nvPr>
            <p:extLst>
              <p:ext uri="{D42A27DB-BD31-4B8C-83A1-F6EECF244321}">
                <p14:modId xmlns:p14="http://schemas.microsoft.com/office/powerpoint/2010/main" val="4099912386"/>
              </p:ext>
            </p:extLst>
          </p:nvPr>
        </p:nvGraphicFramePr>
        <p:xfrm>
          <a:off x="9198193" y="5215317"/>
          <a:ext cx="1174750" cy="527050"/>
        </p:xfrm>
        <a:graphic>
          <a:graphicData uri="http://schemas.openxmlformats.org/presentationml/2006/ole">
            <mc:AlternateContent xmlns:mc="http://schemas.openxmlformats.org/markup-compatibility/2006">
              <mc:Choice xmlns:v="urn:schemas-microsoft-com:vml" Requires="v">
                <p:oleObj name="Packager Shell Object" showAsIcon="1" r:id="rId13" imgW="1174614" imgH="526962" progId="Package">
                  <p:embed/>
                </p:oleObj>
              </mc:Choice>
              <mc:Fallback>
                <p:oleObj name="Packager Shell Object" showAsIcon="1" r:id="rId13" imgW="1174614" imgH="526962" progId="Package">
                  <p:embed/>
                  <p:pic>
                    <p:nvPicPr>
                      <p:cNvPr id="0" name=""/>
                      <p:cNvPicPr/>
                      <p:nvPr/>
                    </p:nvPicPr>
                    <p:blipFill>
                      <a:blip r:embed="rId14"/>
                      <a:stretch>
                        <a:fillRect/>
                      </a:stretch>
                    </p:blipFill>
                    <p:spPr>
                      <a:xfrm>
                        <a:off x="9198193" y="5215317"/>
                        <a:ext cx="1174750" cy="527050"/>
                      </a:xfrm>
                      <a:prstGeom prst="rect">
                        <a:avLst/>
                      </a:prstGeom>
                    </p:spPr>
                  </p:pic>
                </p:oleObj>
              </mc:Fallback>
            </mc:AlternateContent>
          </a:graphicData>
        </a:graphic>
      </p:graphicFrame>
    </p:spTree>
    <p:extLst>
      <p:ext uri="{BB962C8B-B14F-4D97-AF65-F5344CB8AC3E}">
        <p14:creationId xmlns:p14="http://schemas.microsoft.com/office/powerpoint/2010/main" val="2041429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D966E8-FC93-B1B4-B424-E6AC798E2B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5D4DDB-D968-61C2-8DEC-7B68C0518D58}"/>
              </a:ext>
            </a:extLst>
          </p:cNvPr>
          <p:cNvSpPr>
            <a:spLocks noGrp="1"/>
          </p:cNvSpPr>
          <p:nvPr>
            <p:ph type="ctrTitle"/>
          </p:nvPr>
        </p:nvSpPr>
        <p:spPr>
          <a:xfrm>
            <a:off x="2866795" y="407978"/>
            <a:ext cx="8791575" cy="564174"/>
          </a:xfrm>
        </p:spPr>
        <p:txBody>
          <a:bodyPr>
            <a:normAutofit/>
          </a:bodyPr>
          <a:lstStyle/>
          <a:p>
            <a:r>
              <a:rPr lang="en-IN" sz="2000" b="1" dirty="0">
                <a:effectLst/>
                <a:latin typeface="Arial" panose="020B0604020202020204" pitchFamily="34" charset="0"/>
                <a:ea typeface="Arial" panose="020B0604020202020204" pitchFamily="34" charset="0"/>
              </a:rPr>
              <a:t>Model Implications</a:t>
            </a:r>
            <a:r>
              <a:rPr lang="en-IN" sz="2000" b="1" dirty="0">
                <a:latin typeface="Arial" panose="020B0604020202020204" pitchFamily="34" charset="0"/>
                <a:ea typeface="Arial" panose="020B0604020202020204" pitchFamily="34" charset="0"/>
              </a:rPr>
              <a:t> – Main App</a:t>
            </a:r>
            <a:endParaRPr lang="en-IN" sz="2000" dirty="0"/>
          </a:p>
        </p:txBody>
      </p:sp>
      <p:graphicFrame>
        <p:nvGraphicFramePr>
          <p:cNvPr id="8" name="Object 7">
            <a:extLst>
              <a:ext uri="{FF2B5EF4-FFF2-40B4-BE49-F238E27FC236}">
                <a16:creationId xmlns:a16="http://schemas.microsoft.com/office/drawing/2014/main" id="{165CFFFC-59FA-F815-28AB-62B67BCCB8A6}"/>
              </a:ext>
            </a:extLst>
          </p:cNvPr>
          <p:cNvGraphicFramePr>
            <a:graphicFrameLocks noChangeAspect="1"/>
          </p:cNvGraphicFramePr>
          <p:nvPr>
            <p:extLst>
              <p:ext uri="{D42A27DB-BD31-4B8C-83A1-F6EECF244321}">
                <p14:modId xmlns:p14="http://schemas.microsoft.com/office/powerpoint/2010/main" val="2555243957"/>
              </p:ext>
            </p:extLst>
          </p:nvPr>
        </p:nvGraphicFramePr>
        <p:xfrm>
          <a:off x="9691336" y="426540"/>
          <a:ext cx="774700" cy="527050"/>
        </p:xfrm>
        <a:graphic>
          <a:graphicData uri="http://schemas.openxmlformats.org/presentationml/2006/ole">
            <mc:AlternateContent xmlns:mc="http://schemas.openxmlformats.org/markup-compatibility/2006">
              <mc:Choice xmlns:v="urn:schemas-microsoft-com:vml" Requires="v">
                <p:oleObj name="Packager Shell Object" showAsIcon="1" r:id="rId2" imgW="774527" imgH="526962" progId="Package">
                  <p:embed/>
                </p:oleObj>
              </mc:Choice>
              <mc:Fallback>
                <p:oleObj name="Packager Shell Object" showAsIcon="1" r:id="rId2" imgW="774527" imgH="526962" progId="Package">
                  <p:embed/>
                  <p:pic>
                    <p:nvPicPr>
                      <p:cNvPr id="0" name=""/>
                      <p:cNvPicPr/>
                      <p:nvPr/>
                    </p:nvPicPr>
                    <p:blipFill>
                      <a:blip r:embed="rId3"/>
                      <a:stretch>
                        <a:fillRect/>
                      </a:stretch>
                    </p:blipFill>
                    <p:spPr>
                      <a:xfrm>
                        <a:off x="9691336" y="426540"/>
                        <a:ext cx="774700" cy="527050"/>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82CEC6D4-9DCB-BE86-BCA6-9D3D1A21D388}"/>
              </a:ext>
            </a:extLst>
          </p:cNvPr>
          <p:cNvPicPr>
            <a:picLocks noChangeAspect="1"/>
          </p:cNvPicPr>
          <p:nvPr/>
        </p:nvPicPr>
        <p:blipFill>
          <a:blip r:embed="rId4"/>
          <a:stretch>
            <a:fillRect/>
          </a:stretch>
        </p:blipFill>
        <p:spPr>
          <a:xfrm>
            <a:off x="2734999" y="1059530"/>
            <a:ext cx="8614611" cy="2369470"/>
          </a:xfrm>
          <a:prstGeom prst="rect">
            <a:avLst/>
          </a:prstGeom>
        </p:spPr>
      </p:pic>
      <p:pic>
        <p:nvPicPr>
          <p:cNvPr id="17" name="Picture 16">
            <a:extLst>
              <a:ext uri="{FF2B5EF4-FFF2-40B4-BE49-F238E27FC236}">
                <a16:creationId xmlns:a16="http://schemas.microsoft.com/office/drawing/2014/main" id="{3D69A1B3-5C82-AE7A-4BA6-2EBCC4170D3C}"/>
              </a:ext>
            </a:extLst>
          </p:cNvPr>
          <p:cNvPicPr>
            <a:picLocks noChangeAspect="1"/>
          </p:cNvPicPr>
          <p:nvPr/>
        </p:nvPicPr>
        <p:blipFill>
          <a:blip r:embed="rId5"/>
          <a:stretch>
            <a:fillRect/>
          </a:stretch>
        </p:blipFill>
        <p:spPr>
          <a:xfrm>
            <a:off x="2734999" y="3516378"/>
            <a:ext cx="8614611" cy="2619741"/>
          </a:xfrm>
          <a:prstGeom prst="rect">
            <a:avLst/>
          </a:prstGeom>
        </p:spPr>
      </p:pic>
    </p:spTree>
    <p:extLst>
      <p:ext uri="{BB962C8B-B14F-4D97-AF65-F5344CB8AC3E}">
        <p14:creationId xmlns:p14="http://schemas.microsoft.com/office/powerpoint/2010/main" val="516411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3F829B-AFA9-CE73-04DD-9D6D7FD2766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98C0805-5E65-31AA-F63F-7E2BB836E0EC}"/>
              </a:ext>
            </a:extLst>
          </p:cNvPr>
          <p:cNvSpPr>
            <a:spLocks noGrp="1"/>
          </p:cNvSpPr>
          <p:nvPr>
            <p:ph type="ctrTitle"/>
          </p:nvPr>
        </p:nvSpPr>
        <p:spPr>
          <a:xfrm>
            <a:off x="3551220" y="1362995"/>
            <a:ext cx="8791575" cy="2387600"/>
          </a:xfrm>
        </p:spPr>
        <p:txBody>
          <a:bodyPr/>
          <a:lstStyle/>
          <a:p>
            <a:r>
              <a:rPr lang="en-IN" dirty="0"/>
              <a:t>Thank You</a:t>
            </a:r>
          </a:p>
        </p:txBody>
      </p:sp>
    </p:spTree>
    <p:extLst>
      <p:ext uri="{BB962C8B-B14F-4D97-AF65-F5344CB8AC3E}">
        <p14:creationId xmlns:p14="http://schemas.microsoft.com/office/powerpoint/2010/main" val="1244562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987D21-2210-57CB-8EB2-747CF06832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2FE33A-64D3-3A69-A4DC-B66F237848E3}"/>
              </a:ext>
            </a:extLst>
          </p:cNvPr>
          <p:cNvSpPr>
            <a:spLocks noGrp="1"/>
          </p:cNvSpPr>
          <p:nvPr>
            <p:ph type="ctrTitle"/>
          </p:nvPr>
        </p:nvSpPr>
        <p:spPr>
          <a:xfrm>
            <a:off x="2100942" y="380998"/>
            <a:ext cx="10091058" cy="5236031"/>
          </a:xfrm>
        </p:spPr>
        <p:txBody>
          <a:bodyPr>
            <a:normAutofit/>
          </a:bodyPr>
          <a:lstStyle/>
          <a:p>
            <a:pPr>
              <a:lnSpc>
                <a:spcPct val="115000"/>
              </a:lnSpc>
            </a:pPr>
            <a:r>
              <a:rPr lang="en-IN" sz="1400" b="1" dirty="0">
                <a:effectLst/>
                <a:latin typeface="Arial" panose="020B0604020202020204" pitchFamily="34" charset="0"/>
                <a:ea typeface="Arial" panose="020B0604020202020204" pitchFamily="34" charset="0"/>
              </a:rPr>
              <a:t>Diabetic retinopathy prediction in patients </a:t>
            </a:r>
            <a:br>
              <a:rPr lang="en-IN" sz="1400" dirty="0">
                <a:effectLst/>
                <a:latin typeface="Arial" panose="020B0604020202020204" pitchFamily="34" charset="0"/>
                <a:ea typeface="Arial" panose="020B0604020202020204" pitchFamily="34" charset="0"/>
              </a:rPr>
            </a:br>
            <a:r>
              <a:rPr lang="en-IN" sz="1400" b="1" dirty="0">
                <a:effectLst/>
                <a:latin typeface="Arial" panose="020B0604020202020204" pitchFamily="34" charset="0"/>
                <a:ea typeface="Arial" panose="020B0604020202020204" pitchFamily="34" charset="0"/>
              </a:rPr>
              <a:t>Business Objective:</a:t>
            </a:r>
            <a:br>
              <a:rPr lang="en-IN" sz="1400" dirty="0">
                <a:effectLst/>
                <a:latin typeface="Arial" panose="020B0604020202020204" pitchFamily="34" charset="0"/>
                <a:ea typeface="Arial" panose="020B0604020202020204" pitchFamily="34" charset="0"/>
              </a:rPr>
            </a:br>
            <a:r>
              <a:rPr lang="en-IN" sz="1400" dirty="0">
                <a:solidFill>
                  <a:srgbClr val="000000"/>
                </a:solidFill>
                <a:effectLst/>
                <a:latin typeface="Roboto" panose="02000000000000000000" pitchFamily="2" charset="0"/>
                <a:ea typeface="Roboto" panose="02000000000000000000" pitchFamily="2" charset="0"/>
                <a:cs typeface="Roboto" panose="02000000000000000000" pitchFamily="2" charset="0"/>
              </a:rPr>
              <a:t>The variable to be predicted has two values (positive or negative on diabetic retinopathy). Thus, this is a binary classification project. The goal here is to predict whether a patient will suffer from diabetic retinopathy or not, conditioned on blood test features.</a:t>
            </a:r>
            <a:br>
              <a:rPr lang="en-IN" sz="1400" dirty="0">
                <a:effectLst/>
                <a:latin typeface="Arial" panose="020B0604020202020204" pitchFamily="34" charset="0"/>
                <a:ea typeface="Arial" panose="020B0604020202020204" pitchFamily="34" charset="0"/>
              </a:rPr>
            </a:br>
            <a:r>
              <a:rPr lang="en-IN" sz="1400" b="1" dirty="0">
                <a:effectLst/>
                <a:latin typeface="Arial" panose="020B0604020202020204" pitchFamily="34" charset="0"/>
                <a:ea typeface="Arial" panose="020B0604020202020204" pitchFamily="34" charset="0"/>
              </a:rPr>
              <a:t>Data Set Details:</a:t>
            </a:r>
            <a:br>
              <a:rPr lang="en-IN" sz="1400" dirty="0">
                <a:effectLst/>
                <a:latin typeface="Arial" panose="020B0604020202020204" pitchFamily="34" charset="0"/>
                <a:ea typeface="Arial" panose="020B0604020202020204" pitchFamily="34" charset="0"/>
              </a:rPr>
            </a:br>
            <a:r>
              <a:rPr lang="en-IN" sz="1400" dirty="0">
                <a:solidFill>
                  <a:srgbClr val="000000"/>
                </a:solidFill>
                <a:effectLst/>
                <a:latin typeface="Roboto" panose="02000000000000000000" pitchFamily="2" charset="0"/>
                <a:ea typeface="Roboto" panose="02000000000000000000" pitchFamily="2" charset="0"/>
                <a:cs typeface="Roboto" panose="02000000000000000000" pitchFamily="2" charset="0"/>
              </a:rPr>
              <a:t>Target variables has two values in a classification project type: 0 (false) or 1 (true). The number of instances (rows) in the data set is 6000, and the number of variables (columns) is 6.</a:t>
            </a:r>
            <a:br>
              <a:rPr lang="en-IN" sz="1400" dirty="0">
                <a:effectLst/>
                <a:latin typeface="Arial" panose="020B0604020202020204" pitchFamily="34" charset="0"/>
                <a:ea typeface="Arial" panose="020B0604020202020204" pitchFamily="34" charset="0"/>
              </a:rPr>
            </a:br>
            <a:r>
              <a:rPr lang="en-IN" sz="1400" dirty="0">
                <a:solidFill>
                  <a:srgbClr val="000000"/>
                </a:solidFill>
                <a:effectLst/>
                <a:latin typeface="Roboto" panose="02000000000000000000" pitchFamily="2" charset="0"/>
                <a:ea typeface="Roboto" panose="02000000000000000000" pitchFamily="2" charset="0"/>
                <a:cs typeface="Roboto" panose="02000000000000000000" pitchFamily="2" charset="0"/>
              </a:rPr>
              <a:t>The following list summarizes the information of the </a:t>
            </a:r>
            <a:r>
              <a:rPr lang="en-IN" sz="140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hlinkClick r:id="rId2"/>
              </a:rPr>
              <a:t>variables</a:t>
            </a:r>
            <a:br>
              <a:rPr lang="en-IN" sz="1400" dirty="0">
                <a:effectLst/>
                <a:latin typeface="Arial" panose="020B0604020202020204" pitchFamily="34" charset="0"/>
                <a:ea typeface="Arial" panose="020B0604020202020204" pitchFamily="34" charset="0"/>
              </a:rPr>
            </a:br>
            <a:r>
              <a:rPr lang="en-IN" sz="1400" dirty="0">
                <a:solidFill>
                  <a:srgbClr val="000000"/>
                </a:solidFill>
                <a:effectLst/>
                <a:latin typeface="Roboto" panose="02000000000000000000" pitchFamily="2" charset="0"/>
                <a:ea typeface="Roboto" panose="02000000000000000000" pitchFamily="2" charset="0"/>
                <a:cs typeface="Roboto" panose="02000000000000000000" pitchFamily="2" charset="0"/>
              </a:rPr>
              <a:t>1)</a:t>
            </a:r>
            <a:r>
              <a:rPr lang="en-IN" sz="1400" b="1" dirty="0">
                <a:solidFill>
                  <a:srgbClr val="000000"/>
                </a:solidFill>
                <a:effectLst/>
                <a:latin typeface="Roboto" panose="02000000000000000000" pitchFamily="2" charset="0"/>
                <a:ea typeface="Roboto" panose="02000000000000000000" pitchFamily="2" charset="0"/>
                <a:cs typeface="Roboto" panose="02000000000000000000" pitchFamily="2" charset="0"/>
              </a:rPr>
              <a:t>ID</a:t>
            </a:r>
            <a:r>
              <a:rPr lang="en-IN" sz="1400" dirty="0">
                <a:solidFill>
                  <a:srgbClr val="000000"/>
                </a:solidFill>
                <a:effectLst/>
                <a:latin typeface="Roboto" panose="02000000000000000000" pitchFamily="2" charset="0"/>
                <a:ea typeface="Roboto" panose="02000000000000000000" pitchFamily="2" charset="0"/>
                <a:cs typeface="Roboto" panose="02000000000000000000" pitchFamily="2" charset="0"/>
              </a:rPr>
              <a:t>: Numeric</a:t>
            </a:r>
            <a:br>
              <a:rPr lang="en-IN" sz="1400" dirty="0">
                <a:effectLst/>
                <a:latin typeface="Arial" panose="020B0604020202020204" pitchFamily="34" charset="0"/>
                <a:ea typeface="Arial" panose="020B0604020202020204" pitchFamily="34" charset="0"/>
              </a:rPr>
            </a:br>
            <a:r>
              <a:rPr lang="en-IN" sz="1400" dirty="0">
                <a:solidFill>
                  <a:srgbClr val="000000"/>
                </a:solidFill>
                <a:effectLst/>
                <a:latin typeface="Roboto" panose="02000000000000000000" pitchFamily="2" charset="0"/>
                <a:ea typeface="Roboto" panose="02000000000000000000" pitchFamily="2" charset="0"/>
                <a:cs typeface="Roboto" panose="02000000000000000000" pitchFamily="2" charset="0"/>
              </a:rPr>
              <a:t>2)</a:t>
            </a:r>
            <a:r>
              <a:rPr lang="en-IN" sz="1400" b="1" dirty="0">
                <a:solidFill>
                  <a:srgbClr val="000000"/>
                </a:solidFill>
                <a:effectLst/>
                <a:latin typeface="Roboto" panose="02000000000000000000" pitchFamily="2" charset="0"/>
                <a:ea typeface="Roboto" panose="02000000000000000000" pitchFamily="2" charset="0"/>
                <a:cs typeface="Roboto" panose="02000000000000000000" pitchFamily="2" charset="0"/>
              </a:rPr>
              <a:t>age</a:t>
            </a:r>
            <a:r>
              <a:rPr lang="en-IN" sz="1400" dirty="0">
                <a:solidFill>
                  <a:srgbClr val="000000"/>
                </a:solidFill>
                <a:effectLst/>
                <a:latin typeface="Roboto" panose="02000000000000000000" pitchFamily="2" charset="0"/>
                <a:ea typeface="Roboto" panose="02000000000000000000" pitchFamily="2" charset="0"/>
                <a:cs typeface="Roboto" panose="02000000000000000000" pitchFamily="2" charset="0"/>
              </a:rPr>
              <a:t>: (numeric).</a:t>
            </a:r>
            <a:br>
              <a:rPr lang="en-IN" sz="1400" dirty="0">
                <a:effectLst/>
                <a:latin typeface="Arial" panose="020B0604020202020204" pitchFamily="34" charset="0"/>
                <a:ea typeface="Arial" panose="020B0604020202020204" pitchFamily="34" charset="0"/>
              </a:rPr>
            </a:br>
            <a:r>
              <a:rPr lang="en-IN" sz="1400" dirty="0">
                <a:solidFill>
                  <a:srgbClr val="000000"/>
                </a:solidFill>
                <a:effectLst/>
                <a:latin typeface="Roboto" panose="02000000000000000000" pitchFamily="2" charset="0"/>
                <a:ea typeface="Roboto" panose="02000000000000000000" pitchFamily="2" charset="0"/>
                <a:cs typeface="Roboto" panose="02000000000000000000" pitchFamily="2" charset="0"/>
              </a:rPr>
              <a:t>3)</a:t>
            </a:r>
            <a:r>
              <a:rPr lang="en-IN" sz="1400" b="1" dirty="0" err="1">
                <a:solidFill>
                  <a:srgbClr val="000000"/>
                </a:solidFill>
                <a:effectLst/>
                <a:latin typeface="Roboto" panose="02000000000000000000" pitchFamily="2" charset="0"/>
                <a:ea typeface="Roboto" panose="02000000000000000000" pitchFamily="2" charset="0"/>
                <a:cs typeface="Roboto" panose="02000000000000000000" pitchFamily="2" charset="0"/>
              </a:rPr>
              <a:t>systolic_bp</a:t>
            </a:r>
            <a:r>
              <a:rPr lang="en-IN" sz="1400" dirty="0">
                <a:solidFill>
                  <a:srgbClr val="000000"/>
                </a:solidFill>
                <a:effectLst/>
                <a:latin typeface="Roboto" panose="02000000000000000000" pitchFamily="2" charset="0"/>
                <a:ea typeface="Roboto" panose="02000000000000000000" pitchFamily="2" charset="0"/>
                <a:cs typeface="Roboto" panose="02000000000000000000" pitchFamily="2" charset="0"/>
              </a:rPr>
              <a:t>: (normal range: below 120mmHg). When the heart beats, it squeezes and pushes blood through the arteries to the rest of the body. This force creates pressure on the blood vessels, and that is the systolic blood pressure.</a:t>
            </a:r>
            <a:br>
              <a:rPr lang="en-IN" sz="1400" dirty="0">
                <a:effectLst/>
                <a:latin typeface="Arial" panose="020B0604020202020204" pitchFamily="34" charset="0"/>
                <a:ea typeface="Arial" panose="020B0604020202020204" pitchFamily="34" charset="0"/>
              </a:rPr>
            </a:br>
            <a:r>
              <a:rPr lang="en-IN" sz="1400" dirty="0">
                <a:solidFill>
                  <a:srgbClr val="000000"/>
                </a:solidFill>
                <a:effectLst/>
                <a:latin typeface="Roboto" panose="02000000000000000000" pitchFamily="2" charset="0"/>
                <a:ea typeface="Roboto" panose="02000000000000000000" pitchFamily="2" charset="0"/>
                <a:cs typeface="Roboto" panose="02000000000000000000" pitchFamily="2" charset="0"/>
              </a:rPr>
              <a:t>4)</a:t>
            </a:r>
            <a:r>
              <a:rPr lang="en-IN" sz="1400" b="1"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diastolic_bp</a:t>
            </a:r>
            <a:r>
              <a:rPr lang="en-IN" sz="1400" dirty="0">
                <a:solidFill>
                  <a:srgbClr val="000000"/>
                </a:solidFill>
                <a:effectLst/>
                <a:latin typeface="Roboto" panose="02000000000000000000" pitchFamily="2" charset="0"/>
                <a:ea typeface="Roboto" panose="02000000000000000000" pitchFamily="2" charset="0"/>
                <a:cs typeface="Roboto" panose="02000000000000000000" pitchFamily="2" charset="0"/>
              </a:rPr>
              <a:t>: (normal range: lower than 80mmHg). It is the pressure in the arteries when the heart rests between beats. This is the time when the heart fills with blood and gets oxygen.</a:t>
            </a:r>
            <a:br>
              <a:rPr lang="en-IN" sz="1400" dirty="0">
                <a:effectLst/>
                <a:latin typeface="Arial" panose="020B0604020202020204" pitchFamily="34" charset="0"/>
                <a:ea typeface="Arial" panose="020B0604020202020204" pitchFamily="34" charset="0"/>
              </a:rPr>
            </a:br>
            <a:r>
              <a:rPr lang="en-IN" sz="1400" dirty="0">
                <a:solidFill>
                  <a:srgbClr val="000000"/>
                </a:solidFill>
                <a:effectLst/>
                <a:latin typeface="Roboto" panose="02000000000000000000" pitchFamily="2" charset="0"/>
                <a:ea typeface="Roboto" panose="02000000000000000000" pitchFamily="2" charset="0"/>
                <a:cs typeface="Roboto" panose="02000000000000000000" pitchFamily="2" charset="0"/>
              </a:rPr>
              <a:t>5)</a:t>
            </a:r>
            <a:r>
              <a:rPr lang="en-IN" sz="1400" b="1" dirty="0">
                <a:solidFill>
                  <a:srgbClr val="000000"/>
                </a:solidFill>
                <a:effectLst/>
                <a:latin typeface="Roboto" panose="02000000000000000000" pitchFamily="2" charset="0"/>
                <a:ea typeface="Roboto" panose="02000000000000000000" pitchFamily="2" charset="0"/>
                <a:cs typeface="Roboto" panose="02000000000000000000" pitchFamily="2" charset="0"/>
              </a:rPr>
              <a:t>cholesterol</a:t>
            </a:r>
            <a:r>
              <a:rPr lang="en-IN" sz="1400" dirty="0">
                <a:solidFill>
                  <a:srgbClr val="000000"/>
                </a:solidFill>
                <a:effectLst/>
                <a:latin typeface="Roboto" panose="02000000000000000000" pitchFamily="2" charset="0"/>
                <a:ea typeface="Roboto" panose="02000000000000000000" pitchFamily="2" charset="0"/>
                <a:cs typeface="Roboto" panose="02000000000000000000" pitchFamily="2" charset="0"/>
              </a:rPr>
              <a:t>: (normal range: between 125 and 200 mg/dl). It is a waxy, fat-like substance found in every cell in the body.</a:t>
            </a:r>
            <a:br>
              <a:rPr lang="en-IN" sz="1400" dirty="0">
                <a:effectLst/>
                <a:latin typeface="Arial" panose="020B0604020202020204" pitchFamily="34" charset="0"/>
                <a:ea typeface="Arial" panose="020B0604020202020204" pitchFamily="34" charset="0"/>
              </a:rPr>
            </a:br>
            <a:r>
              <a:rPr lang="en-IN" sz="1400" dirty="0">
                <a:solidFill>
                  <a:srgbClr val="000000"/>
                </a:solidFill>
                <a:effectLst/>
                <a:latin typeface="Roboto" panose="02000000000000000000" pitchFamily="2" charset="0"/>
                <a:ea typeface="Roboto" panose="02000000000000000000" pitchFamily="2" charset="0"/>
                <a:cs typeface="Roboto" panose="02000000000000000000" pitchFamily="2" charset="0"/>
              </a:rPr>
              <a:t>6)</a:t>
            </a:r>
            <a:r>
              <a:rPr lang="en-IN" sz="1400" b="1" dirty="0">
                <a:solidFill>
                  <a:srgbClr val="000000"/>
                </a:solidFill>
                <a:effectLst/>
                <a:latin typeface="Roboto" panose="02000000000000000000" pitchFamily="2" charset="0"/>
                <a:ea typeface="Roboto" panose="02000000000000000000" pitchFamily="2" charset="0"/>
                <a:cs typeface="Roboto" panose="02000000000000000000" pitchFamily="2" charset="0"/>
              </a:rPr>
              <a:t>prognosis</a:t>
            </a:r>
            <a:r>
              <a:rPr lang="en-IN" sz="1400" dirty="0">
                <a:solidFill>
                  <a:srgbClr val="000000"/>
                </a:solidFill>
                <a:effectLst/>
                <a:latin typeface="Roboto" panose="02000000000000000000" pitchFamily="2" charset="0"/>
                <a:ea typeface="Roboto" panose="02000000000000000000" pitchFamily="2" charset="0"/>
                <a:cs typeface="Roboto" panose="02000000000000000000" pitchFamily="2" charset="0"/>
              </a:rPr>
              <a:t>: (0 or 1) (Target). It is 1 if the patient has retinopathy and 0 if he doesn't.</a:t>
            </a:r>
            <a:br>
              <a:rPr lang="en-IN" sz="1400" dirty="0">
                <a:effectLst/>
                <a:latin typeface="Arial" panose="020B0604020202020204" pitchFamily="34" charset="0"/>
                <a:ea typeface="Arial" panose="020B0604020202020204" pitchFamily="34" charset="0"/>
              </a:rPr>
            </a:br>
            <a:endParaRPr lang="en-IN" sz="1400" dirty="0"/>
          </a:p>
        </p:txBody>
      </p:sp>
    </p:spTree>
    <p:extLst>
      <p:ext uri="{BB962C8B-B14F-4D97-AF65-F5344CB8AC3E}">
        <p14:creationId xmlns:p14="http://schemas.microsoft.com/office/powerpoint/2010/main" val="3090585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189F94-B6ED-9BD6-25E9-747EB078CF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3B5332-D2C5-406C-C558-786D12075990}"/>
              </a:ext>
            </a:extLst>
          </p:cNvPr>
          <p:cNvSpPr>
            <a:spLocks noGrp="1"/>
          </p:cNvSpPr>
          <p:nvPr>
            <p:ph type="ctrTitle"/>
          </p:nvPr>
        </p:nvSpPr>
        <p:spPr>
          <a:xfrm>
            <a:off x="2812596" y="523649"/>
            <a:ext cx="8791575" cy="2387600"/>
          </a:xfrm>
        </p:spPr>
        <p:txBody>
          <a:bodyPr/>
          <a:lstStyle/>
          <a:p>
            <a:r>
              <a:rPr lang="en-IN" dirty="0"/>
              <a:t>Data set for the project works and instruction’s</a:t>
            </a:r>
          </a:p>
        </p:txBody>
      </p:sp>
      <p:graphicFrame>
        <p:nvGraphicFramePr>
          <p:cNvPr id="6" name="Object 5">
            <a:extLst>
              <a:ext uri="{FF2B5EF4-FFF2-40B4-BE49-F238E27FC236}">
                <a16:creationId xmlns:a16="http://schemas.microsoft.com/office/drawing/2014/main" id="{E581D412-A5AE-BA78-31B1-5E3385537BE3}"/>
              </a:ext>
            </a:extLst>
          </p:cNvPr>
          <p:cNvGraphicFramePr>
            <a:graphicFrameLocks noChangeAspect="1"/>
          </p:cNvGraphicFramePr>
          <p:nvPr>
            <p:extLst>
              <p:ext uri="{D42A27DB-BD31-4B8C-83A1-F6EECF244321}">
                <p14:modId xmlns:p14="http://schemas.microsoft.com/office/powerpoint/2010/main" val="330963409"/>
              </p:ext>
            </p:extLst>
          </p:nvPr>
        </p:nvGraphicFramePr>
        <p:xfrm>
          <a:off x="2812596" y="3274369"/>
          <a:ext cx="1835604" cy="1344765"/>
        </p:xfrm>
        <a:graphic>
          <a:graphicData uri="http://schemas.openxmlformats.org/presentationml/2006/ole">
            <mc:AlternateContent xmlns:mc="http://schemas.openxmlformats.org/markup-compatibility/2006">
              <mc:Choice xmlns:v="urn:schemas-microsoft-com:vml" Requires="v">
                <p:oleObj name="Worksheet" showAsIcon="1" r:id="rId2" imgW="914597" imgH="806406" progId="Excel.Sheet.8">
                  <p:embed/>
                </p:oleObj>
              </mc:Choice>
              <mc:Fallback>
                <p:oleObj name="Worksheet" showAsIcon="1" r:id="rId2" imgW="914597" imgH="806406" progId="Excel.Sheet.8">
                  <p:embed/>
                  <p:pic>
                    <p:nvPicPr>
                      <p:cNvPr id="0" name=""/>
                      <p:cNvPicPr/>
                      <p:nvPr/>
                    </p:nvPicPr>
                    <p:blipFill>
                      <a:blip r:embed="rId3"/>
                      <a:stretch>
                        <a:fillRect/>
                      </a:stretch>
                    </p:blipFill>
                    <p:spPr>
                      <a:xfrm>
                        <a:off x="2812596" y="3274369"/>
                        <a:ext cx="1835604" cy="1344765"/>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8C28FC18-DB8E-5E6C-A5BF-8F59B27F5AFC}"/>
              </a:ext>
            </a:extLst>
          </p:cNvPr>
          <p:cNvGraphicFramePr>
            <a:graphicFrameLocks noChangeAspect="1"/>
          </p:cNvGraphicFramePr>
          <p:nvPr>
            <p:extLst>
              <p:ext uri="{D42A27DB-BD31-4B8C-83A1-F6EECF244321}">
                <p14:modId xmlns:p14="http://schemas.microsoft.com/office/powerpoint/2010/main" val="2760966202"/>
              </p:ext>
            </p:extLst>
          </p:nvPr>
        </p:nvGraphicFramePr>
        <p:xfrm>
          <a:off x="6226630" y="3217105"/>
          <a:ext cx="1650547" cy="1518181"/>
        </p:xfrm>
        <a:graphic>
          <a:graphicData uri="http://schemas.openxmlformats.org/presentationml/2006/ole">
            <mc:AlternateContent xmlns:mc="http://schemas.openxmlformats.org/markup-compatibility/2006">
              <mc:Choice xmlns:v="urn:schemas-microsoft-com:vml" Requires="v">
                <p:oleObj name="Document" showAsIcon="1" r:id="rId4" imgW="914597" imgH="806406" progId="Word.Document.12">
                  <p:embed/>
                </p:oleObj>
              </mc:Choice>
              <mc:Fallback>
                <p:oleObj name="Document" showAsIcon="1" r:id="rId4" imgW="914597" imgH="806406" progId="Word.Document.12">
                  <p:embed/>
                  <p:pic>
                    <p:nvPicPr>
                      <p:cNvPr id="0" name=""/>
                      <p:cNvPicPr/>
                      <p:nvPr/>
                    </p:nvPicPr>
                    <p:blipFill>
                      <a:blip r:embed="rId5"/>
                      <a:stretch>
                        <a:fillRect/>
                      </a:stretch>
                    </p:blipFill>
                    <p:spPr>
                      <a:xfrm>
                        <a:off x="6226630" y="3217105"/>
                        <a:ext cx="1650547" cy="1518181"/>
                      </a:xfrm>
                      <a:prstGeom prst="rect">
                        <a:avLst/>
                      </a:prstGeom>
                    </p:spPr>
                  </p:pic>
                </p:oleObj>
              </mc:Fallback>
            </mc:AlternateContent>
          </a:graphicData>
        </a:graphic>
      </p:graphicFrame>
    </p:spTree>
    <p:extLst>
      <p:ext uri="{BB962C8B-B14F-4D97-AF65-F5344CB8AC3E}">
        <p14:creationId xmlns:p14="http://schemas.microsoft.com/office/powerpoint/2010/main" val="2804015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4D989D-1FC0-064E-3730-A7496A66815D}"/>
            </a:ext>
          </a:extLst>
        </p:cNvPr>
        <p:cNvGrpSpPr/>
        <p:nvPr/>
      </p:nvGrpSpPr>
      <p:grpSpPr>
        <a:xfrm>
          <a:off x="0" y="0"/>
          <a:ext cx="0" cy="0"/>
          <a:chOff x="0" y="0"/>
          <a:chExt cx="0" cy="0"/>
        </a:xfrm>
      </p:grpSpPr>
      <p:sp>
        <p:nvSpPr>
          <p:cNvPr id="3" name="Rectangle 1">
            <a:extLst>
              <a:ext uri="{FF2B5EF4-FFF2-40B4-BE49-F238E27FC236}">
                <a16:creationId xmlns:a16="http://schemas.microsoft.com/office/drawing/2014/main" id="{ABC3B940-207D-EC02-2055-4A37967262C7}"/>
              </a:ext>
            </a:extLst>
          </p:cNvPr>
          <p:cNvSpPr>
            <a:spLocks noGrp="1" noChangeArrowheads="1"/>
          </p:cNvSpPr>
          <p:nvPr>
            <p:ph type="ctrTitle"/>
          </p:nvPr>
        </p:nvSpPr>
        <p:spPr bwMode="auto">
          <a:xfrm>
            <a:off x="1865538" y="2274838"/>
            <a:ext cx="1009786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What is Diabetic Retinopathy?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Definition: A diabetic eye disease that affects the retina due to prolonged high blood sugar levels.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Prevalence</a:t>
            </a:r>
            <a:r>
              <a:rPr kumimoji="0" lang="en-US" altLang="en-US" sz="1800" b="0" i="0" u="none" strike="noStrike" cap="none" normalizeH="0" baseline="0" dirty="0">
                <a:ln>
                  <a:noFill/>
                </a:ln>
                <a:solidFill>
                  <a:schemeClr val="tx1"/>
                </a:solidFill>
                <a:effectLst/>
                <a:latin typeface="Arial" panose="020B0604020202020204" pitchFamily="34" charset="0"/>
              </a:rPr>
              <a:t>: Affects about 1 in 3 people with diabetes, especially in Type 1 and Type 2 diabetics.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Impact</a:t>
            </a:r>
            <a:r>
              <a:rPr kumimoji="0" lang="en-US" altLang="en-US" sz="1800" b="0" i="0" u="none" strike="noStrike" cap="none" normalizeH="0" baseline="0" dirty="0">
                <a:ln>
                  <a:noFill/>
                </a:ln>
                <a:solidFill>
                  <a:schemeClr val="tx1"/>
                </a:solidFill>
                <a:effectLst/>
                <a:latin typeface="Arial" panose="020B0604020202020204" pitchFamily="34" charset="0"/>
              </a:rPr>
              <a:t>: Can lead to blindness if untreated.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Importance of Early Detection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Early detection and treatment can significantly reduce the risk of vision loss.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Screening programs and predictive models help identify at-risk patients early.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3467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a:extLst>
            <a:ext uri="{FF2B5EF4-FFF2-40B4-BE49-F238E27FC236}">
              <a16:creationId xmlns:a16="http://schemas.microsoft.com/office/drawing/2014/main" id="{D50DE106-2DE6-9555-E3E8-B7C60D58E3A7}"/>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0BF401C9-F685-9E1C-CF03-BBDBAAE18AAD}"/>
              </a:ext>
            </a:extLst>
          </p:cNvPr>
          <p:cNvSpPr>
            <a:spLocks noGrp="1"/>
          </p:cNvSpPr>
          <p:nvPr>
            <p:ph type="ctrTitle"/>
          </p:nvPr>
        </p:nvSpPr>
        <p:spPr>
          <a:xfrm>
            <a:off x="1617233" y="4539573"/>
            <a:ext cx="8957534" cy="1182838"/>
          </a:xfrm>
        </p:spPr>
        <p:txBody>
          <a:bodyPr>
            <a:normAutofit/>
          </a:bodyPr>
          <a:lstStyle/>
          <a:p>
            <a:pPr algn="ctr"/>
            <a:r>
              <a:rPr lang="en-IN"/>
              <a:t>Read data set and formats</a:t>
            </a:r>
          </a:p>
        </p:txBody>
      </p:sp>
      <p:sp>
        <p:nvSpPr>
          <p:cNvPr id="12" name="Round Diagonal Corner Rectangle 6">
            <a:extLst>
              <a:ext uri="{FF2B5EF4-FFF2-40B4-BE49-F238E27FC236}">
                <a16:creationId xmlns:a16="http://schemas.microsoft.com/office/drawing/2014/main" id="{C1C3FA74-6158-4157-A8F0-8CAE5091F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74" y="639965"/>
            <a:ext cx="10879991" cy="3598548"/>
          </a:xfrm>
          <a:prstGeom prst="round2DiagRect">
            <a:avLst>
              <a:gd name="adj1" fmla="val 9529"/>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56F2800-575A-4FBD-4BA3-F8106B826B94}"/>
              </a:ext>
            </a:extLst>
          </p:cNvPr>
          <p:cNvPicPr>
            <a:picLocks noChangeAspect="1"/>
          </p:cNvPicPr>
          <p:nvPr/>
        </p:nvPicPr>
        <p:blipFill>
          <a:blip r:embed="rId3"/>
          <a:srcRect t="31108" r="1" b="13425"/>
          <a:stretch/>
        </p:blipFill>
        <p:spPr>
          <a:xfrm>
            <a:off x="973635" y="1047951"/>
            <a:ext cx="9933851" cy="2879035"/>
          </a:xfrm>
          <a:prstGeom prst="rect">
            <a:avLst/>
          </a:prstGeom>
        </p:spPr>
      </p:pic>
    </p:spTree>
    <p:extLst>
      <p:ext uri="{BB962C8B-B14F-4D97-AF65-F5344CB8AC3E}">
        <p14:creationId xmlns:p14="http://schemas.microsoft.com/office/powerpoint/2010/main" val="3840388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62A1A5B-76BD-63BF-B046-9EA196B3D11A}"/>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D706AE2E-B17B-43A3-84F8-9C0FE9466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2003"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CEFFB8CF-3E94-42D7-849C-841E7744B2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12" name="Rectangle 5">
              <a:extLst>
                <a:ext uri="{FF2B5EF4-FFF2-40B4-BE49-F238E27FC236}">
                  <a16:creationId xmlns:a16="http://schemas.microsoft.com/office/drawing/2014/main" id="{C274DE9A-4502-4454-911E-B7FE9ED6DE3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13" name="Freeform 6">
              <a:extLst>
                <a:ext uri="{FF2B5EF4-FFF2-40B4-BE49-F238E27FC236}">
                  <a16:creationId xmlns:a16="http://schemas.microsoft.com/office/drawing/2014/main" id="{76AFCF59-7BED-416B-ACD9-EA099C9B29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4" name="Freeform 7">
              <a:extLst>
                <a:ext uri="{FF2B5EF4-FFF2-40B4-BE49-F238E27FC236}">
                  <a16:creationId xmlns:a16="http://schemas.microsoft.com/office/drawing/2014/main" id="{8EEECEBC-B149-42E5-8164-EE5456F062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5" name="Rectangle 8">
              <a:extLst>
                <a:ext uri="{FF2B5EF4-FFF2-40B4-BE49-F238E27FC236}">
                  <a16:creationId xmlns:a16="http://schemas.microsoft.com/office/drawing/2014/main" id="{03B49256-D2D8-436B-8F29-0C7E53366F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16" name="Freeform 9">
              <a:extLst>
                <a:ext uri="{FF2B5EF4-FFF2-40B4-BE49-F238E27FC236}">
                  <a16:creationId xmlns:a16="http://schemas.microsoft.com/office/drawing/2014/main" id="{4045E56F-B537-408E-B346-B9B15C39A5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7" name="Freeform 10">
              <a:extLst>
                <a:ext uri="{FF2B5EF4-FFF2-40B4-BE49-F238E27FC236}">
                  <a16:creationId xmlns:a16="http://schemas.microsoft.com/office/drawing/2014/main" id="{904BDB2F-0893-4AD7-A871-C808C9651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8" name="Freeform 11">
              <a:extLst>
                <a:ext uri="{FF2B5EF4-FFF2-40B4-BE49-F238E27FC236}">
                  <a16:creationId xmlns:a16="http://schemas.microsoft.com/office/drawing/2014/main" id="{512D8C6F-C154-4928-9891-DDCF50DA6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9" name="Freeform 12">
              <a:extLst>
                <a:ext uri="{FF2B5EF4-FFF2-40B4-BE49-F238E27FC236}">
                  <a16:creationId xmlns:a16="http://schemas.microsoft.com/office/drawing/2014/main" id="{7E2BBA63-D694-4AD5-976F-4F1CDB204A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0" name="Freeform 13">
              <a:extLst>
                <a:ext uri="{FF2B5EF4-FFF2-40B4-BE49-F238E27FC236}">
                  <a16:creationId xmlns:a16="http://schemas.microsoft.com/office/drawing/2014/main" id="{394F9847-4F95-42E8-AE7E-8DD8A0E27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1" name="Freeform 14">
              <a:extLst>
                <a:ext uri="{FF2B5EF4-FFF2-40B4-BE49-F238E27FC236}">
                  <a16:creationId xmlns:a16="http://schemas.microsoft.com/office/drawing/2014/main" id="{48CE4CA3-085D-44AC-996B-9F347B7BC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2" name="Freeform 15">
              <a:extLst>
                <a:ext uri="{FF2B5EF4-FFF2-40B4-BE49-F238E27FC236}">
                  <a16:creationId xmlns:a16="http://schemas.microsoft.com/office/drawing/2014/main" id="{0D7459AE-7E00-4707-B574-1D3636BB46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3" name="Freeform 16">
              <a:extLst>
                <a:ext uri="{FF2B5EF4-FFF2-40B4-BE49-F238E27FC236}">
                  <a16:creationId xmlns:a16="http://schemas.microsoft.com/office/drawing/2014/main" id="{EF95E020-0C4A-4BD5-84BE-6DF8B8BCAB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4" name="Freeform 17">
              <a:extLst>
                <a:ext uri="{FF2B5EF4-FFF2-40B4-BE49-F238E27FC236}">
                  <a16:creationId xmlns:a16="http://schemas.microsoft.com/office/drawing/2014/main" id="{18CC4862-B9BB-4E63-9630-AA5241E68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5" name="Freeform 18">
              <a:extLst>
                <a:ext uri="{FF2B5EF4-FFF2-40B4-BE49-F238E27FC236}">
                  <a16:creationId xmlns:a16="http://schemas.microsoft.com/office/drawing/2014/main" id="{156A0508-DDAB-4BFB-824D-CA9D3D833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6" name="Freeform 19">
              <a:extLst>
                <a:ext uri="{FF2B5EF4-FFF2-40B4-BE49-F238E27FC236}">
                  <a16:creationId xmlns:a16="http://schemas.microsoft.com/office/drawing/2014/main" id="{E3B0103B-60DE-4385-B84E-53694FB9A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7" name="Freeform 20">
              <a:extLst>
                <a:ext uri="{FF2B5EF4-FFF2-40B4-BE49-F238E27FC236}">
                  <a16:creationId xmlns:a16="http://schemas.microsoft.com/office/drawing/2014/main" id="{C8C1C0D4-C36E-4251-A97F-436AFA3797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8" name="Freeform 21">
              <a:extLst>
                <a:ext uri="{FF2B5EF4-FFF2-40B4-BE49-F238E27FC236}">
                  <a16:creationId xmlns:a16="http://schemas.microsoft.com/office/drawing/2014/main" id="{550D7341-7849-4B72-A2D7-68B7161D43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9" name="Freeform 22">
              <a:extLst>
                <a:ext uri="{FF2B5EF4-FFF2-40B4-BE49-F238E27FC236}">
                  <a16:creationId xmlns:a16="http://schemas.microsoft.com/office/drawing/2014/main" id="{C9E742C7-3FF2-4931-B087-46AAA6C33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0" name="Freeform 23">
              <a:extLst>
                <a:ext uri="{FF2B5EF4-FFF2-40B4-BE49-F238E27FC236}">
                  <a16:creationId xmlns:a16="http://schemas.microsoft.com/office/drawing/2014/main" id="{424AF1DB-9264-4B94-9F0D-EF37F12D47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1" name="Freeform 24">
              <a:extLst>
                <a:ext uri="{FF2B5EF4-FFF2-40B4-BE49-F238E27FC236}">
                  <a16:creationId xmlns:a16="http://schemas.microsoft.com/office/drawing/2014/main" id="{766E43D2-CF93-4468-9B12-FFB234513D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2" name="Freeform 25">
              <a:extLst>
                <a:ext uri="{FF2B5EF4-FFF2-40B4-BE49-F238E27FC236}">
                  <a16:creationId xmlns:a16="http://schemas.microsoft.com/office/drawing/2014/main" id="{AC24EC38-E0E5-4A4E-A64D-359DD4A55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3" name="Freeform 26">
              <a:extLst>
                <a:ext uri="{FF2B5EF4-FFF2-40B4-BE49-F238E27FC236}">
                  <a16:creationId xmlns:a16="http://schemas.microsoft.com/office/drawing/2014/main" id="{338D8FE1-6073-44CF-857C-9273A16075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4" name="Freeform 27">
              <a:extLst>
                <a:ext uri="{FF2B5EF4-FFF2-40B4-BE49-F238E27FC236}">
                  <a16:creationId xmlns:a16="http://schemas.microsoft.com/office/drawing/2014/main" id="{39BAF819-1ABF-4754-B2E6-8C023A3B9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5" name="Freeform 28">
              <a:extLst>
                <a:ext uri="{FF2B5EF4-FFF2-40B4-BE49-F238E27FC236}">
                  <a16:creationId xmlns:a16="http://schemas.microsoft.com/office/drawing/2014/main" id="{2B5FE77A-C8CA-4E0E-BA89-53BA982E6A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6" name="Freeform 29">
              <a:extLst>
                <a:ext uri="{FF2B5EF4-FFF2-40B4-BE49-F238E27FC236}">
                  <a16:creationId xmlns:a16="http://schemas.microsoft.com/office/drawing/2014/main" id="{264169FF-BB01-4F56-812A-738BE4AAC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7" name="Freeform 30">
              <a:extLst>
                <a:ext uri="{FF2B5EF4-FFF2-40B4-BE49-F238E27FC236}">
                  <a16:creationId xmlns:a16="http://schemas.microsoft.com/office/drawing/2014/main" id="{831BA8DD-49DA-443B-AD7A-1680CD2875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8" name="Freeform 31">
              <a:extLst>
                <a:ext uri="{FF2B5EF4-FFF2-40B4-BE49-F238E27FC236}">
                  <a16:creationId xmlns:a16="http://schemas.microsoft.com/office/drawing/2014/main" id="{15B5FD47-B408-4DD0-BA9C-76C3F6814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9" name="Freeform 32">
              <a:extLst>
                <a:ext uri="{FF2B5EF4-FFF2-40B4-BE49-F238E27FC236}">
                  <a16:creationId xmlns:a16="http://schemas.microsoft.com/office/drawing/2014/main" id="{2432FB6B-FBB2-438F-A3BC-0392CA9448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0" name="Rectangle 33">
              <a:extLst>
                <a:ext uri="{FF2B5EF4-FFF2-40B4-BE49-F238E27FC236}">
                  <a16:creationId xmlns:a16="http://schemas.microsoft.com/office/drawing/2014/main" id="{A9E1CA69-4810-4E1D-A227-EA4EF0151FF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41" name="Freeform 34">
              <a:extLst>
                <a:ext uri="{FF2B5EF4-FFF2-40B4-BE49-F238E27FC236}">
                  <a16:creationId xmlns:a16="http://schemas.microsoft.com/office/drawing/2014/main" id="{978653C5-EFDF-4617-9A6A-E810A9C22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2" name="Freeform 35">
              <a:extLst>
                <a:ext uri="{FF2B5EF4-FFF2-40B4-BE49-F238E27FC236}">
                  <a16:creationId xmlns:a16="http://schemas.microsoft.com/office/drawing/2014/main" id="{F1B9F231-1E6A-4122-81B0-043E2A5F5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3" name="Freeform 36">
              <a:extLst>
                <a:ext uri="{FF2B5EF4-FFF2-40B4-BE49-F238E27FC236}">
                  <a16:creationId xmlns:a16="http://schemas.microsoft.com/office/drawing/2014/main" id="{DF2B6BD0-0057-43BC-8681-9FAC9FC53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4" name="Freeform 37">
              <a:extLst>
                <a:ext uri="{FF2B5EF4-FFF2-40B4-BE49-F238E27FC236}">
                  <a16:creationId xmlns:a16="http://schemas.microsoft.com/office/drawing/2014/main" id="{6D7D7117-2276-4EB9-882B-A44A2DB066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5" name="Freeform 38">
              <a:extLst>
                <a:ext uri="{FF2B5EF4-FFF2-40B4-BE49-F238E27FC236}">
                  <a16:creationId xmlns:a16="http://schemas.microsoft.com/office/drawing/2014/main" id="{98AD68EB-6444-4B28-8F06-C0B6111AC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6" name="Freeform 39">
              <a:extLst>
                <a:ext uri="{FF2B5EF4-FFF2-40B4-BE49-F238E27FC236}">
                  <a16:creationId xmlns:a16="http://schemas.microsoft.com/office/drawing/2014/main" id="{438FA125-C459-48A2-913F-F5D04E160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7" name="Freeform 40">
              <a:extLst>
                <a:ext uri="{FF2B5EF4-FFF2-40B4-BE49-F238E27FC236}">
                  <a16:creationId xmlns:a16="http://schemas.microsoft.com/office/drawing/2014/main" id="{18E796D1-6480-436F-947D-550CCE516E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8" name="Freeform 41">
              <a:extLst>
                <a:ext uri="{FF2B5EF4-FFF2-40B4-BE49-F238E27FC236}">
                  <a16:creationId xmlns:a16="http://schemas.microsoft.com/office/drawing/2014/main" id="{4549B300-4F89-4E35-B5E7-53E3C6A54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9" name="Freeform 42">
              <a:extLst>
                <a:ext uri="{FF2B5EF4-FFF2-40B4-BE49-F238E27FC236}">
                  <a16:creationId xmlns:a16="http://schemas.microsoft.com/office/drawing/2014/main" id="{D8DA6C40-62DD-4FB3-8D06-5A599E3823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0" name="Freeform 43">
              <a:extLst>
                <a:ext uri="{FF2B5EF4-FFF2-40B4-BE49-F238E27FC236}">
                  <a16:creationId xmlns:a16="http://schemas.microsoft.com/office/drawing/2014/main" id="{28EE2B35-9D3D-4925-8DA9-9DF0E40BC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1" name="Freeform 44">
              <a:extLst>
                <a:ext uri="{FF2B5EF4-FFF2-40B4-BE49-F238E27FC236}">
                  <a16:creationId xmlns:a16="http://schemas.microsoft.com/office/drawing/2014/main" id="{9DB82611-4043-4758-81EC-2239619803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2" name="Rectangle 45">
              <a:extLst>
                <a:ext uri="{FF2B5EF4-FFF2-40B4-BE49-F238E27FC236}">
                  <a16:creationId xmlns:a16="http://schemas.microsoft.com/office/drawing/2014/main" id="{A8210AB3-0776-4F74-9227-5E448D1AFA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53" name="Freeform 46">
              <a:extLst>
                <a:ext uri="{FF2B5EF4-FFF2-40B4-BE49-F238E27FC236}">
                  <a16:creationId xmlns:a16="http://schemas.microsoft.com/office/drawing/2014/main" id="{002C10AB-E300-481E-AFA5-410481B16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4" name="Freeform 47">
              <a:extLst>
                <a:ext uri="{FF2B5EF4-FFF2-40B4-BE49-F238E27FC236}">
                  <a16:creationId xmlns:a16="http://schemas.microsoft.com/office/drawing/2014/main" id="{11F47C5E-0453-4EF5-B969-A8263DC6AF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5" name="Freeform 48">
              <a:extLst>
                <a:ext uri="{FF2B5EF4-FFF2-40B4-BE49-F238E27FC236}">
                  <a16:creationId xmlns:a16="http://schemas.microsoft.com/office/drawing/2014/main" id="{D0CFDC87-55E8-40E1-BD98-4E1EA2C09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6" name="Freeform 49">
              <a:extLst>
                <a:ext uri="{FF2B5EF4-FFF2-40B4-BE49-F238E27FC236}">
                  <a16:creationId xmlns:a16="http://schemas.microsoft.com/office/drawing/2014/main" id="{C1151505-8A7F-41D8-AE03-AD172E38C0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7" name="Freeform 50">
              <a:extLst>
                <a:ext uri="{FF2B5EF4-FFF2-40B4-BE49-F238E27FC236}">
                  <a16:creationId xmlns:a16="http://schemas.microsoft.com/office/drawing/2014/main" id="{918DAD20-1F9F-41A7-B9D0-EE92F9B32D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8" name="Freeform 51">
              <a:extLst>
                <a:ext uri="{FF2B5EF4-FFF2-40B4-BE49-F238E27FC236}">
                  <a16:creationId xmlns:a16="http://schemas.microsoft.com/office/drawing/2014/main" id="{D303B51B-ADCC-43C9-AE4F-0168CFA63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9" name="Freeform 52">
              <a:extLst>
                <a:ext uri="{FF2B5EF4-FFF2-40B4-BE49-F238E27FC236}">
                  <a16:creationId xmlns:a16="http://schemas.microsoft.com/office/drawing/2014/main" id="{5621B409-0B0A-4827-81F9-684C335EE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0" name="Freeform 53">
              <a:extLst>
                <a:ext uri="{FF2B5EF4-FFF2-40B4-BE49-F238E27FC236}">
                  <a16:creationId xmlns:a16="http://schemas.microsoft.com/office/drawing/2014/main" id="{FCA6910E-A4EC-464B-B285-5F1E40AEFF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1" name="Freeform 54">
              <a:extLst>
                <a:ext uri="{FF2B5EF4-FFF2-40B4-BE49-F238E27FC236}">
                  <a16:creationId xmlns:a16="http://schemas.microsoft.com/office/drawing/2014/main" id="{7D0C75DF-4953-4E72-B34A-2F8BD05235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2" name="Freeform 55">
              <a:extLst>
                <a:ext uri="{FF2B5EF4-FFF2-40B4-BE49-F238E27FC236}">
                  <a16:creationId xmlns:a16="http://schemas.microsoft.com/office/drawing/2014/main" id="{998A65EA-C434-41FF-B792-2BDC11501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3" name="Freeform 56">
              <a:extLst>
                <a:ext uri="{FF2B5EF4-FFF2-40B4-BE49-F238E27FC236}">
                  <a16:creationId xmlns:a16="http://schemas.microsoft.com/office/drawing/2014/main" id="{3A6D2AE4-7ABD-4946-BE69-5FD3C1A1D6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4" name="Freeform 57">
              <a:extLst>
                <a:ext uri="{FF2B5EF4-FFF2-40B4-BE49-F238E27FC236}">
                  <a16:creationId xmlns:a16="http://schemas.microsoft.com/office/drawing/2014/main" id="{833A81DC-8A3A-4141-A713-A2FE1C572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5" name="Freeform 58">
              <a:extLst>
                <a:ext uri="{FF2B5EF4-FFF2-40B4-BE49-F238E27FC236}">
                  <a16:creationId xmlns:a16="http://schemas.microsoft.com/office/drawing/2014/main" id="{47BB7FFD-57DB-41BD-8D42-9FB58174B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grpSp>
      <p:pic>
        <p:nvPicPr>
          <p:cNvPr id="67" name="Picture 2">
            <a:extLst>
              <a:ext uri="{FF2B5EF4-FFF2-40B4-BE49-F238E27FC236}">
                <a16:creationId xmlns:a16="http://schemas.microsoft.com/office/drawing/2014/main" id="{3631D3C9-4C1D-4B3A-A737-E6E7800424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D877F15-4BB5-BA0C-4877-4DDF17C08FCB}"/>
              </a:ext>
            </a:extLst>
          </p:cNvPr>
          <p:cNvSpPr>
            <a:spLocks noGrp="1"/>
          </p:cNvSpPr>
          <p:nvPr>
            <p:ph type="ctrTitle"/>
          </p:nvPr>
        </p:nvSpPr>
        <p:spPr>
          <a:xfrm>
            <a:off x="8057397" y="1113282"/>
            <a:ext cx="3489569" cy="2396681"/>
          </a:xfrm>
        </p:spPr>
        <p:txBody>
          <a:bodyPr>
            <a:normAutofit/>
          </a:bodyPr>
          <a:lstStyle/>
          <a:p>
            <a:r>
              <a:rPr lang="en-US" sz="4100">
                <a:solidFill>
                  <a:srgbClr val="FFFFFF"/>
                </a:solidFill>
              </a:rPr>
              <a:t> Check basic information about the dataset</a:t>
            </a:r>
            <a:endParaRPr lang="en-IN" sz="4100">
              <a:solidFill>
                <a:srgbClr val="FFFFFF"/>
              </a:solidFill>
            </a:endParaRPr>
          </a:p>
        </p:txBody>
      </p:sp>
      <p:sp useBgFill="1">
        <p:nvSpPr>
          <p:cNvPr id="69" name="Round Diagonal Corner Rectangle 6">
            <a:extLst>
              <a:ext uri="{FF2B5EF4-FFF2-40B4-BE49-F238E27FC236}">
                <a16:creationId xmlns:a16="http://schemas.microsoft.com/office/drawing/2014/main" id="{5B986EF0-8540-483D-9DDE-1F168FAAC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351EF372-B271-3912-F498-46E53547E21C}"/>
              </a:ext>
            </a:extLst>
          </p:cNvPr>
          <p:cNvPicPr>
            <a:picLocks noChangeAspect="1"/>
          </p:cNvPicPr>
          <p:nvPr/>
        </p:nvPicPr>
        <p:blipFill>
          <a:blip r:embed="rId3"/>
          <a:stretch>
            <a:fillRect/>
          </a:stretch>
        </p:blipFill>
        <p:spPr>
          <a:xfrm>
            <a:off x="1118988" y="1660304"/>
            <a:ext cx="6112382" cy="3529900"/>
          </a:xfrm>
          <a:prstGeom prst="rect">
            <a:avLst/>
          </a:prstGeom>
        </p:spPr>
      </p:pic>
    </p:spTree>
    <p:extLst>
      <p:ext uri="{BB962C8B-B14F-4D97-AF65-F5344CB8AC3E}">
        <p14:creationId xmlns:p14="http://schemas.microsoft.com/office/powerpoint/2010/main" val="284946714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BD1EDB3-BCBE-5D0B-7777-AEFB6A0D8CB3}"/>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34106153-7990-4956-BD26-A04A03006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BDEA11A5-20BA-4650-A324-47C0465FF5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866FCB64-0A37-46EB-8A9B-EC0C4C000A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14" name="Rectangle 5">
              <a:extLst>
                <a:ext uri="{FF2B5EF4-FFF2-40B4-BE49-F238E27FC236}">
                  <a16:creationId xmlns:a16="http://schemas.microsoft.com/office/drawing/2014/main" id="{8A162E18-5BEB-4E42-9B10-A1FDF6A0B8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15" name="Freeform 6">
              <a:extLst>
                <a:ext uri="{FF2B5EF4-FFF2-40B4-BE49-F238E27FC236}">
                  <a16:creationId xmlns:a16="http://schemas.microsoft.com/office/drawing/2014/main" id="{7BB781C9-EC32-45FE-ACE7-C24F128C4C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6" name="Freeform 7">
              <a:extLst>
                <a:ext uri="{FF2B5EF4-FFF2-40B4-BE49-F238E27FC236}">
                  <a16:creationId xmlns:a16="http://schemas.microsoft.com/office/drawing/2014/main" id="{927C5647-36E8-4A20-86D4-47831D50CF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7" name="Rectangle 8">
              <a:extLst>
                <a:ext uri="{FF2B5EF4-FFF2-40B4-BE49-F238E27FC236}">
                  <a16:creationId xmlns:a16="http://schemas.microsoft.com/office/drawing/2014/main" id="{62F2AF20-CBBE-4249-B9E2-D6B30191CF8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18" name="Freeform 9">
              <a:extLst>
                <a:ext uri="{FF2B5EF4-FFF2-40B4-BE49-F238E27FC236}">
                  <a16:creationId xmlns:a16="http://schemas.microsoft.com/office/drawing/2014/main" id="{731C1229-F8A7-4B36-A52B-98A65EF869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9" name="Freeform 10">
              <a:extLst>
                <a:ext uri="{FF2B5EF4-FFF2-40B4-BE49-F238E27FC236}">
                  <a16:creationId xmlns:a16="http://schemas.microsoft.com/office/drawing/2014/main" id="{609AC686-2DBB-4D82-866C-9FF222BDD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0" name="Freeform 11">
              <a:extLst>
                <a:ext uri="{FF2B5EF4-FFF2-40B4-BE49-F238E27FC236}">
                  <a16:creationId xmlns:a16="http://schemas.microsoft.com/office/drawing/2014/main" id="{F899E6EB-BCDD-45D2-BF4B-9CA3A2798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1" name="Freeform 12">
              <a:extLst>
                <a:ext uri="{FF2B5EF4-FFF2-40B4-BE49-F238E27FC236}">
                  <a16:creationId xmlns:a16="http://schemas.microsoft.com/office/drawing/2014/main" id="{BBD3AAC8-2330-4FAB-8E31-3D50AD954F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2" name="Freeform 13">
              <a:extLst>
                <a:ext uri="{FF2B5EF4-FFF2-40B4-BE49-F238E27FC236}">
                  <a16:creationId xmlns:a16="http://schemas.microsoft.com/office/drawing/2014/main" id="{6B54F723-A70A-4865-A560-7850498A1B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3" name="Freeform 14">
              <a:extLst>
                <a:ext uri="{FF2B5EF4-FFF2-40B4-BE49-F238E27FC236}">
                  <a16:creationId xmlns:a16="http://schemas.microsoft.com/office/drawing/2014/main" id="{9B911CCD-C9A2-4DC8-A278-3C6FD76A7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4" name="Freeform 15">
              <a:extLst>
                <a:ext uri="{FF2B5EF4-FFF2-40B4-BE49-F238E27FC236}">
                  <a16:creationId xmlns:a16="http://schemas.microsoft.com/office/drawing/2014/main" id="{D559B729-03FB-435D-89BF-AF57A801B37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5" name="Freeform 16">
              <a:extLst>
                <a:ext uri="{FF2B5EF4-FFF2-40B4-BE49-F238E27FC236}">
                  <a16:creationId xmlns:a16="http://schemas.microsoft.com/office/drawing/2014/main" id="{D1C90213-0F60-4268-BE48-8221E61614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6" name="Freeform 17">
              <a:extLst>
                <a:ext uri="{FF2B5EF4-FFF2-40B4-BE49-F238E27FC236}">
                  <a16:creationId xmlns:a16="http://schemas.microsoft.com/office/drawing/2014/main" id="{A7A6A293-A06F-48B8-865A-3F65287B85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7" name="Freeform 18">
              <a:extLst>
                <a:ext uri="{FF2B5EF4-FFF2-40B4-BE49-F238E27FC236}">
                  <a16:creationId xmlns:a16="http://schemas.microsoft.com/office/drawing/2014/main" id="{8F6861B5-AAA4-4017-929E-1FD1CA106C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8" name="Freeform 19">
              <a:extLst>
                <a:ext uri="{FF2B5EF4-FFF2-40B4-BE49-F238E27FC236}">
                  <a16:creationId xmlns:a16="http://schemas.microsoft.com/office/drawing/2014/main" id="{D776D07C-2081-4DD3-A464-40F3CA41A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9" name="Freeform 20">
              <a:extLst>
                <a:ext uri="{FF2B5EF4-FFF2-40B4-BE49-F238E27FC236}">
                  <a16:creationId xmlns:a16="http://schemas.microsoft.com/office/drawing/2014/main" id="{BBC236D6-77E5-4B3C-92D7-D708B237DB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0" name="Freeform 21">
              <a:extLst>
                <a:ext uri="{FF2B5EF4-FFF2-40B4-BE49-F238E27FC236}">
                  <a16:creationId xmlns:a16="http://schemas.microsoft.com/office/drawing/2014/main" id="{8064714E-7ADE-4BD9-8981-34C135762C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1" name="Freeform 22">
              <a:extLst>
                <a:ext uri="{FF2B5EF4-FFF2-40B4-BE49-F238E27FC236}">
                  <a16:creationId xmlns:a16="http://schemas.microsoft.com/office/drawing/2014/main" id="{2FD1F23F-B1EE-46F5-B460-924E54A70D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2" name="Freeform 23">
              <a:extLst>
                <a:ext uri="{FF2B5EF4-FFF2-40B4-BE49-F238E27FC236}">
                  <a16:creationId xmlns:a16="http://schemas.microsoft.com/office/drawing/2014/main" id="{9699361A-3AFF-4826-B99C-0354EAB079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3" name="Freeform 24">
              <a:extLst>
                <a:ext uri="{FF2B5EF4-FFF2-40B4-BE49-F238E27FC236}">
                  <a16:creationId xmlns:a16="http://schemas.microsoft.com/office/drawing/2014/main" id="{B272F7B1-7BE2-4FC9-BB91-207EFD9E65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4" name="Freeform 25">
              <a:extLst>
                <a:ext uri="{FF2B5EF4-FFF2-40B4-BE49-F238E27FC236}">
                  <a16:creationId xmlns:a16="http://schemas.microsoft.com/office/drawing/2014/main" id="{CDE59C1F-AFD9-4DD5-B04A-9EB2AAED5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5" name="Freeform 26">
              <a:extLst>
                <a:ext uri="{FF2B5EF4-FFF2-40B4-BE49-F238E27FC236}">
                  <a16:creationId xmlns:a16="http://schemas.microsoft.com/office/drawing/2014/main" id="{1551E418-6CD4-4320-8224-F084039C53E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6" name="Freeform 27">
              <a:extLst>
                <a:ext uri="{FF2B5EF4-FFF2-40B4-BE49-F238E27FC236}">
                  <a16:creationId xmlns:a16="http://schemas.microsoft.com/office/drawing/2014/main" id="{1F27D4B1-EBD4-4BC9-AC2E-3AD616C847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7" name="Freeform 28">
              <a:extLst>
                <a:ext uri="{FF2B5EF4-FFF2-40B4-BE49-F238E27FC236}">
                  <a16:creationId xmlns:a16="http://schemas.microsoft.com/office/drawing/2014/main" id="{C42B8D84-898A-4F76-A0F2-5699ED72BC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8" name="Freeform 29">
              <a:extLst>
                <a:ext uri="{FF2B5EF4-FFF2-40B4-BE49-F238E27FC236}">
                  <a16:creationId xmlns:a16="http://schemas.microsoft.com/office/drawing/2014/main" id="{B440932E-7985-4BA6-9899-F22A64485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9" name="Freeform 30">
              <a:extLst>
                <a:ext uri="{FF2B5EF4-FFF2-40B4-BE49-F238E27FC236}">
                  <a16:creationId xmlns:a16="http://schemas.microsoft.com/office/drawing/2014/main" id="{4B8CE969-CA1A-48CB-8588-4146F41F33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0" name="Freeform 31">
              <a:extLst>
                <a:ext uri="{FF2B5EF4-FFF2-40B4-BE49-F238E27FC236}">
                  <a16:creationId xmlns:a16="http://schemas.microsoft.com/office/drawing/2014/main" id="{138A4875-4593-4894-89D5-DFCFF0EED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1" name="Freeform 32">
              <a:extLst>
                <a:ext uri="{FF2B5EF4-FFF2-40B4-BE49-F238E27FC236}">
                  <a16:creationId xmlns:a16="http://schemas.microsoft.com/office/drawing/2014/main" id="{F079F26B-58E4-494E-A8BA-3F054F1F3B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2" name="Rectangle 33">
              <a:extLst>
                <a:ext uri="{FF2B5EF4-FFF2-40B4-BE49-F238E27FC236}">
                  <a16:creationId xmlns:a16="http://schemas.microsoft.com/office/drawing/2014/main" id="{04C9ECC5-BB4A-4417-B874-B75953F84FC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43" name="Freeform 34">
              <a:extLst>
                <a:ext uri="{FF2B5EF4-FFF2-40B4-BE49-F238E27FC236}">
                  <a16:creationId xmlns:a16="http://schemas.microsoft.com/office/drawing/2014/main" id="{4CCCF285-B51D-4A2F-8384-830A391711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4" name="Freeform 35">
              <a:extLst>
                <a:ext uri="{FF2B5EF4-FFF2-40B4-BE49-F238E27FC236}">
                  <a16:creationId xmlns:a16="http://schemas.microsoft.com/office/drawing/2014/main" id="{BD6C6299-A09A-47DF-8A96-69D39FCA5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5" name="Freeform 36">
              <a:extLst>
                <a:ext uri="{FF2B5EF4-FFF2-40B4-BE49-F238E27FC236}">
                  <a16:creationId xmlns:a16="http://schemas.microsoft.com/office/drawing/2014/main" id="{EE60C4B9-C404-42CD-8E94-70D4DC16A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6" name="Freeform 37">
              <a:extLst>
                <a:ext uri="{FF2B5EF4-FFF2-40B4-BE49-F238E27FC236}">
                  <a16:creationId xmlns:a16="http://schemas.microsoft.com/office/drawing/2014/main" id="{52BD4447-C1EB-4798-8764-AB93EA9303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7" name="Freeform 38">
              <a:extLst>
                <a:ext uri="{FF2B5EF4-FFF2-40B4-BE49-F238E27FC236}">
                  <a16:creationId xmlns:a16="http://schemas.microsoft.com/office/drawing/2014/main" id="{50411559-C414-4F7C-BC6C-69F87BC9C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8" name="Freeform 39">
              <a:extLst>
                <a:ext uri="{FF2B5EF4-FFF2-40B4-BE49-F238E27FC236}">
                  <a16:creationId xmlns:a16="http://schemas.microsoft.com/office/drawing/2014/main" id="{64737770-BB27-41C0-95CB-529054508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9" name="Freeform 40">
              <a:extLst>
                <a:ext uri="{FF2B5EF4-FFF2-40B4-BE49-F238E27FC236}">
                  <a16:creationId xmlns:a16="http://schemas.microsoft.com/office/drawing/2014/main" id="{28929FDB-16CF-4165-B32A-EB673EFB7C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0" name="Freeform 41">
              <a:extLst>
                <a:ext uri="{FF2B5EF4-FFF2-40B4-BE49-F238E27FC236}">
                  <a16:creationId xmlns:a16="http://schemas.microsoft.com/office/drawing/2014/main" id="{D8C82883-237C-4209-9545-E832FEE3A8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1" name="Freeform 42">
              <a:extLst>
                <a:ext uri="{FF2B5EF4-FFF2-40B4-BE49-F238E27FC236}">
                  <a16:creationId xmlns:a16="http://schemas.microsoft.com/office/drawing/2014/main" id="{F1A52653-BD09-4D65-B05C-2AF4A6473A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2" name="Freeform 43">
              <a:extLst>
                <a:ext uri="{FF2B5EF4-FFF2-40B4-BE49-F238E27FC236}">
                  <a16:creationId xmlns:a16="http://schemas.microsoft.com/office/drawing/2014/main" id="{30724E80-2FD3-4E4A-A3EA-18A4C8886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3" name="Freeform 44">
              <a:extLst>
                <a:ext uri="{FF2B5EF4-FFF2-40B4-BE49-F238E27FC236}">
                  <a16:creationId xmlns:a16="http://schemas.microsoft.com/office/drawing/2014/main" id="{F1B978C7-7BC5-4F73-8B02-66A3CF67CE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4" name="Rectangle 45">
              <a:extLst>
                <a:ext uri="{FF2B5EF4-FFF2-40B4-BE49-F238E27FC236}">
                  <a16:creationId xmlns:a16="http://schemas.microsoft.com/office/drawing/2014/main" id="{799F0CED-DF8F-4350-A036-1981FBE5968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55" name="Freeform 46">
              <a:extLst>
                <a:ext uri="{FF2B5EF4-FFF2-40B4-BE49-F238E27FC236}">
                  <a16:creationId xmlns:a16="http://schemas.microsoft.com/office/drawing/2014/main" id="{9F4DD366-0E86-4E99-9557-496E88B42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6" name="Freeform 47">
              <a:extLst>
                <a:ext uri="{FF2B5EF4-FFF2-40B4-BE49-F238E27FC236}">
                  <a16:creationId xmlns:a16="http://schemas.microsoft.com/office/drawing/2014/main" id="{78BB3321-D5DC-4951-AB38-0C54E3D01D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7" name="Freeform 48">
              <a:extLst>
                <a:ext uri="{FF2B5EF4-FFF2-40B4-BE49-F238E27FC236}">
                  <a16:creationId xmlns:a16="http://schemas.microsoft.com/office/drawing/2014/main" id="{955E548C-7F86-45B2-A0D2-03EAC578D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8" name="Freeform 49">
              <a:extLst>
                <a:ext uri="{FF2B5EF4-FFF2-40B4-BE49-F238E27FC236}">
                  <a16:creationId xmlns:a16="http://schemas.microsoft.com/office/drawing/2014/main" id="{0013F508-5E69-4911-AD93-4ABE3E7C56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9" name="Freeform 50">
              <a:extLst>
                <a:ext uri="{FF2B5EF4-FFF2-40B4-BE49-F238E27FC236}">
                  <a16:creationId xmlns:a16="http://schemas.microsoft.com/office/drawing/2014/main" id="{A7F86768-93E0-4044-A62A-B11EB18FF2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0" name="Freeform 51">
              <a:extLst>
                <a:ext uri="{FF2B5EF4-FFF2-40B4-BE49-F238E27FC236}">
                  <a16:creationId xmlns:a16="http://schemas.microsoft.com/office/drawing/2014/main" id="{BA32A7B4-1DB2-4E4A-B86E-D8DB97B696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1" name="Freeform 52">
              <a:extLst>
                <a:ext uri="{FF2B5EF4-FFF2-40B4-BE49-F238E27FC236}">
                  <a16:creationId xmlns:a16="http://schemas.microsoft.com/office/drawing/2014/main" id="{AB250BD5-076C-4428-B6AF-E9EAE4F65E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2" name="Freeform 53">
              <a:extLst>
                <a:ext uri="{FF2B5EF4-FFF2-40B4-BE49-F238E27FC236}">
                  <a16:creationId xmlns:a16="http://schemas.microsoft.com/office/drawing/2014/main" id="{027DA06A-045F-4711-9307-0508B6ACFA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3" name="Freeform 54">
              <a:extLst>
                <a:ext uri="{FF2B5EF4-FFF2-40B4-BE49-F238E27FC236}">
                  <a16:creationId xmlns:a16="http://schemas.microsoft.com/office/drawing/2014/main" id="{3EB0EDA8-385A-4B2B-97F0-5194F23EB5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4" name="Freeform 55">
              <a:extLst>
                <a:ext uri="{FF2B5EF4-FFF2-40B4-BE49-F238E27FC236}">
                  <a16:creationId xmlns:a16="http://schemas.microsoft.com/office/drawing/2014/main" id="{D6FA258E-AF3F-47C9-9F4E-39ECFD7AC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5" name="Freeform 56">
              <a:extLst>
                <a:ext uri="{FF2B5EF4-FFF2-40B4-BE49-F238E27FC236}">
                  <a16:creationId xmlns:a16="http://schemas.microsoft.com/office/drawing/2014/main" id="{6E471E73-A9C0-4C68-BD8F-360F2ED7BD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6" name="Freeform 57">
              <a:extLst>
                <a:ext uri="{FF2B5EF4-FFF2-40B4-BE49-F238E27FC236}">
                  <a16:creationId xmlns:a16="http://schemas.microsoft.com/office/drawing/2014/main" id="{C78C3110-8153-4163-B809-0B0C0C9E5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7" name="Freeform 58">
              <a:extLst>
                <a:ext uri="{FF2B5EF4-FFF2-40B4-BE49-F238E27FC236}">
                  <a16:creationId xmlns:a16="http://schemas.microsoft.com/office/drawing/2014/main" id="{DBC57B9F-0B9B-4EDE-B3B3-7C5D5DB399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grpSp>
      <p:sp>
        <p:nvSpPr>
          <p:cNvPr id="2" name="Title 1">
            <a:extLst>
              <a:ext uri="{FF2B5EF4-FFF2-40B4-BE49-F238E27FC236}">
                <a16:creationId xmlns:a16="http://schemas.microsoft.com/office/drawing/2014/main" id="{EE63BAF7-99F3-A4F6-CD03-C14CF26962AD}"/>
              </a:ext>
            </a:extLst>
          </p:cNvPr>
          <p:cNvSpPr>
            <a:spLocks noGrp="1"/>
          </p:cNvSpPr>
          <p:nvPr>
            <p:ph type="ctrTitle"/>
          </p:nvPr>
        </p:nvSpPr>
        <p:spPr>
          <a:xfrm>
            <a:off x="1865759" y="2179512"/>
            <a:ext cx="3482528" cy="2302002"/>
          </a:xfrm>
        </p:spPr>
        <p:txBody>
          <a:bodyPr>
            <a:normAutofit fontScale="90000"/>
          </a:bodyPr>
          <a:lstStyle/>
          <a:p>
            <a:r>
              <a:rPr lang="en-US" sz="4100" dirty="0">
                <a:solidFill>
                  <a:srgbClr val="FFFFFF"/>
                </a:solidFill>
              </a:rPr>
              <a:t># Plot distribution for numerical columns</a:t>
            </a:r>
            <a:endParaRPr lang="en-IN" sz="4100" dirty="0">
              <a:solidFill>
                <a:srgbClr val="FFFFFF"/>
              </a:solidFill>
            </a:endParaRPr>
          </a:p>
        </p:txBody>
      </p:sp>
      <p:sp useBgFill="1">
        <p:nvSpPr>
          <p:cNvPr id="69" name="Round Diagonal Corner Rectangle 6">
            <a:extLst>
              <a:ext uri="{FF2B5EF4-FFF2-40B4-BE49-F238E27FC236}">
                <a16:creationId xmlns:a16="http://schemas.microsoft.com/office/drawing/2014/main" id="{62B94F88-FD5B-4053-B143-DFF55CE44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 screen&#10;&#10;Description automatically generated">
            <a:extLst>
              <a:ext uri="{FF2B5EF4-FFF2-40B4-BE49-F238E27FC236}">
                <a16:creationId xmlns:a16="http://schemas.microsoft.com/office/drawing/2014/main" id="{3A3AE8E5-5802-F9DC-5E84-9002BEEF646F}"/>
              </a:ext>
            </a:extLst>
          </p:cNvPr>
          <p:cNvPicPr>
            <a:picLocks noChangeAspect="1"/>
          </p:cNvPicPr>
          <p:nvPr/>
        </p:nvPicPr>
        <p:blipFill>
          <a:blip r:embed="rId3"/>
          <a:stretch>
            <a:fillRect/>
          </a:stretch>
        </p:blipFill>
        <p:spPr>
          <a:xfrm>
            <a:off x="6186487" y="1192909"/>
            <a:ext cx="5178487" cy="4220466"/>
          </a:xfrm>
          <a:prstGeom prst="rect">
            <a:avLst/>
          </a:prstGeom>
        </p:spPr>
      </p:pic>
    </p:spTree>
    <p:extLst>
      <p:ext uri="{BB962C8B-B14F-4D97-AF65-F5344CB8AC3E}">
        <p14:creationId xmlns:p14="http://schemas.microsoft.com/office/powerpoint/2010/main" val="332267818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F28583B-01D6-B062-0AEA-539758CEB4DD}"/>
            </a:ext>
          </a:extLst>
        </p:cNvPr>
        <p:cNvGrpSpPr/>
        <p:nvPr/>
      </p:nvGrpSpPr>
      <p:grpSpPr>
        <a:xfrm>
          <a:off x="0" y="0"/>
          <a:ext cx="0" cy="0"/>
          <a:chOff x="0" y="0"/>
          <a:chExt cx="0" cy="0"/>
        </a:xfrm>
      </p:grpSpPr>
      <p:sp>
        <p:nvSpPr>
          <p:cNvPr id="75" name="Rectangle 74">
            <a:extLst>
              <a:ext uri="{FF2B5EF4-FFF2-40B4-BE49-F238E27FC236}">
                <a16:creationId xmlns:a16="http://schemas.microsoft.com/office/drawing/2014/main" id="{D706AE2E-B17B-43A3-84F8-9C0FE9466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2003"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CEFFB8CF-3E94-42D7-849C-841E7744B2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78" name="Rectangle 5">
              <a:extLst>
                <a:ext uri="{FF2B5EF4-FFF2-40B4-BE49-F238E27FC236}">
                  <a16:creationId xmlns:a16="http://schemas.microsoft.com/office/drawing/2014/main" id="{C274DE9A-4502-4454-911E-B7FE9ED6DE3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79" name="Freeform 6">
              <a:extLst>
                <a:ext uri="{FF2B5EF4-FFF2-40B4-BE49-F238E27FC236}">
                  <a16:creationId xmlns:a16="http://schemas.microsoft.com/office/drawing/2014/main" id="{76AFCF59-7BED-416B-ACD9-EA099C9B29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80" name="Freeform 7">
              <a:extLst>
                <a:ext uri="{FF2B5EF4-FFF2-40B4-BE49-F238E27FC236}">
                  <a16:creationId xmlns:a16="http://schemas.microsoft.com/office/drawing/2014/main" id="{8EEECEBC-B149-42E5-8164-EE5456F062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81" name="Rectangle 8">
              <a:extLst>
                <a:ext uri="{FF2B5EF4-FFF2-40B4-BE49-F238E27FC236}">
                  <a16:creationId xmlns:a16="http://schemas.microsoft.com/office/drawing/2014/main" id="{03B49256-D2D8-436B-8F29-0C7E53366F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82" name="Freeform 9">
              <a:extLst>
                <a:ext uri="{FF2B5EF4-FFF2-40B4-BE49-F238E27FC236}">
                  <a16:creationId xmlns:a16="http://schemas.microsoft.com/office/drawing/2014/main" id="{4045E56F-B537-408E-B346-B9B15C39A5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83" name="Freeform 10">
              <a:extLst>
                <a:ext uri="{FF2B5EF4-FFF2-40B4-BE49-F238E27FC236}">
                  <a16:creationId xmlns:a16="http://schemas.microsoft.com/office/drawing/2014/main" id="{904BDB2F-0893-4AD7-A871-C808C9651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84" name="Freeform 11">
              <a:extLst>
                <a:ext uri="{FF2B5EF4-FFF2-40B4-BE49-F238E27FC236}">
                  <a16:creationId xmlns:a16="http://schemas.microsoft.com/office/drawing/2014/main" id="{512D8C6F-C154-4928-9891-DDCF50DA6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85" name="Freeform 12">
              <a:extLst>
                <a:ext uri="{FF2B5EF4-FFF2-40B4-BE49-F238E27FC236}">
                  <a16:creationId xmlns:a16="http://schemas.microsoft.com/office/drawing/2014/main" id="{7E2BBA63-D694-4AD5-976F-4F1CDB204A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86" name="Freeform 13">
              <a:extLst>
                <a:ext uri="{FF2B5EF4-FFF2-40B4-BE49-F238E27FC236}">
                  <a16:creationId xmlns:a16="http://schemas.microsoft.com/office/drawing/2014/main" id="{394F9847-4F95-42E8-AE7E-8DD8A0E27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87" name="Freeform 14">
              <a:extLst>
                <a:ext uri="{FF2B5EF4-FFF2-40B4-BE49-F238E27FC236}">
                  <a16:creationId xmlns:a16="http://schemas.microsoft.com/office/drawing/2014/main" id="{48CE4CA3-085D-44AC-996B-9F347B7BC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88" name="Freeform 15">
              <a:extLst>
                <a:ext uri="{FF2B5EF4-FFF2-40B4-BE49-F238E27FC236}">
                  <a16:creationId xmlns:a16="http://schemas.microsoft.com/office/drawing/2014/main" id="{0D7459AE-7E00-4707-B574-1D3636BB46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89" name="Freeform 16">
              <a:extLst>
                <a:ext uri="{FF2B5EF4-FFF2-40B4-BE49-F238E27FC236}">
                  <a16:creationId xmlns:a16="http://schemas.microsoft.com/office/drawing/2014/main" id="{EF95E020-0C4A-4BD5-84BE-6DF8B8BCAB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90" name="Freeform 17">
              <a:extLst>
                <a:ext uri="{FF2B5EF4-FFF2-40B4-BE49-F238E27FC236}">
                  <a16:creationId xmlns:a16="http://schemas.microsoft.com/office/drawing/2014/main" id="{18CC4862-B9BB-4E63-9630-AA5241E68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91" name="Freeform 18">
              <a:extLst>
                <a:ext uri="{FF2B5EF4-FFF2-40B4-BE49-F238E27FC236}">
                  <a16:creationId xmlns:a16="http://schemas.microsoft.com/office/drawing/2014/main" id="{156A0508-DDAB-4BFB-824D-CA9D3D833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92" name="Freeform 19">
              <a:extLst>
                <a:ext uri="{FF2B5EF4-FFF2-40B4-BE49-F238E27FC236}">
                  <a16:creationId xmlns:a16="http://schemas.microsoft.com/office/drawing/2014/main" id="{E3B0103B-60DE-4385-B84E-53694FB9A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93" name="Freeform 20">
              <a:extLst>
                <a:ext uri="{FF2B5EF4-FFF2-40B4-BE49-F238E27FC236}">
                  <a16:creationId xmlns:a16="http://schemas.microsoft.com/office/drawing/2014/main" id="{C8C1C0D4-C36E-4251-A97F-436AFA3797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94" name="Freeform 21">
              <a:extLst>
                <a:ext uri="{FF2B5EF4-FFF2-40B4-BE49-F238E27FC236}">
                  <a16:creationId xmlns:a16="http://schemas.microsoft.com/office/drawing/2014/main" id="{550D7341-7849-4B72-A2D7-68B7161D43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95" name="Freeform 22">
              <a:extLst>
                <a:ext uri="{FF2B5EF4-FFF2-40B4-BE49-F238E27FC236}">
                  <a16:creationId xmlns:a16="http://schemas.microsoft.com/office/drawing/2014/main" id="{C9E742C7-3FF2-4931-B087-46AAA6C33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96" name="Freeform 23">
              <a:extLst>
                <a:ext uri="{FF2B5EF4-FFF2-40B4-BE49-F238E27FC236}">
                  <a16:creationId xmlns:a16="http://schemas.microsoft.com/office/drawing/2014/main" id="{424AF1DB-9264-4B94-9F0D-EF37F12D47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97" name="Freeform 24">
              <a:extLst>
                <a:ext uri="{FF2B5EF4-FFF2-40B4-BE49-F238E27FC236}">
                  <a16:creationId xmlns:a16="http://schemas.microsoft.com/office/drawing/2014/main" id="{766E43D2-CF93-4468-9B12-FFB234513D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98" name="Freeform 25">
              <a:extLst>
                <a:ext uri="{FF2B5EF4-FFF2-40B4-BE49-F238E27FC236}">
                  <a16:creationId xmlns:a16="http://schemas.microsoft.com/office/drawing/2014/main" id="{AC24EC38-E0E5-4A4E-A64D-359DD4A55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99" name="Freeform 26">
              <a:extLst>
                <a:ext uri="{FF2B5EF4-FFF2-40B4-BE49-F238E27FC236}">
                  <a16:creationId xmlns:a16="http://schemas.microsoft.com/office/drawing/2014/main" id="{338D8FE1-6073-44CF-857C-9273A16075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00" name="Freeform 27">
              <a:extLst>
                <a:ext uri="{FF2B5EF4-FFF2-40B4-BE49-F238E27FC236}">
                  <a16:creationId xmlns:a16="http://schemas.microsoft.com/office/drawing/2014/main" id="{39BAF819-1ABF-4754-B2E6-8C023A3B9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01" name="Freeform 28">
              <a:extLst>
                <a:ext uri="{FF2B5EF4-FFF2-40B4-BE49-F238E27FC236}">
                  <a16:creationId xmlns:a16="http://schemas.microsoft.com/office/drawing/2014/main" id="{2B5FE77A-C8CA-4E0E-BA89-53BA982E6A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02" name="Freeform 29">
              <a:extLst>
                <a:ext uri="{FF2B5EF4-FFF2-40B4-BE49-F238E27FC236}">
                  <a16:creationId xmlns:a16="http://schemas.microsoft.com/office/drawing/2014/main" id="{264169FF-BB01-4F56-812A-738BE4AAC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03" name="Freeform 30">
              <a:extLst>
                <a:ext uri="{FF2B5EF4-FFF2-40B4-BE49-F238E27FC236}">
                  <a16:creationId xmlns:a16="http://schemas.microsoft.com/office/drawing/2014/main" id="{831BA8DD-49DA-443B-AD7A-1680CD2875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04" name="Freeform 31">
              <a:extLst>
                <a:ext uri="{FF2B5EF4-FFF2-40B4-BE49-F238E27FC236}">
                  <a16:creationId xmlns:a16="http://schemas.microsoft.com/office/drawing/2014/main" id="{15B5FD47-B408-4DD0-BA9C-76C3F6814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05" name="Freeform 32">
              <a:extLst>
                <a:ext uri="{FF2B5EF4-FFF2-40B4-BE49-F238E27FC236}">
                  <a16:creationId xmlns:a16="http://schemas.microsoft.com/office/drawing/2014/main" id="{2432FB6B-FBB2-438F-A3BC-0392CA9448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06" name="Rectangle 33">
              <a:extLst>
                <a:ext uri="{FF2B5EF4-FFF2-40B4-BE49-F238E27FC236}">
                  <a16:creationId xmlns:a16="http://schemas.microsoft.com/office/drawing/2014/main" id="{A9E1CA69-4810-4E1D-A227-EA4EF0151FF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107" name="Freeform 34">
              <a:extLst>
                <a:ext uri="{FF2B5EF4-FFF2-40B4-BE49-F238E27FC236}">
                  <a16:creationId xmlns:a16="http://schemas.microsoft.com/office/drawing/2014/main" id="{978653C5-EFDF-4617-9A6A-E810A9C22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08" name="Freeform 35">
              <a:extLst>
                <a:ext uri="{FF2B5EF4-FFF2-40B4-BE49-F238E27FC236}">
                  <a16:creationId xmlns:a16="http://schemas.microsoft.com/office/drawing/2014/main" id="{F1B9F231-1E6A-4122-81B0-043E2A5F5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09" name="Freeform 36">
              <a:extLst>
                <a:ext uri="{FF2B5EF4-FFF2-40B4-BE49-F238E27FC236}">
                  <a16:creationId xmlns:a16="http://schemas.microsoft.com/office/drawing/2014/main" id="{DF2B6BD0-0057-43BC-8681-9FAC9FC53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10" name="Freeform 37">
              <a:extLst>
                <a:ext uri="{FF2B5EF4-FFF2-40B4-BE49-F238E27FC236}">
                  <a16:creationId xmlns:a16="http://schemas.microsoft.com/office/drawing/2014/main" id="{6D7D7117-2276-4EB9-882B-A44A2DB066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11" name="Freeform 38">
              <a:extLst>
                <a:ext uri="{FF2B5EF4-FFF2-40B4-BE49-F238E27FC236}">
                  <a16:creationId xmlns:a16="http://schemas.microsoft.com/office/drawing/2014/main" id="{98AD68EB-6444-4B28-8F06-C0B6111AC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12" name="Freeform 39">
              <a:extLst>
                <a:ext uri="{FF2B5EF4-FFF2-40B4-BE49-F238E27FC236}">
                  <a16:creationId xmlns:a16="http://schemas.microsoft.com/office/drawing/2014/main" id="{438FA125-C459-48A2-913F-F5D04E160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13" name="Freeform 40">
              <a:extLst>
                <a:ext uri="{FF2B5EF4-FFF2-40B4-BE49-F238E27FC236}">
                  <a16:creationId xmlns:a16="http://schemas.microsoft.com/office/drawing/2014/main" id="{18E796D1-6480-436F-947D-550CCE516E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14" name="Freeform 41">
              <a:extLst>
                <a:ext uri="{FF2B5EF4-FFF2-40B4-BE49-F238E27FC236}">
                  <a16:creationId xmlns:a16="http://schemas.microsoft.com/office/drawing/2014/main" id="{4549B300-4F89-4E35-B5E7-53E3C6A54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15" name="Freeform 42">
              <a:extLst>
                <a:ext uri="{FF2B5EF4-FFF2-40B4-BE49-F238E27FC236}">
                  <a16:creationId xmlns:a16="http://schemas.microsoft.com/office/drawing/2014/main" id="{D8DA6C40-62DD-4FB3-8D06-5A599E3823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16" name="Freeform 43">
              <a:extLst>
                <a:ext uri="{FF2B5EF4-FFF2-40B4-BE49-F238E27FC236}">
                  <a16:creationId xmlns:a16="http://schemas.microsoft.com/office/drawing/2014/main" id="{28EE2B35-9D3D-4925-8DA9-9DF0E40BC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17" name="Freeform 44">
              <a:extLst>
                <a:ext uri="{FF2B5EF4-FFF2-40B4-BE49-F238E27FC236}">
                  <a16:creationId xmlns:a16="http://schemas.microsoft.com/office/drawing/2014/main" id="{9DB82611-4043-4758-81EC-2239619803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18" name="Rectangle 45">
              <a:extLst>
                <a:ext uri="{FF2B5EF4-FFF2-40B4-BE49-F238E27FC236}">
                  <a16:creationId xmlns:a16="http://schemas.microsoft.com/office/drawing/2014/main" id="{A8210AB3-0776-4F74-9227-5E448D1AFA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119" name="Freeform 46">
              <a:extLst>
                <a:ext uri="{FF2B5EF4-FFF2-40B4-BE49-F238E27FC236}">
                  <a16:creationId xmlns:a16="http://schemas.microsoft.com/office/drawing/2014/main" id="{002C10AB-E300-481E-AFA5-410481B16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20" name="Freeform 47">
              <a:extLst>
                <a:ext uri="{FF2B5EF4-FFF2-40B4-BE49-F238E27FC236}">
                  <a16:creationId xmlns:a16="http://schemas.microsoft.com/office/drawing/2014/main" id="{11F47C5E-0453-4EF5-B969-A8263DC6AF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21" name="Freeform 48">
              <a:extLst>
                <a:ext uri="{FF2B5EF4-FFF2-40B4-BE49-F238E27FC236}">
                  <a16:creationId xmlns:a16="http://schemas.microsoft.com/office/drawing/2014/main" id="{D0CFDC87-55E8-40E1-BD98-4E1EA2C09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22" name="Freeform 49">
              <a:extLst>
                <a:ext uri="{FF2B5EF4-FFF2-40B4-BE49-F238E27FC236}">
                  <a16:creationId xmlns:a16="http://schemas.microsoft.com/office/drawing/2014/main" id="{C1151505-8A7F-41D8-AE03-AD172E38C0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23" name="Freeform 50">
              <a:extLst>
                <a:ext uri="{FF2B5EF4-FFF2-40B4-BE49-F238E27FC236}">
                  <a16:creationId xmlns:a16="http://schemas.microsoft.com/office/drawing/2014/main" id="{918DAD20-1F9F-41A7-B9D0-EE92F9B32D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24" name="Freeform 51">
              <a:extLst>
                <a:ext uri="{FF2B5EF4-FFF2-40B4-BE49-F238E27FC236}">
                  <a16:creationId xmlns:a16="http://schemas.microsoft.com/office/drawing/2014/main" id="{D303B51B-ADCC-43C9-AE4F-0168CFA63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25" name="Freeform 52">
              <a:extLst>
                <a:ext uri="{FF2B5EF4-FFF2-40B4-BE49-F238E27FC236}">
                  <a16:creationId xmlns:a16="http://schemas.microsoft.com/office/drawing/2014/main" id="{5621B409-0B0A-4827-81F9-684C335EE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26" name="Freeform 53">
              <a:extLst>
                <a:ext uri="{FF2B5EF4-FFF2-40B4-BE49-F238E27FC236}">
                  <a16:creationId xmlns:a16="http://schemas.microsoft.com/office/drawing/2014/main" id="{FCA6910E-A4EC-464B-B285-5F1E40AEFF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27" name="Freeform 54">
              <a:extLst>
                <a:ext uri="{FF2B5EF4-FFF2-40B4-BE49-F238E27FC236}">
                  <a16:creationId xmlns:a16="http://schemas.microsoft.com/office/drawing/2014/main" id="{7D0C75DF-4953-4E72-B34A-2F8BD05235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28" name="Freeform 55">
              <a:extLst>
                <a:ext uri="{FF2B5EF4-FFF2-40B4-BE49-F238E27FC236}">
                  <a16:creationId xmlns:a16="http://schemas.microsoft.com/office/drawing/2014/main" id="{998A65EA-C434-41FF-B792-2BDC11501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29" name="Freeform 56">
              <a:extLst>
                <a:ext uri="{FF2B5EF4-FFF2-40B4-BE49-F238E27FC236}">
                  <a16:creationId xmlns:a16="http://schemas.microsoft.com/office/drawing/2014/main" id="{3A6D2AE4-7ABD-4946-BE69-5FD3C1A1D6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30" name="Freeform 57">
              <a:extLst>
                <a:ext uri="{FF2B5EF4-FFF2-40B4-BE49-F238E27FC236}">
                  <a16:creationId xmlns:a16="http://schemas.microsoft.com/office/drawing/2014/main" id="{833A81DC-8A3A-4141-A713-A2FE1C572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31" name="Freeform 58">
              <a:extLst>
                <a:ext uri="{FF2B5EF4-FFF2-40B4-BE49-F238E27FC236}">
                  <a16:creationId xmlns:a16="http://schemas.microsoft.com/office/drawing/2014/main" id="{47BB7FFD-57DB-41BD-8D42-9FB58174B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grpSp>
      <p:pic>
        <p:nvPicPr>
          <p:cNvPr id="133" name="Picture 2">
            <a:extLst>
              <a:ext uri="{FF2B5EF4-FFF2-40B4-BE49-F238E27FC236}">
                <a16:creationId xmlns:a16="http://schemas.microsoft.com/office/drawing/2014/main" id="{3631D3C9-4C1D-4B3A-A737-E6E7800424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C9B6540-862E-BC19-7B20-1EC891B3D4A5}"/>
              </a:ext>
            </a:extLst>
          </p:cNvPr>
          <p:cNvSpPr>
            <a:spLocks noGrp="1"/>
          </p:cNvSpPr>
          <p:nvPr>
            <p:ph type="ctrTitle"/>
          </p:nvPr>
        </p:nvSpPr>
        <p:spPr>
          <a:xfrm>
            <a:off x="8057397" y="1113282"/>
            <a:ext cx="3489569" cy="2396681"/>
          </a:xfrm>
        </p:spPr>
        <p:txBody>
          <a:bodyPr>
            <a:normAutofit/>
          </a:bodyPr>
          <a:lstStyle/>
          <a:p>
            <a:r>
              <a:rPr lang="en-IN" sz="2400">
                <a:solidFill>
                  <a:srgbClr val="FFFFFF"/>
                </a:solidFill>
              </a:rPr>
              <a:t>sns.pairplot(data[['age', 'systolic_bp', 'diastolic_bp', 'cholesterol', 'prognosis']], hue='prognosis')plt.show()</a:t>
            </a:r>
          </a:p>
        </p:txBody>
      </p:sp>
      <p:sp useBgFill="1">
        <p:nvSpPr>
          <p:cNvPr id="135" name="Round Diagonal Corner Rectangle 6">
            <a:extLst>
              <a:ext uri="{FF2B5EF4-FFF2-40B4-BE49-F238E27FC236}">
                <a16:creationId xmlns:a16="http://schemas.microsoft.com/office/drawing/2014/main" id="{5B986EF0-8540-483D-9DDE-1F168FAAC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 screen&#10;&#10;Description automatically generated">
            <a:extLst>
              <a:ext uri="{FF2B5EF4-FFF2-40B4-BE49-F238E27FC236}">
                <a16:creationId xmlns:a16="http://schemas.microsoft.com/office/drawing/2014/main" id="{6198A5E0-C2AC-58C8-5642-5498E722094D}"/>
              </a:ext>
            </a:extLst>
          </p:cNvPr>
          <p:cNvPicPr>
            <a:picLocks noChangeAspect="1"/>
          </p:cNvPicPr>
          <p:nvPr/>
        </p:nvPicPr>
        <p:blipFill>
          <a:blip r:embed="rId3"/>
          <a:stretch>
            <a:fillRect/>
          </a:stretch>
        </p:blipFill>
        <p:spPr>
          <a:xfrm>
            <a:off x="1401060" y="1136606"/>
            <a:ext cx="5548238" cy="4577297"/>
          </a:xfrm>
          <a:prstGeom prst="rect">
            <a:avLst/>
          </a:prstGeom>
        </p:spPr>
      </p:pic>
    </p:spTree>
    <p:extLst>
      <p:ext uri="{BB962C8B-B14F-4D97-AF65-F5344CB8AC3E}">
        <p14:creationId xmlns:p14="http://schemas.microsoft.com/office/powerpoint/2010/main" val="313325300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C7E257A-EC52-288F-17CF-D698A9217E4B}"/>
            </a:ext>
          </a:extLst>
        </p:cNvPr>
        <p:cNvGrpSpPr/>
        <p:nvPr/>
      </p:nvGrpSpPr>
      <p:grpSpPr>
        <a:xfrm>
          <a:off x="0" y="0"/>
          <a:ext cx="0" cy="0"/>
          <a:chOff x="0" y="0"/>
          <a:chExt cx="0" cy="0"/>
        </a:xfrm>
      </p:grpSpPr>
      <p:sp>
        <p:nvSpPr>
          <p:cNvPr id="148" name="Rectangle 147">
            <a:extLst>
              <a:ext uri="{FF2B5EF4-FFF2-40B4-BE49-F238E27FC236}">
                <a16:creationId xmlns:a16="http://schemas.microsoft.com/office/drawing/2014/main" id="{D706AE2E-B17B-43A3-84F8-9C0FE9466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2003"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93" name="Group 92">
            <a:extLst>
              <a:ext uri="{FF2B5EF4-FFF2-40B4-BE49-F238E27FC236}">
                <a16:creationId xmlns:a16="http://schemas.microsoft.com/office/drawing/2014/main" id="{CEFFB8CF-3E94-42D7-849C-841E7744B2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94" name="Rectangle 5">
              <a:extLst>
                <a:ext uri="{FF2B5EF4-FFF2-40B4-BE49-F238E27FC236}">
                  <a16:creationId xmlns:a16="http://schemas.microsoft.com/office/drawing/2014/main" id="{C274DE9A-4502-4454-911E-B7FE9ED6DE3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95" name="Freeform 6">
              <a:extLst>
                <a:ext uri="{FF2B5EF4-FFF2-40B4-BE49-F238E27FC236}">
                  <a16:creationId xmlns:a16="http://schemas.microsoft.com/office/drawing/2014/main" id="{76AFCF59-7BED-416B-ACD9-EA099C9B29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96" name="Freeform 7">
              <a:extLst>
                <a:ext uri="{FF2B5EF4-FFF2-40B4-BE49-F238E27FC236}">
                  <a16:creationId xmlns:a16="http://schemas.microsoft.com/office/drawing/2014/main" id="{8EEECEBC-B149-42E5-8164-EE5456F062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97" name="Rectangle 8">
              <a:extLst>
                <a:ext uri="{FF2B5EF4-FFF2-40B4-BE49-F238E27FC236}">
                  <a16:creationId xmlns:a16="http://schemas.microsoft.com/office/drawing/2014/main" id="{03B49256-D2D8-436B-8F29-0C7E53366F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98" name="Freeform 9">
              <a:extLst>
                <a:ext uri="{FF2B5EF4-FFF2-40B4-BE49-F238E27FC236}">
                  <a16:creationId xmlns:a16="http://schemas.microsoft.com/office/drawing/2014/main" id="{4045E56F-B537-408E-B346-B9B15C39A5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99" name="Freeform 10">
              <a:extLst>
                <a:ext uri="{FF2B5EF4-FFF2-40B4-BE49-F238E27FC236}">
                  <a16:creationId xmlns:a16="http://schemas.microsoft.com/office/drawing/2014/main" id="{904BDB2F-0893-4AD7-A871-C808C9651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00" name="Freeform 11">
              <a:extLst>
                <a:ext uri="{FF2B5EF4-FFF2-40B4-BE49-F238E27FC236}">
                  <a16:creationId xmlns:a16="http://schemas.microsoft.com/office/drawing/2014/main" id="{512D8C6F-C154-4928-9891-DDCF50DA6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01" name="Freeform 12">
              <a:extLst>
                <a:ext uri="{FF2B5EF4-FFF2-40B4-BE49-F238E27FC236}">
                  <a16:creationId xmlns:a16="http://schemas.microsoft.com/office/drawing/2014/main" id="{7E2BBA63-D694-4AD5-976F-4F1CDB204A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02" name="Freeform 13">
              <a:extLst>
                <a:ext uri="{FF2B5EF4-FFF2-40B4-BE49-F238E27FC236}">
                  <a16:creationId xmlns:a16="http://schemas.microsoft.com/office/drawing/2014/main" id="{394F9847-4F95-42E8-AE7E-8DD8A0E27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03" name="Freeform 14">
              <a:extLst>
                <a:ext uri="{FF2B5EF4-FFF2-40B4-BE49-F238E27FC236}">
                  <a16:creationId xmlns:a16="http://schemas.microsoft.com/office/drawing/2014/main" id="{48CE4CA3-085D-44AC-996B-9F347B7BC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04" name="Freeform 15">
              <a:extLst>
                <a:ext uri="{FF2B5EF4-FFF2-40B4-BE49-F238E27FC236}">
                  <a16:creationId xmlns:a16="http://schemas.microsoft.com/office/drawing/2014/main" id="{0D7459AE-7E00-4707-B574-1D3636BB46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05" name="Freeform 16">
              <a:extLst>
                <a:ext uri="{FF2B5EF4-FFF2-40B4-BE49-F238E27FC236}">
                  <a16:creationId xmlns:a16="http://schemas.microsoft.com/office/drawing/2014/main" id="{EF95E020-0C4A-4BD5-84BE-6DF8B8BCAB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06" name="Freeform 17">
              <a:extLst>
                <a:ext uri="{FF2B5EF4-FFF2-40B4-BE49-F238E27FC236}">
                  <a16:creationId xmlns:a16="http://schemas.microsoft.com/office/drawing/2014/main" id="{18CC4862-B9BB-4E63-9630-AA5241E68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07" name="Freeform 18">
              <a:extLst>
                <a:ext uri="{FF2B5EF4-FFF2-40B4-BE49-F238E27FC236}">
                  <a16:creationId xmlns:a16="http://schemas.microsoft.com/office/drawing/2014/main" id="{156A0508-DDAB-4BFB-824D-CA9D3D833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08" name="Freeform 19">
              <a:extLst>
                <a:ext uri="{FF2B5EF4-FFF2-40B4-BE49-F238E27FC236}">
                  <a16:creationId xmlns:a16="http://schemas.microsoft.com/office/drawing/2014/main" id="{E3B0103B-60DE-4385-B84E-53694FB9A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09" name="Freeform 20">
              <a:extLst>
                <a:ext uri="{FF2B5EF4-FFF2-40B4-BE49-F238E27FC236}">
                  <a16:creationId xmlns:a16="http://schemas.microsoft.com/office/drawing/2014/main" id="{C8C1C0D4-C36E-4251-A97F-436AFA3797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10" name="Freeform 21">
              <a:extLst>
                <a:ext uri="{FF2B5EF4-FFF2-40B4-BE49-F238E27FC236}">
                  <a16:creationId xmlns:a16="http://schemas.microsoft.com/office/drawing/2014/main" id="{550D7341-7849-4B72-A2D7-68B7161D43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11" name="Freeform 22">
              <a:extLst>
                <a:ext uri="{FF2B5EF4-FFF2-40B4-BE49-F238E27FC236}">
                  <a16:creationId xmlns:a16="http://schemas.microsoft.com/office/drawing/2014/main" id="{C9E742C7-3FF2-4931-B087-46AAA6C33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12" name="Freeform 23">
              <a:extLst>
                <a:ext uri="{FF2B5EF4-FFF2-40B4-BE49-F238E27FC236}">
                  <a16:creationId xmlns:a16="http://schemas.microsoft.com/office/drawing/2014/main" id="{424AF1DB-9264-4B94-9F0D-EF37F12D47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13" name="Freeform 24">
              <a:extLst>
                <a:ext uri="{FF2B5EF4-FFF2-40B4-BE49-F238E27FC236}">
                  <a16:creationId xmlns:a16="http://schemas.microsoft.com/office/drawing/2014/main" id="{766E43D2-CF93-4468-9B12-FFB234513D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14" name="Freeform 25">
              <a:extLst>
                <a:ext uri="{FF2B5EF4-FFF2-40B4-BE49-F238E27FC236}">
                  <a16:creationId xmlns:a16="http://schemas.microsoft.com/office/drawing/2014/main" id="{AC24EC38-E0E5-4A4E-A64D-359DD4A55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15" name="Freeform 26">
              <a:extLst>
                <a:ext uri="{FF2B5EF4-FFF2-40B4-BE49-F238E27FC236}">
                  <a16:creationId xmlns:a16="http://schemas.microsoft.com/office/drawing/2014/main" id="{338D8FE1-6073-44CF-857C-9273A16075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16" name="Freeform 27">
              <a:extLst>
                <a:ext uri="{FF2B5EF4-FFF2-40B4-BE49-F238E27FC236}">
                  <a16:creationId xmlns:a16="http://schemas.microsoft.com/office/drawing/2014/main" id="{39BAF819-1ABF-4754-B2E6-8C023A3B9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17" name="Freeform 28">
              <a:extLst>
                <a:ext uri="{FF2B5EF4-FFF2-40B4-BE49-F238E27FC236}">
                  <a16:creationId xmlns:a16="http://schemas.microsoft.com/office/drawing/2014/main" id="{2B5FE77A-C8CA-4E0E-BA89-53BA982E6A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18" name="Freeform 29">
              <a:extLst>
                <a:ext uri="{FF2B5EF4-FFF2-40B4-BE49-F238E27FC236}">
                  <a16:creationId xmlns:a16="http://schemas.microsoft.com/office/drawing/2014/main" id="{264169FF-BB01-4F56-812A-738BE4AAC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19" name="Freeform 30">
              <a:extLst>
                <a:ext uri="{FF2B5EF4-FFF2-40B4-BE49-F238E27FC236}">
                  <a16:creationId xmlns:a16="http://schemas.microsoft.com/office/drawing/2014/main" id="{831BA8DD-49DA-443B-AD7A-1680CD2875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20" name="Freeform 31">
              <a:extLst>
                <a:ext uri="{FF2B5EF4-FFF2-40B4-BE49-F238E27FC236}">
                  <a16:creationId xmlns:a16="http://schemas.microsoft.com/office/drawing/2014/main" id="{15B5FD47-B408-4DD0-BA9C-76C3F6814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21" name="Freeform 32">
              <a:extLst>
                <a:ext uri="{FF2B5EF4-FFF2-40B4-BE49-F238E27FC236}">
                  <a16:creationId xmlns:a16="http://schemas.microsoft.com/office/drawing/2014/main" id="{2432FB6B-FBB2-438F-A3BC-0392CA9448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22" name="Rectangle 33">
              <a:extLst>
                <a:ext uri="{FF2B5EF4-FFF2-40B4-BE49-F238E27FC236}">
                  <a16:creationId xmlns:a16="http://schemas.microsoft.com/office/drawing/2014/main" id="{A9E1CA69-4810-4E1D-A227-EA4EF0151FF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123" name="Freeform 34">
              <a:extLst>
                <a:ext uri="{FF2B5EF4-FFF2-40B4-BE49-F238E27FC236}">
                  <a16:creationId xmlns:a16="http://schemas.microsoft.com/office/drawing/2014/main" id="{978653C5-EFDF-4617-9A6A-E810A9C22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24" name="Freeform 35">
              <a:extLst>
                <a:ext uri="{FF2B5EF4-FFF2-40B4-BE49-F238E27FC236}">
                  <a16:creationId xmlns:a16="http://schemas.microsoft.com/office/drawing/2014/main" id="{F1B9F231-1E6A-4122-81B0-043E2A5F5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25" name="Freeform 36">
              <a:extLst>
                <a:ext uri="{FF2B5EF4-FFF2-40B4-BE49-F238E27FC236}">
                  <a16:creationId xmlns:a16="http://schemas.microsoft.com/office/drawing/2014/main" id="{DF2B6BD0-0057-43BC-8681-9FAC9FC53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26" name="Freeform 37">
              <a:extLst>
                <a:ext uri="{FF2B5EF4-FFF2-40B4-BE49-F238E27FC236}">
                  <a16:creationId xmlns:a16="http://schemas.microsoft.com/office/drawing/2014/main" id="{6D7D7117-2276-4EB9-882B-A44A2DB066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27" name="Freeform 38">
              <a:extLst>
                <a:ext uri="{FF2B5EF4-FFF2-40B4-BE49-F238E27FC236}">
                  <a16:creationId xmlns:a16="http://schemas.microsoft.com/office/drawing/2014/main" id="{98AD68EB-6444-4B28-8F06-C0B6111AC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28" name="Freeform 39">
              <a:extLst>
                <a:ext uri="{FF2B5EF4-FFF2-40B4-BE49-F238E27FC236}">
                  <a16:creationId xmlns:a16="http://schemas.microsoft.com/office/drawing/2014/main" id="{438FA125-C459-48A2-913F-F5D04E160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29" name="Freeform 40">
              <a:extLst>
                <a:ext uri="{FF2B5EF4-FFF2-40B4-BE49-F238E27FC236}">
                  <a16:creationId xmlns:a16="http://schemas.microsoft.com/office/drawing/2014/main" id="{18E796D1-6480-436F-947D-550CCE516E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30" name="Freeform 41">
              <a:extLst>
                <a:ext uri="{FF2B5EF4-FFF2-40B4-BE49-F238E27FC236}">
                  <a16:creationId xmlns:a16="http://schemas.microsoft.com/office/drawing/2014/main" id="{4549B300-4F89-4E35-B5E7-53E3C6A54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31" name="Freeform 42">
              <a:extLst>
                <a:ext uri="{FF2B5EF4-FFF2-40B4-BE49-F238E27FC236}">
                  <a16:creationId xmlns:a16="http://schemas.microsoft.com/office/drawing/2014/main" id="{D8DA6C40-62DD-4FB3-8D06-5A599E3823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32" name="Freeform 43">
              <a:extLst>
                <a:ext uri="{FF2B5EF4-FFF2-40B4-BE49-F238E27FC236}">
                  <a16:creationId xmlns:a16="http://schemas.microsoft.com/office/drawing/2014/main" id="{28EE2B35-9D3D-4925-8DA9-9DF0E40BC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33" name="Freeform 44">
              <a:extLst>
                <a:ext uri="{FF2B5EF4-FFF2-40B4-BE49-F238E27FC236}">
                  <a16:creationId xmlns:a16="http://schemas.microsoft.com/office/drawing/2014/main" id="{9DB82611-4043-4758-81EC-2239619803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34" name="Rectangle 45">
              <a:extLst>
                <a:ext uri="{FF2B5EF4-FFF2-40B4-BE49-F238E27FC236}">
                  <a16:creationId xmlns:a16="http://schemas.microsoft.com/office/drawing/2014/main" id="{A8210AB3-0776-4F74-9227-5E448D1AFA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135" name="Freeform 46">
              <a:extLst>
                <a:ext uri="{FF2B5EF4-FFF2-40B4-BE49-F238E27FC236}">
                  <a16:creationId xmlns:a16="http://schemas.microsoft.com/office/drawing/2014/main" id="{002C10AB-E300-481E-AFA5-410481B16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36" name="Freeform 47">
              <a:extLst>
                <a:ext uri="{FF2B5EF4-FFF2-40B4-BE49-F238E27FC236}">
                  <a16:creationId xmlns:a16="http://schemas.microsoft.com/office/drawing/2014/main" id="{11F47C5E-0453-4EF5-B969-A8263DC6AF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37" name="Freeform 48">
              <a:extLst>
                <a:ext uri="{FF2B5EF4-FFF2-40B4-BE49-F238E27FC236}">
                  <a16:creationId xmlns:a16="http://schemas.microsoft.com/office/drawing/2014/main" id="{D0CFDC87-55E8-40E1-BD98-4E1EA2C09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38" name="Freeform 49">
              <a:extLst>
                <a:ext uri="{FF2B5EF4-FFF2-40B4-BE49-F238E27FC236}">
                  <a16:creationId xmlns:a16="http://schemas.microsoft.com/office/drawing/2014/main" id="{C1151505-8A7F-41D8-AE03-AD172E38C0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39" name="Freeform 50">
              <a:extLst>
                <a:ext uri="{FF2B5EF4-FFF2-40B4-BE49-F238E27FC236}">
                  <a16:creationId xmlns:a16="http://schemas.microsoft.com/office/drawing/2014/main" id="{918DAD20-1F9F-41A7-B9D0-EE92F9B32D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40" name="Freeform 51">
              <a:extLst>
                <a:ext uri="{FF2B5EF4-FFF2-40B4-BE49-F238E27FC236}">
                  <a16:creationId xmlns:a16="http://schemas.microsoft.com/office/drawing/2014/main" id="{D303B51B-ADCC-43C9-AE4F-0168CFA63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41" name="Freeform 52">
              <a:extLst>
                <a:ext uri="{FF2B5EF4-FFF2-40B4-BE49-F238E27FC236}">
                  <a16:creationId xmlns:a16="http://schemas.microsoft.com/office/drawing/2014/main" id="{5621B409-0B0A-4827-81F9-684C335EE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42" name="Freeform 53">
              <a:extLst>
                <a:ext uri="{FF2B5EF4-FFF2-40B4-BE49-F238E27FC236}">
                  <a16:creationId xmlns:a16="http://schemas.microsoft.com/office/drawing/2014/main" id="{FCA6910E-A4EC-464B-B285-5F1E40AEFF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43" name="Freeform 54">
              <a:extLst>
                <a:ext uri="{FF2B5EF4-FFF2-40B4-BE49-F238E27FC236}">
                  <a16:creationId xmlns:a16="http://schemas.microsoft.com/office/drawing/2014/main" id="{7D0C75DF-4953-4E72-B34A-2F8BD05235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44" name="Freeform 55">
              <a:extLst>
                <a:ext uri="{FF2B5EF4-FFF2-40B4-BE49-F238E27FC236}">
                  <a16:creationId xmlns:a16="http://schemas.microsoft.com/office/drawing/2014/main" id="{998A65EA-C434-41FF-B792-2BDC11501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45" name="Freeform 56">
              <a:extLst>
                <a:ext uri="{FF2B5EF4-FFF2-40B4-BE49-F238E27FC236}">
                  <a16:creationId xmlns:a16="http://schemas.microsoft.com/office/drawing/2014/main" id="{3A6D2AE4-7ABD-4946-BE69-5FD3C1A1D6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46" name="Freeform 57">
              <a:extLst>
                <a:ext uri="{FF2B5EF4-FFF2-40B4-BE49-F238E27FC236}">
                  <a16:creationId xmlns:a16="http://schemas.microsoft.com/office/drawing/2014/main" id="{833A81DC-8A3A-4141-A713-A2FE1C572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47" name="Freeform 58">
              <a:extLst>
                <a:ext uri="{FF2B5EF4-FFF2-40B4-BE49-F238E27FC236}">
                  <a16:creationId xmlns:a16="http://schemas.microsoft.com/office/drawing/2014/main" id="{47BB7FFD-57DB-41BD-8D42-9FB58174B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grpSp>
      <p:pic>
        <p:nvPicPr>
          <p:cNvPr id="149" name="Picture 2">
            <a:extLst>
              <a:ext uri="{FF2B5EF4-FFF2-40B4-BE49-F238E27FC236}">
                <a16:creationId xmlns:a16="http://schemas.microsoft.com/office/drawing/2014/main" id="{3631D3C9-4C1D-4B3A-A737-E6E7800424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982546F-F3F7-8692-92DE-52F4A3C459C5}"/>
              </a:ext>
            </a:extLst>
          </p:cNvPr>
          <p:cNvSpPr>
            <a:spLocks noGrp="1"/>
          </p:cNvSpPr>
          <p:nvPr>
            <p:ph type="ctrTitle"/>
          </p:nvPr>
        </p:nvSpPr>
        <p:spPr>
          <a:xfrm>
            <a:off x="8057397" y="1113282"/>
            <a:ext cx="3489569" cy="2396681"/>
          </a:xfrm>
        </p:spPr>
        <p:txBody>
          <a:bodyPr>
            <a:normAutofit/>
          </a:bodyPr>
          <a:lstStyle/>
          <a:p>
            <a:r>
              <a:rPr lang="en-IN" sz="3700" dirty="0">
                <a:solidFill>
                  <a:srgbClr val="FFFFFF"/>
                </a:solidFill>
              </a:rPr>
              <a:t>#Model Selection : SVM with Accuracy 75%</a:t>
            </a:r>
          </a:p>
        </p:txBody>
      </p:sp>
      <p:sp useBgFill="1">
        <p:nvSpPr>
          <p:cNvPr id="151" name="Round Diagonal Corner Rectangle 6">
            <a:extLst>
              <a:ext uri="{FF2B5EF4-FFF2-40B4-BE49-F238E27FC236}">
                <a16:creationId xmlns:a16="http://schemas.microsoft.com/office/drawing/2014/main" id="{5B986EF0-8540-483D-9DDE-1F168FAAC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1BD4562-FF59-BFBB-1C95-2609E5C51002}"/>
              </a:ext>
            </a:extLst>
          </p:cNvPr>
          <p:cNvPicPr>
            <a:picLocks noChangeAspect="1"/>
          </p:cNvPicPr>
          <p:nvPr/>
        </p:nvPicPr>
        <p:blipFill>
          <a:blip r:embed="rId3"/>
          <a:srcRect r="38024" b="3"/>
          <a:stretch/>
        </p:blipFill>
        <p:spPr>
          <a:xfrm>
            <a:off x="1809749" y="1136606"/>
            <a:ext cx="4512809" cy="4577297"/>
          </a:xfrm>
          <a:prstGeom prst="rect">
            <a:avLst/>
          </a:prstGeom>
        </p:spPr>
      </p:pic>
    </p:spTree>
    <p:extLst>
      <p:ext uri="{BB962C8B-B14F-4D97-AF65-F5344CB8AC3E}">
        <p14:creationId xmlns:p14="http://schemas.microsoft.com/office/powerpoint/2010/main" val="140122611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109</TotalTime>
  <Words>454</Words>
  <Application>Microsoft Office PowerPoint</Application>
  <PresentationFormat>Widescreen</PresentationFormat>
  <Paragraphs>20</Paragraphs>
  <Slides>14</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3</vt:i4>
      </vt:variant>
      <vt:variant>
        <vt:lpstr>Slide Titles</vt:lpstr>
      </vt:variant>
      <vt:variant>
        <vt:i4>14</vt:i4>
      </vt:variant>
    </vt:vector>
  </HeadingPairs>
  <TitlesOfParts>
    <vt:vector size="21" baseType="lpstr">
      <vt:lpstr>Arial</vt:lpstr>
      <vt:lpstr>Roboto</vt:lpstr>
      <vt:lpstr>Tw Cen MT</vt:lpstr>
      <vt:lpstr>Circuit</vt:lpstr>
      <vt:lpstr>Microsoft Excel 97-2003 Worksheet</vt:lpstr>
      <vt:lpstr>Microsoft Word Document</vt:lpstr>
      <vt:lpstr>Package</vt:lpstr>
      <vt:lpstr>Diabetic retinopathy prediction in patients  </vt:lpstr>
      <vt:lpstr>Diabetic retinopathy prediction in patients  Business Objective: The variable to be predicted has two values (positive or negative on diabetic retinopathy). Thus, this is a binary classification project. The goal here is to predict whether a patient will suffer from diabetic retinopathy or not, conditioned on blood test features. Data Set Details: Target variables has two values in a classification project type: 0 (false) or 1 (true). The number of instances (rows) in the data set is 6000, and the number of variables (columns) is 6. The following list summarizes the information of the variables 1)ID: Numeric 2)age: (numeric). 3)systolic_bp: (normal range: below 120mmHg). When the heart beats, it squeezes and pushes blood through the arteries to the rest of the body. This force creates pressure on the blood vessels, and that is the systolic blood pressure. 4)diastolic_bp: (normal range: lower than 80mmHg). It is the pressure in the arteries when the heart rests between beats. This is the time when the heart fills with blood and gets oxygen. 5)cholesterol: (normal range: between 125 and 200 mg/dl). It is a waxy, fat-like substance found in every cell in the body. 6)prognosis: (0 or 1) (Target). It is 1 if the patient has retinopathy and 0 if he doesn't. </vt:lpstr>
      <vt:lpstr>Data set for the project works and instruction’s</vt:lpstr>
      <vt:lpstr>What is Diabetic Retinopathy? Definition: A diabetic eye disease that affects the retina due to prolonged high blood sugar levels. Prevalence: Affects about 1 in 3 people with diabetes, especially in Type 1 and Type 2 diabetics. Impact: Can lead to blindness if untreated. Importance of Early Detection Early detection and treatment can significantly reduce the risk of vision loss. Screening programs and predictive models help identify at-risk patients early. </vt:lpstr>
      <vt:lpstr>Read data set and formats</vt:lpstr>
      <vt:lpstr> Check basic information about the dataset</vt:lpstr>
      <vt:lpstr># Plot distribution for numerical columns</vt:lpstr>
      <vt:lpstr>sns.pairplot(data[['age', 'systolic_bp', 'diastolic_bp', 'cholesterol', 'prognosis']], hue='prognosis')plt.show()</vt:lpstr>
      <vt:lpstr>#Model Selection : SVM with Accuracy 75%</vt:lpstr>
      <vt:lpstr>KNN classification for accuracy – 73% </vt:lpstr>
      <vt:lpstr>Model </vt:lpstr>
      <vt:lpstr>Model deployment </vt:lpstr>
      <vt:lpstr>Model Implications – Main App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Santosh Karpe</dc:creator>
  <cp:lastModifiedBy>Santosh Karpe</cp:lastModifiedBy>
  <cp:revision>39</cp:revision>
  <dcterms:created xsi:type="dcterms:W3CDTF">2025-03-25T10:21:40Z</dcterms:created>
  <dcterms:modified xsi:type="dcterms:W3CDTF">2025-03-25T12:10:45Z</dcterms:modified>
</cp:coreProperties>
</file>