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99" r:id="rId2"/>
    <p:sldId id="384" r:id="rId3"/>
    <p:sldId id="414" r:id="rId4"/>
    <p:sldId id="419" r:id="rId5"/>
    <p:sldId id="420" r:id="rId6"/>
    <p:sldId id="432" r:id="rId7"/>
    <p:sldId id="430" r:id="rId8"/>
    <p:sldId id="433" r:id="rId9"/>
    <p:sldId id="431" r:id="rId10"/>
    <p:sldId id="42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微软雅黑 Light" panose="020B0502040204020203" pitchFamily="34" charset="-122"/>
      <p:regular r:id="rId19"/>
    </p:embeddedFont>
  </p:embeddedFontLst>
  <p:custDataLst>
    <p:tags r:id="rId20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D5"/>
    <a:srgbClr val="FFFFCC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0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86" d="100"/>
        <a:sy n="186" d="100"/>
      </p:scale>
      <p:origin x="0" y="-3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3974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3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6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75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70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6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55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58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1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33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0875" y="-1587"/>
            <a:ext cx="14128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974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5" name="图片 19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3750" y="-1587"/>
            <a:ext cx="1263650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20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8" name="图片 1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150" y="6350"/>
            <a:ext cx="1573213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4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图片 1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4425" y="7938"/>
            <a:ext cx="1547813" cy="5191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68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图片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9225" y="-4762"/>
            <a:ext cx="13747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292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05538" y="141288"/>
            <a:ext cx="15541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89863" y="149225"/>
            <a:ext cx="14033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9" name="图片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197886" y="477925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7416784"/>
      </p:ext>
    </p:extLst>
  </p:cSld>
  <p:clrMapOvr>
    <a:masterClrMapping/>
  </p:clrMapOvr>
  <p:transition spd="slow" advClick="0" advTm="3000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3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3" y="190500"/>
            <a:ext cx="2706688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Light" pitchFamily="50" charset="0"/>
                <a:ea typeface="+mn-ea"/>
                <a:cs typeface="+mn-cs"/>
              </a:rPr>
              <a:t>目录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3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3" y="190500"/>
            <a:ext cx="3073400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Light" pitchFamily="50" charset="0"/>
                <a:ea typeface="+mn-ea"/>
                <a:cs typeface="+mn-cs"/>
              </a:rPr>
              <a:t>点击此处添加标题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7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9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172" name="图片 10"/>
          <p:cNvPicPr>
            <a:picLocks noChangeAspect="1"/>
          </p:cNvPicPr>
          <p:nvPr userDrawn="1"/>
        </p:nvPicPr>
        <p:blipFill>
          <a:blip r:embed="rId2" cstate="screen">
            <a:biLevel thresh="5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13" y="3175"/>
            <a:ext cx="14478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 advClick="0" advTm="3000">
    <p:blinds dir="vert"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22C80272-58FE-4CB1-AAEA-37491B9C59E1}"/>
              </a:ext>
            </a:extLst>
          </p:cNvPr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3388" y="1370013"/>
            <a:ext cx="7326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水稻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OsmiR172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定向敲除突变体鉴定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 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935" y="2591625"/>
            <a:ext cx="2370138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答辩学生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：张瑞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419" y="3001079"/>
            <a:ext cx="2371725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指导老师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：周建平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0850" y="3444115"/>
            <a:ext cx="3070225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答辩时间：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2020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年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01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03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日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8FD2C5F-0F34-4AF8-B178-98F0AE44FA53}"/>
              </a:ext>
            </a:extLst>
          </p:cNvPr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9633470-D353-4CBF-9665-9576E29FD8C7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>
            <a:off x="527539" y="2028581"/>
            <a:ext cx="18991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25231" y="1573047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谢</a:t>
            </a:r>
            <a:r>
              <a:rPr lang="zh-CN" altLang="en-US" sz="88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谢</a:t>
            </a:r>
            <a:r>
              <a:rPr lang="zh-CN" altLang="en-US" sz="8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老师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86468C0-BCCE-48D1-A9EB-F824E5AC5B8F}"/>
              </a:ext>
            </a:extLst>
          </p:cNvPr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201BF9-FE94-4E50-AFA8-6AF72A7D8084}"/>
              </a:ext>
            </a:extLst>
          </p:cNvPr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61FBEC-F032-41BD-BFA2-301E2AFFCAE1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581033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>
            <a:extLst>
              <a:ext uri="{FF2B5EF4-FFF2-40B4-BE49-F238E27FC236}">
                <a16:creationId xmlns:a16="http://schemas.microsoft.com/office/drawing/2014/main" id="{17F1F6FB-F04D-4CEF-8C91-709B1E5C572F}"/>
              </a:ext>
            </a:extLst>
          </p:cNvPr>
          <p:cNvSpPr/>
          <p:nvPr/>
        </p:nvSpPr>
        <p:spPr>
          <a:xfrm>
            <a:off x="1783642" y="2359094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C885D1A-0787-44E5-9EE9-099338BE0F27}"/>
              </a:ext>
            </a:extLst>
          </p:cNvPr>
          <p:cNvGrpSpPr/>
          <p:nvPr/>
        </p:nvGrpSpPr>
        <p:grpSpPr>
          <a:xfrm>
            <a:off x="1786943" y="2312888"/>
            <a:ext cx="629630" cy="629630"/>
            <a:chOff x="1218649" y="1840153"/>
            <a:chExt cx="629630" cy="629630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C9086BB-FACE-4FE5-9722-E3113BB24F17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9" name="文本框 16">
              <a:extLst>
                <a:ext uri="{FF2B5EF4-FFF2-40B4-BE49-F238E27FC236}">
                  <a16:creationId xmlns:a16="http://schemas.microsoft.com/office/drawing/2014/main" id="{A071B4E7-F207-4CB0-923F-8F9D2F3C7213}"/>
                </a:ext>
              </a:extLst>
            </p:cNvPr>
            <p:cNvSpPr txBox="1"/>
            <p:nvPr/>
          </p:nvSpPr>
          <p:spPr>
            <a:xfrm>
              <a:off x="1351363" y="1898649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2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8" name="文本框 38"/>
          <p:cNvSpPr txBox="1"/>
          <p:nvPr/>
        </p:nvSpPr>
        <p:spPr>
          <a:xfrm>
            <a:off x="3101954" y="509849"/>
            <a:ext cx="2940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目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录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sp>
        <p:nvSpPr>
          <p:cNvPr id="56" name="文本框 18"/>
          <p:cNvSpPr txBox="1"/>
          <p:nvPr/>
        </p:nvSpPr>
        <p:spPr>
          <a:xfrm>
            <a:off x="2483916" y="1680647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研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究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背景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03A085-F3DB-425F-BA8A-3475531C7C4F}"/>
              </a:ext>
            </a:extLst>
          </p:cNvPr>
          <p:cNvGrpSpPr/>
          <p:nvPr/>
        </p:nvGrpSpPr>
        <p:grpSpPr>
          <a:xfrm>
            <a:off x="1783642" y="1530520"/>
            <a:ext cx="629630" cy="629630"/>
            <a:chOff x="1218649" y="1840153"/>
            <a:chExt cx="629630" cy="62963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CA70B02-B5A8-407A-B850-48A4AD403D16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文本框 16"/>
            <p:cNvSpPr txBox="1"/>
            <p:nvPr/>
          </p:nvSpPr>
          <p:spPr>
            <a:xfrm>
              <a:off x="1351363" y="1898649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1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2483916" y="2490493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选题依据及意义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cxnSp>
        <p:nvCxnSpPr>
          <p:cNvPr id="80" name="直接连接符 79"/>
          <p:cNvCxnSpPr>
            <a:cxnSpLocks/>
          </p:cNvCxnSpPr>
          <p:nvPr/>
        </p:nvCxnSpPr>
        <p:spPr>
          <a:xfrm rot="16200000">
            <a:off x="4569926" y="362349"/>
            <a:ext cx="0" cy="154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36DC9999-9919-4B3C-9459-5C50A22DDF2F}"/>
              </a:ext>
            </a:extLst>
          </p:cNvPr>
          <p:cNvSpPr/>
          <p:nvPr/>
        </p:nvSpPr>
        <p:spPr>
          <a:xfrm rot="4500000">
            <a:off x="8099928" y="3764230"/>
            <a:ext cx="3264253" cy="2814012"/>
          </a:xfrm>
          <a:prstGeom prst="rtTriangl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C68A3FF-C1AB-43BA-8CB1-979D7132DEF6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7F1F6FB-F04D-4CEF-8C91-709B1E5C572F}"/>
              </a:ext>
            </a:extLst>
          </p:cNvPr>
          <p:cNvSpPr/>
          <p:nvPr/>
        </p:nvSpPr>
        <p:spPr>
          <a:xfrm>
            <a:off x="1783642" y="3127699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C885D1A-0787-44E5-9EE9-099338BE0F27}"/>
              </a:ext>
            </a:extLst>
          </p:cNvPr>
          <p:cNvGrpSpPr/>
          <p:nvPr/>
        </p:nvGrpSpPr>
        <p:grpSpPr>
          <a:xfrm>
            <a:off x="1786943" y="3081493"/>
            <a:ext cx="629630" cy="629630"/>
            <a:chOff x="1218649" y="1840153"/>
            <a:chExt cx="629630" cy="62963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C9086BB-FACE-4FE5-9722-E3113BB24F17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7" name="文本框 16">
              <a:extLst>
                <a:ext uri="{FF2B5EF4-FFF2-40B4-BE49-F238E27FC236}">
                  <a16:creationId xmlns:a16="http://schemas.microsoft.com/office/drawing/2014/main" id="{A071B4E7-F207-4CB0-923F-8F9D2F3C7213}"/>
                </a:ext>
              </a:extLst>
            </p:cNvPr>
            <p:cNvSpPr txBox="1"/>
            <p:nvPr/>
          </p:nvSpPr>
          <p:spPr>
            <a:xfrm>
              <a:off x="1351363" y="1898649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3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9" name="文本框 21"/>
          <p:cNvSpPr txBox="1"/>
          <p:nvPr/>
        </p:nvSpPr>
        <p:spPr>
          <a:xfrm>
            <a:off x="2483916" y="325909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研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究内容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7F1F6FB-F04D-4CEF-8C91-709B1E5C572F}"/>
              </a:ext>
            </a:extLst>
          </p:cNvPr>
          <p:cNvSpPr/>
          <p:nvPr/>
        </p:nvSpPr>
        <p:spPr>
          <a:xfrm>
            <a:off x="4816718" y="1530520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885D1A-0787-44E5-9EE9-099338BE0F27}"/>
              </a:ext>
            </a:extLst>
          </p:cNvPr>
          <p:cNvGrpSpPr/>
          <p:nvPr/>
        </p:nvGrpSpPr>
        <p:grpSpPr>
          <a:xfrm>
            <a:off x="4820019" y="1484314"/>
            <a:ext cx="629630" cy="629630"/>
            <a:chOff x="1218649" y="1840153"/>
            <a:chExt cx="629630" cy="62963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C9086BB-FACE-4FE5-9722-E3113BB24F17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3" name="文本框 16">
              <a:extLst>
                <a:ext uri="{FF2B5EF4-FFF2-40B4-BE49-F238E27FC236}">
                  <a16:creationId xmlns:a16="http://schemas.microsoft.com/office/drawing/2014/main" id="{A071B4E7-F207-4CB0-923F-8F9D2F3C7213}"/>
                </a:ext>
              </a:extLst>
            </p:cNvPr>
            <p:cNvSpPr txBox="1"/>
            <p:nvPr/>
          </p:nvSpPr>
          <p:spPr>
            <a:xfrm>
              <a:off x="1351363" y="1898649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4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45" name="文本框 21"/>
          <p:cNvSpPr txBox="1"/>
          <p:nvPr/>
        </p:nvSpPr>
        <p:spPr>
          <a:xfrm>
            <a:off x="5516992" y="1661919"/>
            <a:ext cx="22765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关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键问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题与最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终目标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7F1F6FB-F04D-4CEF-8C91-709B1E5C572F}"/>
              </a:ext>
            </a:extLst>
          </p:cNvPr>
          <p:cNvSpPr/>
          <p:nvPr/>
        </p:nvSpPr>
        <p:spPr>
          <a:xfrm>
            <a:off x="4816718" y="2360323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C885D1A-0787-44E5-9EE9-099338BE0F27}"/>
              </a:ext>
            </a:extLst>
          </p:cNvPr>
          <p:cNvGrpSpPr/>
          <p:nvPr/>
        </p:nvGrpSpPr>
        <p:grpSpPr>
          <a:xfrm>
            <a:off x="4820019" y="2314117"/>
            <a:ext cx="629630" cy="629630"/>
            <a:chOff x="1218649" y="1840153"/>
            <a:chExt cx="629630" cy="62963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C9086BB-FACE-4FE5-9722-E3113BB24F17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0" name="文本框 16">
              <a:extLst>
                <a:ext uri="{FF2B5EF4-FFF2-40B4-BE49-F238E27FC236}">
                  <a16:creationId xmlns:a16="http://schemas.microsoft.com/office/drawing/2014/main" id="{A071B4E7-F207-4CB0-923F-8F9D2F3C7213}"/>
                </a:ext>
              </a:extLst>
            </p:cNvPr>
            <p:cNvSpPr txBox="1"/>
            <p:nvPr/>
          </p:nvSpPr>
          <p:spPr>
            <a:xfrm>
              <a:off x="1351363" y="1898649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5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71" name="文本框 21"/>
          <p:cNvSpPr txBox="1"/>
          <p:nvPr/>
        </p:nvSpPr>
        <p:spPr>
          <a:xfrm>
            <a:off x="5516992" y="2491722"/>
            <a:ext cx="22765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主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要理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论与技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术路线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7F1F6FB-F04D-4CEF-8C91-709B1E5C572F}"/>
              </a:ext>
            </a:extLst>
          </p:cNvPr>
          <p:cNvSpPr/>
          <p:nvPr/>
        </p:nvSpPr>
        <p:spPr>
          <a:xfrm>
            <a:off x="4816718" y="3123428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C885D1A-0787-44E5-9EE9-099338BE0F27}"/>
              </a:ext>
            </a:extLst>
          </p:cNvPr>
          <p:cNvGrpSpPr/>
          <p:nvPr/>
        </p:nvGrpSpPr>
        <p:grpSpPr>
          <a:xfrm>
            <a:off x="4820019" y="3077222"/>
            <a:ext cx="629630" cy="629630"/>
            <a:chOff x="1218649" y="1840153"/>
            <a:chExt cx="629630" cy="629630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CC9086BB-FACE-4FE5-9722-E3113BB24F17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6" name="文本框 16">
              <a:extLst>
                <a:ext uri="{FF2B5EF4-FFF2-40B4-BE49-F238E27FC236}">
                  <a16:creationId xmlns:a16="http://schemas.microsoft.com/office/drawing/2014/main" id="{A071B4E7-F207-4CB0-923F-8F9D2F3C7213}"/>
                </a:ext>
              </a:extLst>
            </p:cNvPr>
            <p:cNvSpPr txBox="1"/>
            <p:nvPr/>
          </p:nvSpPr>
          <p:spPr>
            <a:xfrm>
              <a:off x="1351363" y="1898649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6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77" name="文本框 21"/>
          <p:cNvSpPr txBox="1"/>
          <p:nvPr/>
        </p:nvSpPr>
        <p:spPr>
          <a:xfrm>
            <a:off x="5516992" y="3254827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论文特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色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39" grpId="0"/>
      <p:bldP spid="45" grpId="0"/>
      <p:bldP spid="71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>
            <a:extLst>
              <a:ext uri="{FF2B5EF4-FFF2-40B4-BE49-F238E27FC236}">
                <a16:creationId xmlns:a16="http://schemas.microsoft.com/office/drawing/2014/main" id="{E2AC8288-5FA8-4F0A-B4E3-377C0AFABF66}"/>
              </a:ext>
            </a:extLst>
          </p:cNvPr>
          <p:cNvSpPr txBox="1"/>
          <p:nvPr/>
        </p:nvSpPr>
        <p:spPr>
          <a:xfrm>
            <a:off x="213342" y="232853"/>
            <a:ext cx="65499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一、研究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背景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形状 7"/>
          <p:cNvSpPr/>
          <p:nvPr/>
        </p:nvSpPr>
        <p:spPr>
          <a:xfrm>
            <a:off x="2159621" y="2615489"/>
            <a:ext cx="2360179" cy="2558124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环形箭头 17"/>
          <p:cNvSpPr/>
          <p:nvPr/>
        </p:nvSpPr>
        <p:spPr>
          <a:xfrm>
            <a:off x="5148647" y="352746"/>
            <a:ext cx="2479177" cy="2895129"/>
          </a:xfrm>
          <a:prstGeom prst="circularArrow">
            <a:avLst>
              <a:gd name="adj1" fmla="val 2534"/>
              <a:gd name="adj2" fmla="val 307384"/>
              <a:gd name="adj3" fmla="val 19517105"/>
              <a:gd name="adj4" fmla="val 12575511"/>
              <a:gd name="adj5" fmla="val 2957"/>
            </a:avLst>
          </a:prstGeom>
          <a:solidFill>
            <a:srgbClr val="404040"/>
          </a:solidFill>
          <a:ln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49641" y="1099349"/>
            <a:ext cx="2831439" cy="3409628"/>
            <a:chOff x="2877855" y="1505432"/>
            <a:chExt cx="1590990" cy="1446623"/>
          </a:xfrm>
        </p:grpSpPr>
        <p:sp>
          <p:nvSpPr>
            <p:cNvPr id="20" name="任意多边形 19"/>
            <p:cNvSpPr/>
            <p:nvPr/>
          </p:nvSpPr>
          <p:spPr>
            <a:xfrm>
              <a:off x="2880872" y="1757684"/>
              <a:ext cx="1429176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 anchor="b"/>
            <a:lstStyle/>
            <a:p>
              <a:pPr marL="214630" marR="0" lvl="1" indent="-21463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矩形 26"/>
            <p:cNvSpPr/>
            <p:nvPr/>
          </p:nvSpPr>
          <p:spPr>
            <a:xfrm>
              <a:off x="2877855" y="2031451"/>
              <a:ext cx="1458345" cy="9206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en-US" altLang="zh-CN" sz="18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miR172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是通过调节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AP2-like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转录因子表达参与调节植物开花时间与花器官形成的一类重要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miRNA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。</a:t>
              </a: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198467" y="1505432"/>
              <a:ext cx="1270378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miR172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66323" y="1206232"/>
            <a:ext cx="2968555" cy="3372833"/>
            <a:chOff x="4675156" y="1757964"/>
            <a:chExt cx="1587580" cy="1431012"/>
          </a:xfrm>
        </p:grpSpPr>
        <p:sp>
          <p:nvSpPr>
            <p:cNvPr id="24" name="任意多边形 23"/>
            <p:cNvSpPr/>
            <p:nvPr/>
          </p:nvSpPr>
          <p:spPr>
            <a:xfrm>
              <a:off x="4675156" y="1757964"/>
              <a:ext cx="1428823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lvl="1" indent="0" defTabSz="1066800" eaLnBrk="1" fontAlgn="auto" hangingPunct="1">
                <a:lnSpc>
                  <a:spcPct val="150000"/>
                </a:lnSpc>
                <a:spcAft>
                  <a:spcPct val="15000"/>
                </a:spcAft>
                <a:defRPr/>
              </a:pPr>
              <a:r>
                <a:rPr lang="zh-CN" altLang="en-US" sz="1800" dirty="0" smtClean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在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水稻中，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miR172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家族有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4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个</a:t>
              </a:r>
              <a:r>
                <a:rPr lang="zh-CN" altLang="en-US" sz="1800" dirty="0" smtClean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成员（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OsmiR172a-d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），分别位于水稻基因组第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9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、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1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、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7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、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2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染色体</a:t>
              </a:r>
              <a:r>
                <a:rPr lang="zh-CN" altLang="en-US" sz="1800" dirty="0" smtClean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上。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992671" y="2684473"/>
              <a:ext cx="1270065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OsmiR172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7499" y="1206232"/>
            <a:ext cx="2782875" cy="3372833"/>
            <a:chOff x="1087372" y="1757964"/>
            <a:chExt cx="1587583" cy="1431012"/>
          </a:xfrm>
        </p:grpSpPr>
        <p:sp>
          <p:nvSpPr>
            <p:cNvPr id="14" name="任意多边形 13"/>
            <p:cNvSpPr/>
            <p:nvPr/>
          </p:nvSpPr>
          <p:spPr>
            <a:xfrm>
              <a:off x="1087372" y="1757964"/>
              <a:ext cx="1428825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lvl="1" indent="0" defTabSz="1066800" eaLnBrk="1" fontAlgn="auto" hangingPunct="1">
                <a:lnSpc>
                  <a:spcPct val="150000"/>
                </a:lnSpc>
                <a:spcAft>
                  <a:spcPct val="15000"/>
                </a:spcAft>
                <a:defRPr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MicroRNAs(miRNAs)</a:t>
              </a: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是真核生物中一类非编码内源小分子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RNA</a:t>
              </a:r>
              <a:r>
                <a:rPr lang="zh-CN" altLang="en-US" sz="1800" dirty="0" smtClean="0"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404889" y="2684473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228" tIns="49083" rIns="66228" bIns="49083" spcCol="1270"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miRNA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572394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2051403" y="111078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E2AC8288-5FA8-4F0A-B4E3-377C0AFABF66}"/>
              </a:ext>
            </a:extLst>
          </p:cNvPr>
          <p:cNvSpPr txBox="1"/>
          <p:nvPr/>
        </p:nvSpPr>
        <p:spPr>
          <a:xfrm>
            <a:off x="213342" y="232853"/>
            <a:ext cx="65499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二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、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选题依据及意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义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572000" y="1108075"/>
            <a:ext cx="0" cy="329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219575" y="2254250"/>
            <a:ext cx="704850" cy="706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&amp;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21543" y="1108074"/>
            <a:ext cx="2698750" cy="2362253"/>
            <a:chOff x="1212260" y="1408675"/>
            <a:chExt cx="2699790" cy="1307907"/>
          </a:xfrm>
        </p:grpSpPr>
        <p:sp>
          <p:nvSpPr>
            <p:cNvPr id="19" name="TextBox 12"/>
            <p:cNvSpPr txBox="1"/>
            <p:nvPr/>
          </p:nvSpPr>
          <p:spPr>
            <a:xfrm>
              <a:off x="1212260" y="1745266"/>
              <a:ext cx="2699790" cy="971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 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   近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期对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OsmiR172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的研究表明，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OsmiR172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可以通过调节其靶基因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AP2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，对水稻的花期、抗逆性等多个方面进行调控。</a:t>
              </a: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1212260" y="1408675"/>
              <a:ext cx="2039842" cy="2044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选题依据</a:t>
              </a:r>
              <a:endPara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31694" y="1108075"/>
            <a:ext cx="2698750" cy="2971595"/>
            <a:chOff x="1212260" y="1408675"/>
            <a:chExt cx="2699790" cy="1986780"/>
          </a:xfrm>
        </p:grpSpPr>
        <p:sp>
          <p:nvSpPr>
            <p:cNvPr id="22" name="TextBox 12"/>
            <p:cNvSpPr txBox="1"/>
            <p:nvPr/>
          </p:nvSpPr>
          <p:spPr>
            <a:xfrm>
              <a:off x="1212260" y="1778052"/>
              <a:ext cx="2699790" cy="16174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 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   通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过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PCR-SSCP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方法对突变体初筛，再通过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Sanger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测序对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OsmiR172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定向敲除突变体进行具体的鉴定分析，可以为深入研究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OsmiR172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生物功能提供可靠突变体材料。</a:t>
              </a:r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1212260" y="1408675"/>
              <a:ext cx="2039842" cy="246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选题意义</a:t>
              </a:r>
              <a:endPara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813844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E2AC8288-5FA8-4F0A-B4E3-377C0AFABF66}"/>
              </a:ext>
            </a:extLst>
          </p:cNvPr>
          <p:cNvSpPr txBox="1"/>
          <p:nvPr/>
        </p:nvSpPr>
        <p:spPr>
          <a:xfrm>
            <a:off x="213342" y="232853"/>
            <a:ext cx="654995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三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、研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究内容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9855" y="1530023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通过利用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SSCP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Sanger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测序对水稻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OsmiR172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定向敲除突变体的鉴定分析，筛选得到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OsmiR172a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OsmiR172b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OsmiR172c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OsmiR172d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单突变体及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OsmiR172ad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OsmiR172bc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OsmiR172abcd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等多突变体。</a:t>
            </a:r>
          </a:p>
        </p:txBody>
      </p:sp>
    </p:spTree>
    <p:extLst>
      <p:ext uri="{BB962C8B-B14F-4D97-AF65-F5344CB8AC3E}">
        <p14:creationId xmlns:p14="http://schemas.microsoft.com/office/powerpoint/2010/main" val="102189309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2051403" y="9611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E2AC8288-5FA8-4F0A-B4E3-377C0AFABF66}"/>
              </a:ext>
            </a:extLst>
          </p:cNvPr>
          <p:cNvSpPr txBox="1"/>
          <p:nvPr/>
        </p:nvSpPr>
        <p:spPr>
          <a:xfrm>
            <a:off x="213342" y="232853"/>
            <a:ext cx="654995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四、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关键问题与最终目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标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5750" y="1673225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1450" y="1558925"/>
            <a:ext cx="2592388" cy="2592388"/>
          </a:xfrm>
          <a:prstGeom prst="ellipse">
            <a:avLst/>
          </a:prstGeom>
          <a:noFill/>
          <a:ln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208213"/>
            <a:ext cx="914400" cy="12858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6" name="直接连接符 25"/>
          <p:cNvCxnSpPr>
            <a:stCxn id="24" idx="0"/>
            <a:endCxn id="30" idx="2"/>
          </p:cNvCxnSpPr>
          <p:nvPr/>
        </p:nvCxnSpPr>
        <p:spPr>
          <a:xfrm>
            <a:off x="1466850" y="1558925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4" idx="6"/>
            <a:endCxn id="33" idx="2"/>
          </p:cNvCxnSpPr>
          <p:nvPr/>
        </p:nvCxnSpPr>
        <p:spPr>
          <a:xfrm flipV="1">
            <a:off x="2763838" y="2851150"/>
            <a:ext cx="777875" cy="4763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4" idx="4"/>
            <a:endCxn id="36" idx="2"/>
          </p:cNvCxnSpPr>
          <p:nvPr/>
        </p:nvCxnSpPr>
        <p:spPr>
          <a:xfrm flipV="1">
            <a:off x="1466850" y="4151313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541713" y="1198563"/>
            <a:ext cx="719137" cy="720725"/>
            <a:chOff x="3995936" y="1495374"/>
            <a:chExt cx="720080" cy="720080"/>
          </a:xfrm>
        </p:grpSpPr>
        <p:sp>
          <p:nvSpPr>
            <p:cNvPr id="30" name="椭圆 29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" name="TextBox 9"/>
            <p:cNvSpPr txBox="1"/>
            <p:nvPr/>
          </p:nvSpPr>
          <p:spPr>
            <a:xfrm>
              <a:off x="4061545" y="1624511"/>
              <a:ext cx="523586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41713" y="2490788"/>
            <a:ext cx="719137" cy="719137"/>
            <a:chOff x="3995936" y="2786571"/>
            <a:chExt cx="720080" cy="720080"/>
          </a:xfrm>
        </p:grpSpPr>
        <p:sp>
          <p:nvSpPr>
            <p:cNvPr id="33" name="椭圆 32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4061543" y="2920654"/>
              <a:ext cx="60465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1713" y="3790950"/>
            <a:ext cx="719137" cy="720725"/>
            <a:chOff x="3995936" y="4087662"/>
            <a:chExt cx="720080" cy="720080"/>
          </a:xfrm>
        </p:grpSpPr>
        <p:sp>
          <p:nvSpPr>
            <p:cNvPr id="36" name="椭圆 35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4061545" y="4216800"/>
              <a:ext cx="60465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8" name="TextBox 16"/>
          <p:cNvSpPr txBox="1"/>
          <p:nvPr/>
        </p:nvSpPr>
        <p:spPr bwMode="auto">
          <a:xfrm>
            <a:off x="4446589" y="1276486"/>
            <a:ext cx="4499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    定向敲除得到的材料中有未突变的材料，也有单突变体和多突变体，首先要分离出单突变体与多突变体。</a:t>
            </a:r>
            <a:endParaRPr kumimoji="0" lang="en-US" altLang="zh-CN" sz="16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460875" y="1012077"/>
            <a:ext cx="202088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突变体的分离鉴定</a:t>
            </a:r>
          </a:p>
        </p:txBody>
      </p:sp>
      <p:sp>
        <p:nvSpPr>
          <p:cNvPr id="40" name="TextBox 18"/>
          <p:cNvSpPr txBox="1"/>
          <p:nvPr/>
        </p:nvSpPr>
        <p:spPr bwMode="auto">
          <a:xfrm>
            <a:off x="4473575" y="2717800"/>
            <a:ext cx="4395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    此后，要分析突变体的基因型，得到突变体具体的突变情况。</a:t>
            </a:r>
            <a:endParaRPr kumimoji="0" lang="en-US" altLang="zh-CN" sz="16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487863" y="2395846"/>
            <a:ext cx="202088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分析突变体基因型</a:t>
            </a:r>
          </a:p>
        </p:txBody>
      </p:sp>
      <p:sp>
        <p:nvSpPr>
          <p:cNvPr id="42" name="TextBox 20"/>
          <p:cNvSpPr txBox="1"/>
          <p:nvPr/>
        </p:nvSpPr>
        <p:spPr bwMode="auto">
          <a:xfrm>
            <a:off x="4492625" y="4013200"/>
            <a:ext cx="42804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kern="1200" cap="none" spc="0" normalizeH="0" baseline="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    通过突变体的分离鉴定和基因测序，得到多种单突变体与多突变体。</a:t>
            </a:r>
            <a:endParaRPr kumimoji="0" lang="en-US" altLang="zh-CN" sz="16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506913" y="3648075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最终目标</a:t>
            </a:r>
          </a:p>
        </p:txBody>
      </p:sp>
    </p:spTree>
    <p:extLst>
      <p:ext uri="{BB962C8B-B14F-4D97-AF65-F5344CB8AC3E}">
        <p14:creationId xmlns:p14="http://schemas.microsoft.com/office/powerpoint/2010/main" val="857054754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2099443" y="110807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E2AC8288-5FA8-4F0A-B4E3-377C0AFABF66}"/>
              </a:ext>
            </a:extLst>
          </p:cNvPr>
          <p:cNvSpPr txBox="1"/>
          <p:nvPr/>
        </p:nvSpPr>
        <p:spPr>
          <a:xfrm>
            <a:off x="213342" y="232853"/>
            <a:ext cx="654995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五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、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主要理论与技术路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线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572000" y="1108075"/>
            <a:ext cx="0" cy="329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19575" y="2254250"/>
            <a:ext cx="704850" cy="706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&amp;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21542" y="1108076"/>
            <a:ext cx="2790763" cy="3691849"/>
            <a:chOff x="1212259" y="1408675"/>
            <a:chExt cx="2791838" cy="2044062"/>
          </a:xfrm>
        </p:grpSpPr>
        <p:sp>
          <p:nvSpPr>
            <p:cNvPr id="10" name="TextBox 12"/>
            <p:cNvSpPr txBox="1"/>
            <p:nvPr/>
          </p:nvSpPr>
          <p:spPr>
            <a:xfrm>
              <a:off x="1212259" y="1745266"/>
              <a:ext cx="2791838" cy="170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 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   先通过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PCR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扩增目的片段，然后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PCR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产物变性，通过聚丙烯酰胺凝胶电泳进行筛选。变性的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DNA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单链在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PAGE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中形成不同的立体构象，导致其迁移率不同，形成位置不一的条带，由此可以判断出突变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DNA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。</a:t>
              </a:r>
              <a:endParaRPr lang="zh-CN" altLang="en-US" sz="1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" name="TextBox 13"/>
            <p:cNvSpPr txBox="1"/>
            <p:nvPr/>
          </p:nvSpPr>
          <p:spPr>
            <a:xfrm>
              <a:off x="1212260" y="1408675"/>
              <a:ext cx="2039842" cy="2044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SSCP</a:t>
              </a:r>
              <a:endPara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31693" y="1108075"/>
            <a:ext cx="3260078" cy="3968791"/>
            <a:chOff x="1212260" y="1408675"/>
            <a:chExt cx="2699790" cy="2653495"/>
          </a:xfrm>
        </p:grpSpPr>
        <p:sp>
          <p:nvSpPr>
            <p:cNvPr id="14" name="TextBox 12"/>
            <p:cNvSpPr txBox="1"/>
            <p:nvPr/>
          </p:nvSpPr>
          <p:spPr>
            <a:xfrm>
              <a:off x="1212260" y="1778052"/>
              <a:ext cx="2699790" cy="22841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    利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用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DNA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聚合酶来延伸结合在待定序列模板上的引物，直到结合了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ddNTP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。由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于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ddNTP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缺乏延伸所需要的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3-OH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基团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，延伸过程选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择性地在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G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、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A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、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T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或</a:t>
              </a:r>
              <a:r>
                <a:rPr lang="en-US" altLang="zh-CN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C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处终止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。四次反应分别确定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G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、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A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、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T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、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C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的位置，结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合四次反应，就可以得到这段</a:t>
              </a:r>
              <a:r>
                <a:rPr lang="en-US" altLang="zh-CN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DNA</a:t>
              </a:r>
              <a:r>
                <a:rPr lang="zh-CN" altLang="en-US" sz="18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的</a:t>
              </a:r>
              <a:r>
                <a:rPr lang="zh-CN" altLang="en-US" sz="18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碱基序列。</a:t>
              </a: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1212260" y="1408675"/>
              <a:ext cx="2039842" cy="246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  <a:sym typeface="微软雅黑 Light" panose="020B0502040204020203" pitchFamily="34" charset="-122"/>
                </a:rPr>
                <a:t>Sanger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 Light" panose="020B0502040204020203" pitchFamily="34" charset="-122"/>
                </a:rPr>
                <a:t>测序</a:t>
              </a:r>
              <a:endPara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972976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E2AC8288-5FA8-4F0A-B4E3-377C0AFABF66}"/>
              </a:ext>
            </a:extLst>
          </p:cNvPr>
          <p:cNvSpPr txBox="1"/>
          <p:nvPr/>
        </p:nvSpPr>
        <p:spPr>
          <a:xfrm>
            <a:off x="213342" y="232853"/>
            <a:ext cx="654995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五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、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主要理论与技术路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线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73589" y="1042226"/>
            <a:ext cx="1085216" cy="418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22531" y="1707340"/>
            <a:ext cx="2187331" cy="409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PCR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增目的基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072218" y="3035030"/>
            <a:ext cx="2287953" cy="5394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突变体基因型分析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17153" y="3848631"/>
            <a:ext cx="1998081" cy="410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得到突变体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369406" y="2390706"/>
            <a:ext cx="1693579" cy="370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突变体分离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145854" y="1487290"/>
            <a:ext cx="140677" cy="22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145853" y="2158668"/>
            <a:ext cx="140677" cy="22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145852" y="2814980"/>
            <a:ext cx="140677" cy="22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4145852" y="3608371"/>
            <a:ext cx="140677" cy="22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60735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7" grpId="0" animBg="1"/>
      <p:bldP spid="5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778353" y="1109964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E2AC8288-5FA8-4F0A-B4E3-377C0AFABF66}"/>
              </a:ext>
            </a:extLst>
          </p:cNvPr>
          <p:cNvSpPr txBox="1"/>
          <p:nvPr/>
        </p:nvSpPr>
        <p:spPr>
          <a:xfrm>
            <a:off x="213342" y="232853"/>
            <a:ext cx="654995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六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、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论文特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色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85900" y="1547474"/>
            <a:ext cx="59563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 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 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本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课题通过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SSCP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Sanger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测序对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OsmiR172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定向突变体进行具体的鉴定分析，筛选出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OsmiR172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单突变体与多突变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体。能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够为进一步研究水稻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OsmiR172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提供可靠材料，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对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其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功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微软雅黑 Light" panose="020B0502040204020203" pitchFamily="34" charset="-122"/>
              </a:rPr>
              <a:t>能研究有重要帮助。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760286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550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844</Words>
  <Application>Microsoft Office PowerPoint</Application>
  <PresentationFormat>全屏显示(16:9)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Nexa Light</vt:lpstr>
      <vt:lpstr>Wingdings</vt:lpstr>
      <vt:lpstr>Calibri</vt:lpstr>
      <vt:lpstr>微软雅黑</vt:lpstr>
      <vt:lpstr>微软雅黑 Light</vt:lpstr>
      <vt:lpstr>Times New Roman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Dead Acher</cp:lastModifiedBy>
  <cp:revision>179</cp:revision>
  <dcterms:created xsi:type="dcterms:W3CDTF">2015-04-27T05:53:22Z</dcterms:created>
  <dcterms:modified xsi:type="dcterms:W3CDTF">2020-01-02T13:26:55Z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