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914400" y="138112"/>
            <a:ext cx="16459200" cy="2262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914400" y="2400300"/>
            <a:ext cx="16459200" cy="78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8839200" y="9260681"/>
            <a:ext cx="4267200" cy="54768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12;p3" descr="Google Shape;12;p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2050" y="1466850"/>
            <a:ext cx="2658318" cy="571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Google Shape;13;p3" descr="Google Shape;13;p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05850" y="0"/>
            <a:ext cx="9579751" cy="10287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Google Shape;14;p3" descr="Google Shape;14;p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44150" y="2038350"/>
            <a:ext cx="7943850" cy="824865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Google Shape;15;p3"/>
          <p:cNvSpPr txBox="1"/>
          <p:nvPr/>
        </p:nvSpPr>
        <p:spPr>
          <a:xfrm>
            <a:off x="1162050" y="3952875"/>
            <a:ext cx="11363325" cy="2658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3624"/>
              </a:lnSpc>
              <a:defRPr sz="8200">
                <a:solidFill>
                  <a:srgbClr val="002F4F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</a:lstStyle>
          <a:p>
            <a:pPr/>
            <a:r>
              <a:t>Интенсив-курс по React JS</a:t>
            </a:r>
          </a:p>
        </p:txBody>
      </p:sp>
      <p:sp>
        <p:nvSpPr>
          <p:cNvPr id="24" name="Google Shape;16;p3"/>
          <p:cNvSpPr txBox="1"/>
          <p:nvPr/>
        </p:nvSpPr>
        <p:spPr>
          <a:xfrm>
            <a:off x="1162050" y="8924925"/>
            <a:ext cx="2047875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6665"/>
              </a:lnSpc>
              <a:defRPr sz="2700">
                <a:solidFill>
                  <a:srgbClr val="002F4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astondevs.ru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40;p5" descr="Google Shape;40;p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02050" y="762000"/>
            <a:ext cx="723900" cy="7239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1;p5"/>
          <p:cNvSpPr txBox="1"/>
          <p:nvPr/>
        </p:nvSpPr>
        <p:spPr>
          <a:xfrm>
            <a:off x="1162050" y="666750"/>
            <a:ext cx="14001750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7142"/>
              </a:lnSpc>
              <a:defRPr sz="5200">
                <a:latin typeface="Raleway Light"/>
                <a:ea typeface="Raleway Light"/>
                <a:cs typeface="Raleway Light"/>
                <a:sym typeface="Raleway Light"/>
              </a:defRPr>
            </a:lvl1pPr>
          </a:lstStyle>
          <a:p>
            <a:pPr/>
            <a:r>
              <a:t>State</a:t>
            </a:r>
          </a:p>
        </p:txBody>
      </p:sp>
      <p:sp>
        <p:nvSpPr>
          <p:cNvPr id="85" name="Google Shape;43;p5"/>
          <p:cNvSpPr txBox="1"/>
          <p:nvPr/>
        </p:nvSpPr>
        <p:spPr>
          <a:xfrm>
            <a:off x="1828800" y="4219575"/>
            <a:ext cx="2870762" cy="1452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40000"/>
              </a:lnSpc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Pantone 539 C</a:t>
            </a:r>
            <a:br/>
            <a:r>
              <a:t>CMYK (100/79/43/40)</a:t>
            </a:r>
            <a:br/>
            <a:r>
              <a:t>RGB (0/47/79)</a:t>
            </a:r>
            <a:br/>
            <a:r>
              <a:t>#002F4F</a:t>
            </a:r>
          </a:p>
        </p:txBody>
      </p:sp>
      <p:pic>
        <p:nvPicPr>
          <p:cNvPr id="86" name="page3image57089152.png" descr="page3image5708915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03801" y="2210045"/>
            <a:ext cx="2726907" cy="1301909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Текст"/>
          <p:cNvSpPr txBox="1"/>
          <p:nvPr/>
        </p:nvSpPr>
        <p:spPr>
          <a:xfrm>
            <a:off x="1432223" y="7019990"/>
            <a:ext cx="127001" cy="68326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</a:p>
          <a:p>
            <a:pPr marL="140368" indent="-140368">
              <a:lnSpc>
                <a:spcPct val="170000"/>
              </a:lnSpc>
              <a:buSzPct val="100000"/>
              <a:buChar char="•"/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88" name="Компоненты в React могут иметь свой state для хранения в нем состояния.…"/>
          <p:cNvSpPr txBox="1"/>
          <p:nvPr/>
        </p:nvSpPr>
        <p:spPr>
          <a:xfrm>
            <a:off x="753344" y="2178525"/>
            <a:ext cx="8988422" cy="6158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 sz="2400"/>
            </a:pPr>
          </a:p>
          <a:p>
            <a:pPr>
              <a:lnSpc>
                <a:spcPct val="150000"/>
              </a:lnSpc>
              <a:defRPr sz="2400"/>
            </a:pPr>
          </a:p>
          <a:p>
            <a:pPr marL="240631" indent="-240631">
              <a:lnSpc>
                <a:spcPct val="150000"/>
              </a:lnSpc>
              <a:buSzPct val="100000"/>
              <a:buChar char="•"/>
              <a:defRPr sz="2400"/>
            </a:pPr>
            <a:r>
              <a:t>Компоненты</a:t>
            </a:r>
            <a:r>
              <a:rPr>
                <a:solidFill>
                  <a:srgbClr val="111111"/>
                </a:solidFill>
                <a:uFill>
                  <a:solidFill>
                    <a:srgbClr val="111111"/>
                  </a:solidFill>
                </a:uFill>
              </a:rPr>
              <a:t> в React могут иметь свой state для хранения в нем состояния. </a:t>
            </a:r>
            <a:endParaRPr>
              <a:solidFill>
                <a:srgbClr val="111111"/>
              </a:solidFill>
              <a:uFill>
                <a:solidFill>
                  <a:srgbClr val="111111"/>
                </a:solidFill>
              </a:uFill>
            </a:endParaRPr>
          </a:p>
          <a:p>
            <a:pPr marL="240631" indent="-240631">
              <a:lnSpc>
                <a:spcPct val="150000"/>
              </a:lnSpc>
              <a:buSzPct val="100000"/>
              <a:buChar char="•"/>
              <a:defRPr sz="2400"/>
            </a:pPr>
            <a:r>
              <a:rPr>
                <a:solidFill>
                  <a:srgbClr val="111111"/>
                </a:solidFill>
                <a:uFill>
                  <a:solidFill>
                    <a:srgbClr val="111111"/>
                  </a:solidFill>
                </a:uFill>
              </a:rPr>
              <a:t>Состоянием компонента можно управлять с помощью функции this.setState(state, [callback])</a:t>
            </a:r>
            <a:endParaRPr>
              <a:solidFill>
                <a:srgbClr val="111111"/>
              </a:solidFill>
              <a:uFill>
                <a:solidFill>
                  <a:srgbClr val="111111"/>
                </a:solidFill>
              </a:uFill>
            </a:endParaRPr>
          </a:p>
          <a:p>
            <a:pPr marL="240631" indent="-240631">
              <a:lnSpc>
                <a:spcPct val="150000"/>
              </a:lnSpc>
              <a:buSzPct val="100000"/>
              <a:buChar char="•"/>
              <a:defRPr sz="2400"/>
            </a:pPr>
            <a:r>
              <a:rPr>
                <a:solidFill>
                  <a:srgbClr val="111111"/>
                </a:solidFill>
                <a:uFill>
                  <a:solidFill>
                    <a:srgbClr val="111111"/>
                  </a:solidFill>
                </a:uFill>
              </a:rPr>
              <a:t>Данная функция добавляет в очередь изменения состояния компонента. Также он указывает React, что в компонент и его дочерние элементы должны быть повторно отрисованы с уже обновленным состоянием. </a:t>
            </a:r>
            <a:endParaRPr>
              <a:solidFill>
                <a:srgbClr val="111111"/>
              </a:solidFill>
              <a:uFill>
                <a:solidFill>
                  <a:srgbClr val="111111"/>
                </a:solidFill>
              </a:uFill>
            </a:endParaRPr>
          </a:p>
          <a:p>
            <a:pPr marL="240631" indent="-240631">
              <a:lnSpc>
                <a:spcPct val="150000"/>
              </a:lnSpc>
              <a:buSzPct val="100000"/>
              <a:buChar char="•"/>
              <a:defRPr sz="2400"/>
            </a:pPr>
            <a:r>
              <a:rPr>
                <a:solidFill>
                  <a:srgbClr val="111111"/>
                </a:solidFill>
                <a:uFill>
                  <a:solidFill>
                    <a:srgbClr val="111111"/>
                  </a:solidFill>
                </a:uFill>
              </a:rPr>
              <a:t>Функция this.setState(state, [callback]) является ассинхронной.</a:t>
            </a:r>
          </a:p>
        </p:txBody>
      </p:sp>
      <p:pic>
        <p:nvPicPr>
          <p:cNvPr id="89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89387" y="3720464"/>
            <a:ext cx="5181601" cy="2451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40;p5" descr="Google Shape;40;p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02050" y="762000"/>
            <a:ext cx="723900" cy="723900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Google Shape;41;p5"/>
          <p:cNvSpPr txBox="1"/>
          <p:nvPr/>
        </p:nvSpPr>
        <p:spPr>
          <a:xfrm>
            <a:off x="1162050" y="666750"/>
            <a:ext cx="14001750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7142"/>
              </a:lnSpc>
              <a:defRPr sz="5200">
                <a:latin typeface="Raleway Light"/>
                <a:ea typeface="Raleway Light"/>
                <a:cs typeface="Raleway Light"/>
                <a:sym typeface="Raleway Light"/>
              </a:defRPr>
            </a:lvl1pPr>
          </a:lstStyle>
          <a:p>
            <a:pPr/>
            <a:r>
              <a:t>Props</a:t>
            </a:r>
          </a:p>
        </p:txBody>
      </p:sp>
      <p:sp>
        <p:nvSpPr>
          <p:cNvPr id="93" name="Google Shape;43;p5"/>
          <p:cNvSpPr txBox="1"/>
          <p:nvPr/>
        </p:nvSpPr>
        <p:spPr>
          <a:xfrm>
            <a:off x="1828800" y="4219575"/>
            <a:ext cx="2870762" cy="1452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40000"/>
              </a:lnSpc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Pantone 539 C</a:t>
            </a:r>
            <a:br/>
            <a:r>
              <a:t>CMYK (100/79/43/40)</a:t>
            </a:r>
            <a:br/>
            <a:r>
              <a:t>RGB (0/47/79)</a:t>
            </a:r>
            <a:br/>
            <a:r>
              <a:t>#002F4F</a:t>
            </a:r>
          </a:p>
        </p:txBody>
      </p:sp>
      <p:pic>
        <p:nvPicPr>
          <p:cNvPr id="94" name="page3image57089152.png" descr="page3image5708915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03801" y="2210045"/>
            <a:ext cx="2726907" cy="1301909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Текст"/>
          <p:cNvSpPr txBox="1"/>
          <p:nvPr/>
        </p:nvSpPr>
        <p:spPr>
          <a:xfrm>
            <a:off x="1432223" y="7019990"/>
            <a:ext cx="127001" cy="68326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</a:p>
          <a:p>
            <a:pPr marL="140368" indent="-140368">
              <a:lnSpc>
                <a:spcPct val="170000"/>
              </a:lnSpc>
              <a:buSzPct val="100000"/>
              <a:buChar char="•"/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96" name="Компоненты в React могут иметь свойства (props). Это данные которые родительский компонент может передать дочернему.…"/>
          <p:cNvSpPr txBox="1"/>
          <p:nvPr/>
        </p:nvSpPr>
        <p:spPr>
          <a:xfrm>
            <a:off x="753344" y="2178525"/>
            <a:ext cx="8988422" cy="5629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 sz="2400"/>
            </a:pPr>
          </a:p>
          <a:p>
            <a:pPr>
              <a:lnSpc>
                <a:spcPct val="150000"/>
              </a:lnSpc>
              <a:defRPr sz="2400"/>
            </a:pPr>
          </a:p>
          <a:p>
            <a:pPr>
              <a:lnSpc>
                <a:spcPct val="150000"/>
              </a:lnSpc>
              <a:defRPr sz="2400"/>
            </a:pPr>
            <a:r>
              <a:t>Компоненты в React могут иметь свойства (props). Это данные которые родительский компонент может передать дочернему.</a:t>
            </a:r>
          </a:p>
          <a:p>
            <a:pPr>
              <a:lnSpc>
                <a:spcPct val="150000"/>
              </a:lnSpc>
              <a:defRPr sz="2400"/>
            </a:pPr>
            <a:r>
              <a:t>Пропсы нельзя изменять и мутировать. В React есть одно обязательное правило - компоненты обязаны вести себя как чистые функции по отношению к своим props.</a:t>
            </a:r>
          </a:p>
          <a:p>
            <a:pPr>
              <a:lnSpc>
                <a:spcPct val="150000"/>
              </a:lnSpc>
              <a:defRPr sz="2400"/>
            </a:pPr>
          </a:p>
          <a:p>
            <a:pPr>
              <a:lnSpc>
                <a:spcPct val="150000"/>
              </a:lnSpc>
              <a:defRPr sz="2400"/>
            </a:pPr>
            <a:r>
              <a:t>Prop drilling - это неофициальный термин для передачи данных через несколько вложенных дочерних компонентов в попытке доставить их глубоко вложенному компоненту. </a:t>
            </a:r>
          </a:p>
        </p:txBody>
      </p:sp>
      <p:pic>
        <p:nvPicPr>
          <p:cNvPr id="97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364569" y="3278314"/>
            <a:ext cx="5600701" cy="1612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40;p5" descr="Google Shape;40;p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02050" y="762000"/>
            <a:ext cx="723900" cy="723900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Google Shape;41;p5"/>
          <p:cNvSpPr txBox="1"/>
          <p:nvPr/>
        </p:nvSpPr>
        <p:spPr>
          <a:xfrm>
            <a:off x="1162050" y="666750"/>
            <a:ext cx="14001750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7142"/>
              </a:lnSpc>
              <a:defRPr sz="5200">
                <a:latin typeface="Raleway Light"/>
                <a:ea typeface="Raleway Light"/>
                <a:cs typeface="Raleway Light"/>
                <a:sym typeface="Raleway Light"/>
              </a:defRPr>
            </a:lvl1pPr>
          </a:lstStyle>
          <a:p>
            <a:pPr/>
            <a:r>
              <a:t>Ref (reference, ссылки)</a:t>
            </a:r>
          </a:p>
        </p:txBody>
      </p:sp>
      <p:sp>
        <p:nvSpPr>
          <p:cNvPr id="101" name="Google Shape;43;p5"/>
          <p:cNvSpPr txBox="1"/>
          <p:nvPr/>
        </p:nvSpPr>
        <p:spPr>
          <a:xfrm>
            <a:off x="1828800" y="4219575"/>
            <a:ext cx="2870762" cy="1452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40000"/>
              </a:lnSpc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Pantone 539 C</a:t>
            </a:r>
            <a:br/>
            <a:r>
              <a:t>CMYK (100/79/43/40)</a:t>
            </a:r>
            <a:br/>
            <a:r>
              <a:t>RGB (0/47/79)</a:t>
            </a:r>
            <a:br/>
            <a:r>
              <a:t>#002F4F</a:t>
            </a:r>
          </a:p>
        </p:txBody>
      </p:sp>
      <p:pic>
        <p:nvPicPr>
          <p:cNvPr id="102" name="page3image57089152.png" descr="page3image5708915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03801" y="2210045"/>
            <a:ext cx="2726907" cy="1301909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Текст"/>
          <p:cNvSpPr txBox="1"/>
          <p:nvPr/>
        </p:nvSpPr>
        <p:spPr>
          <a:xfrm>
            <a:off x="1432223" y="7019990"/>
            <a:ext cx="127001" cy="68326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</a:p>
          <a:p>
            <a:pPr marL="140368" indent="-140368">
              <a:lnSpc>
                <a:spcPct val="170000"/>
              </a:lnSpc>
              <a:buSzPct val="100000"/>
              <a:buChar char="•"/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104" name="Refs используются для получения ссылки на узел DOM (Document Object Model) или компонента в React. Если кратко, то Refs возвращает ссылку на элемент.…"/>
          <p:cNvSpPr txBox="1"/>
          <p:nvPr/>
        </p:nvSpPr>
        <p:spPr>
          <a:xfrm>
            <a:off x="753344" y="2178525"/>
            <a:ext cx="8988422" cy="5629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 sz="2400"/>
            </a:pPr>
          </a:p>
          <a:p>
            <a:pPr>
              <a:lnSpc>
                <a:spcPct val="150000"/>
              </a:lnSpc>
              <a:defRPr sz="2400"/>
            </a:pPr>
          </a:p>
          <a:p>
            <a:pPr>
              <a:lnSpc>
                <a:spcPct val="150000"/>
              </a:lnSpc>
              <a:defRPr sz="2400"/>
            </a:pPr>
            <a:r>
              <a:t>Refs используются для получения ссылки на узел DOM (Document Object Model) или компонента в React. Если кратко, то Refs возвращает ссылку на элемент.</a:t>
            </a:r>
          </a:p>
          <a:p>
            <a:pPr>
              <a:lnSpc>
                <a:spcPct val="150000"/>
              </a:lnSpc>
              <a:defRPr sz="2400"/>
            </a:pPr>
            <a:r>
              <a:t>Когда использовать ссылки:</a:t>
            </a:r>
          </a:p>
          <a:p>
            <a:pPr marL="240631" indent="-240631">
              <a:lnSpc>
                <a:spcPct val="150000"/>
              </a:lnSpc>
              <a:buSzPct val="100000"/>
              <a:buChar char="•"/>
              <a:defRPr sz="2400"/>
            </a:pPr>
            <a:r>
              <a:t>Управление фокусом, выделение текста или воспроизведение медиа.</a:t>
            </a:r>
          </a:p>
          <a:p>
            <a:pPr marL="240631" indent="-240631">
              <a:lnSpc>
                <a:spcPct val="150000"/>
              </a:lnSpc>
              <a:buSzPct val="100000"/>
              <a:buChar char="•"/>
              <a:defRPr sz="2400"/>
            </a:pPr>
            <a:r>
              <a:t>Скролл</a:t>
            </a:r>
          </a:p>
          <a:p>
            <a:pPr marL="240631" indent="-240631">
              <a:lnSpc>
                <a:spcPct val="150000"/>
              </a:lnSpc>
              <a:buSzPct val="100000"/>
              <a:buChar char="•"/>
              <a:defRPr sz="2400"/>
            </a:pPr>
            <a:r>
              <a:t>Чтобы получить текущие размеры DOM объекта с помощью свойств offsetWidth / offsetHeight</a:t>
            </a:r>
          </a:p>
        </p:txBody>
      </p:sp>
      <p:pic>
        <p:nvPicPr>
          <p:cNvPr id="105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05547" y="2325398"/>
            <a:ext cx="5726130" cy="65014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40;p5" descr="Google Shape;40;p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02050" y="762000"/>
            <a:ext cx="723900" cy="723900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Google Shape;41;p5"/>
          <p:cNvSpPr txBox="1"/>
          <p:nvPr/>
        </p:nvSpPr>
        <p:spPr>
          <a:xfrm>
            <a:off x="1162050" y="666750"/>
            <a:ext cx="14001750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7142"/>
              </a:lnSpc>
              <a:defRPr sz="5200">
                <a:latin typeface="Raleway Light"/>
                <a:ea typeface="Raleway Light"/>
                <a:cs typeface="Raleway Light"/>
                <a:sym typeface="Raleway Light"/>
              </a:defRPr>
            </a:lvl1pPr>
          </a:lstStyle>
          <a:p>
            <a:pPr/>
            <a:r>
              <a:t>VDOM</a:t>
            </a:r>
          </a:p>
        </p:txBody>
      </p:sp>
      <p:sp>
        <p:nvSpPr>
          <p:cNvPr id="109" name="Google Shape;43;p5"/>
          <p:cNvSpPr txBox="1"/>
          <p:nvPr/>
        </p:nvSpPr>
        <p:spPr>
          <a:xfrm>
            <a:off x="1828800" y="4219575"/>
            <a:ext cx="2870762" cy="1452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40000"/>
              </a:lnSpc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Pantone 539 C</a:t>
            </a:r>
            <a:br/>
            <a:r>
              <a:t>CMYK (100/79/43/40)</a:t>
            </a:r>
            <a:br/>
            <a:r>
              <a:t>RGB (0/47/79)</a:t>
            </a:r>
            <a:br/>
            <a:r>
              <a:t>#002F4F</a:t>
            </a:r>
          </a:p>
        </p:txBody>
      </p:sp>
      <p:pic>
        <p:nvPicPr>
          <p:cNvPr id="110" name="page3image57089152.png" descr="page3image5708915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03801" y="2210045"/>
            <a:ext cx="2726907" cy="1301909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Текст"/>
          <p:cNvSpPr txBox="1"/>
          <p:nvPr/>
        </p:nvSpPr>
        <p:spPr>
          <a:xfrm>
            <a:off x="1432223" y="7019990"/>
            <a:ext cx="127001" cy="68326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</a:p>
          <a:p>
            <a:pPr marL="140368" indent="-140368">
              <a:lnSpc>
                <a:spcPct val="170000"/>
              </a:lnSpc>
              <a:buSzPct val="100000"/>
              <a:buChar char="•"/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112" name="Виртуальный DOM (VDOM) — это концепция программирования, в которой идеальное или «виртуальное» представление пользовательского интерфейса хранится в памяти и синхронизируется с «настоящим» DOM при помощи библиотеки,  такой как ReactDOM. Это процесс назыв"/>
          <p:cNvSpPr txBox="1"/>
          <p:nvPr/>
        </p:nvSpPr>
        <p:spPr>
          <a:xfrm>
            <a:off x="753344" y="2178525"/>
            <a:ext cx="15588211" cy="3922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 sz="2400"/>
            </a:pPr>
            <a:r>
              <a:t>Виртуальный DOM (VDOM) — это концепция программирования, в которой идеальное или «виртуальное» представление пользовательского интерфейса хранится в памяти и синхронизируется с «настоящим» DOM при помощи библиотеки,  такой как ReactDOM. Это процесс называется согласованием.</a:t>
            </a:r>
          </a:p>
          <a:p>
            <a:pPr>
              <a:lnSpc>
                <a:spcPct val="150000"/>
              </a:lnSpc>
              <a:defRPr sz="2400"/>
            </a:pPr>
            <a:r>
              <a:t>Когда мы меняем какой-то компонент и он должен перерисоваться, то вначале изменения вносят в VDOM, после чего происходит сравнение(согласование) с реальным DOM и перерендаривается лишь изменившаяся часть.</a:t>
            </a:r>
          </a:p>
          <a:p>
            <a:pPr defTabSz="457200">
              <a:defRPr sz="1200">
                <a:solidFill>
                  <a:srgbClr val="3D85C6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defRPr sz="1600">
                <a:solidFill>
                  <a:srgbClr val="3D85C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40;p5" descr="Google Shape;40;p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02050" y="762000"/>
            <a:ext cx="723900" cy="723900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Google Shape;41;p5"/>
          <p:cNvSpPr txBox="1"/>
          <p:nvPr/>
        </p:nvSpPr>
        <p:spPr>
          <a:xfrm>
            <a:off x="1162050" y="666750"/>
            <a:ext cx="14001750" cy="1709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7142"/>
              </a:lnSpc>
              <a:defRPr sz="5200">
                <a:latin typeface="Raleway Light"/>
                <a:ea typeface="Raleway Light"/>
                <a:cs typeface="Raleway Light"/>
                <a:sym typeface="Raleway Light"/>
              </a:defRPr>
            </a:lvl1pPr>
          </a:lstStyle>
          <a:p>
            <a:pPr/>
            <a:r>
              <a:t>Стадии жизненного цикла классового компонента</a:t>
            </a:r>
          </a:p>
        </p:txBody>
      </p:sp>
      <p:sp>
        <p:nvSpPr>
          <p:cNvPr id="116" name="Google Shape;43;p5"/>
          <p:cNvSpPr txBox="1"/>
          <p:nvPr/>
        </p:nvSpPr>
        <p:spPr>
          <a:xfrm>
            <a:off x="1828800" y="4219575"/>
            <a:ext cx="2870762" cy="1452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40000"/>
              </a:lnSpc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Pantone 539 C</a:t>
            </a:r>
            <a:br/>
            <a:r>
              <a:t>CMYK (100/79/43/40)</a:t>
            </a:r>
            <a:br/>
            <a:r>
              <a:t>RGB (0/47/79)</a:t>
            </a:r>
            <a:br/>
            <a:r>
              <a:t>#002F4F</a:t>
            </a:r>
          </a:p>
        </p:txBody>
      </p:sp>
      <p:pic>
        <p:nvPicPr>
          <p:cNvPr id="117" name="page3image57089152.png" descr="page3image5708915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03801" y="2210045"/>
            <a:ext cx="2726907" cy="1301909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Текст"/>
          <p:cNvSpPr txBox="1"/>
          <p:nvPr/>
        </p:nvSpPr>
        <p:spPr>
          <a:xfrm>
            <a:off x="1432223" y="7019990"/>
            <a:ext cx="127001" cy="68326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</a:p>
          <a:p>
            <a:pPr marL="140368" indent="-140368">
              <a:lnSpc>
                <a:spcPct val="170000"/>
              </a:lnSpc>
              <a:buSzPct val="100000"/>
              <a:buChar char="•"/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  <p:pic>
        <p:nvPicPr>
          <p:cNvPr id="119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53377" y="2840449"/>
            <a:ext cx="10185401" cy="6172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40;p5" descr="Google Shape;40;p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02050" y="762000"/>
            <a:ext cx="723900" cy="7239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Google Shape;41;p5"/>
          <p:cNvSpPr txBox="1"/>
          <p:nvPr/>
        </p:nvSpPr>
        <p:spPr>
          <a:xfrm>
            <a:off x="1162050" y="666750"/>
            <a:ext cx="14001750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7142"/>
              </a:lnSpc>
              <a:defRPr sz="5200">
                <a:latin typeface="Raleway Light"/>
                <a:ea typeface="Raleway Light"/>
                <a:cs typeface="Raleway Light"/>
                <a:sym typeface="Raleway Light"/>
              </a:defRPr>
            </a:lvl1pPr>
          </a:lstStyle>
          <a:p>
            <a:pPr/>
            <a:r>
              <a:t>Программа курса по React JS</a:t>
            </a:r>
          </a:p>
        </p:txBody>
      </p:sp>
      <p:sp>
        <p:nvSpPr>
          <p:cNvPr id="28" name="Google Shape;43;p5"/>
          <p:cNvSpPr txBox="1"/>
          <p:nvPr/>
        </p:nvSpPr>
        <p:spPr>
          <a:xfrm>
            <a:off x="1828799" y="4219575"/>
            <a:ext cx="2870763" cy="1452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40000"/>
              </a:lnSpc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Pantone 539 C</a:t>
            </a:r>
            <a:br/>
            <a:r>
              <a:t>CMYK (100/79/43/40)</a:t>
            </a:r>
            <a:br/>
            <a:r>
              <a:t>RGB (0/47/79)</a:t>
            </a:r>
            <a:br/>
            <a:r>
              <a:t>#002F4F</a:t>
            </a:r>
          </a:p>
        </p:txBody>
      </p:sp>
      <p:sp>
        <p:nvSpPr>
          <p:cNvPr id="29" name="1. Основы React 2. Продвинутый React 3. Redux и другие State-менеджеры 4. Типизация 5. Тестирование 6. Code style…"/>
          <p:cNvSpPr txBox="1"/>
          <p:nvPr/>
        </p:nvSpPr>
        <p:spPr>
          <a:xfrm>
            <a:off x="1321159" y="3548285"/>
            <a:ext cx="8225164" cy="40445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 sz="2400"/>
            </a:pPr>
            <a:r>
              <a:t>1. Основы React</a:t>
            </a:r>
            <a:br/>
            <a:r>
              <a:t>2. Продвинутый React</a:t>
            </a:r>
            <a:br/>
            <a:r>
              <a:t>3. Redux и другие State-менеджеры</a:t>
            </a:r>
            <a:br/>
            <a:r>
              <a:t>4. Типизация</a:t>
            </a:r>
            <a:br/>
            <a:r>
              <a:t>5. Тестирование</a:t>
            </a:r>
            <a:br/>
            <a:r>
              <a:t>6. Code style</a:t>
            </a:r>
          </a:p>
          <a:p>
            <a:pPr>
              <a:lnSpc>
                <a:spcPct val="150000"/>
              </a:lnSpc>
              <a:defRPr sz="2400"/>
            </a:pPr>
            <a:r>
              <a:t>7. Процесс и методологии разработки</a:t>
            </a:r>
          </a:p>
          <a:p>
            <a:pPr>
              <a:lnSpc>
                <a:spcPct val="150000"/>
              </a:lnSpc>
              <a:defRPr sz="2400"/>
            </a:pPr>
            <a:r>
              <a:t>8. Повторение всех тем и подготовка к срезу знаний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40;p5" descr="Google Shape;40;p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02050" y="762000"/>
            <a:ext cx="723900" cy="723900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Google Shape;41;p5"/>
          <p:cNvSpPr txBox="1"/>
          <p:nvPr/>
        </p:nvSpPr>
        <p:spPr>
          <a:xfrm>
            <a:off x="1162050" y="666750"/>
            <a:ext cx="14001750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7142"/>
              </a:lnSpc>
              <a:defRPr sz="5200">
                <a:latin typeface="Raleway Light"/>
                <a:ea typeface="Raleway Light"/>
                <a:cs typeface="Raleway Light"/>
                <a:sym typeface="Raleway Light"/>
              </a:defRPr>
            </a:lvl1pPr>
          </a:lstStyle>
          <a:p>
            <a:pPr/>
            <a:r>
              <a:t>Занятие 1. Основы React</a:t>
            </a:r>
          </a:p>
        </p:txBody>
      </p:sp>
      <p:sp>
        <p:nvSpPr>
          <p:cNvPr id="33" name="Google Shape;43;p5"/>
          <p:cNvSpPr txBox="1"/>
          <p:nvPr/>
        </p:nvSpPr>
        <p:spPr>
          <a:xfrm>
            <a:off x="1828800" y="4219575"/>
            <a:ext cx="2870762" cy="1452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40000"/>
              </a:lnSpc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Pantone 539 C</a:t>
            </a:r>
            <a:br/>
            <a:r>
              <a:t>CMYK (100/79/43/40)</a:t>
            </a:r>
            <a:br/>
            <a:r>
              <a:t>RGB (0/47/79)</a:t>
            </a:r>
            <a:br/>
            <a:r>
              <a:t>#002F4F</a:t>
            </a:r>
          </a:p>
        </p:txBody>
      </p:sp>
      <p:sp>
        <p:nvSpPr>
          <p:cNvPr id="34" name="1. React. Введение…"/>
          <p:cNvSpPr txBox="1"/>
          <p:nvPr/>
        </p:nvSpPr>
        <p:spPr>
          <a:xfrm>
            <a:off x="1321159" y="3548285"/>
            <a:ext cx="8225164" cy="562977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 sz="2400"/>
            </a:pPr>
            <a:r>
              <a:t>1. React. Введение</a:t>
            </a:r>
          </a:p>
          <a:p>
            <a:pPr>
              <a:lnSpc>
                <a:spcPct val="150000"/>
              </a:lnSpc>
              <a:defRPr sz="2400"/>
            </a:pPr>
            <a:r>
              <a:t>2. Настройка окружения</a:t>
            </a:r>
          </a:p>
          <a:p>
            <a:pPr>
              <a:lnSpc>
                <a:spcPct val="150000"/>
              </a:lnSpc>
              <a:defRPr sz="2400"/>
            </a:pPr>
            <a:r>
              <a:t>3. JSX</a:t>
            </a:r>
          </a:p>
          <a:p>
            <a:pPr>
              <a:lnSpc>
                <a:spcPct val="150000"/>
              </a:lnSpc>
              <a:defRPr sz="2400"/>
            </a:pPr>
            <a:r>
              <a:t>4. Типы компонентов</a:t>
            </a:r>
          </a:p>
          <a:p>
            <a:pPr>
              <a:lnSpc>
                <a:spcPct val="150000"/>
              </a:lnSpc>
              <a:defRPr sz="2400"/>
            </a:pPr>
            <a:r>
              <a:t>5. State, Props, Ref</a:t>
            </a:r>
          </a:p>
          <a:p>
            <a:pPr>
              <a:lnSpc>
                <a:spcPct val="150000"/>
              </a:lnSpc>
              <a:defRPr sz="2400"/>
            </a:pPr>
            <a:r>
              <a:t>6. Virtual DOM</a:t>
            </a:r>
          </a:p>
          <a:p>
            <a:pPr>
              <a:lnSpc>
                <a:spcPct val="150000"/>
              </a:lnSpc>
              <a:defRPr sz="2400"/>
            </a:pPr>
            <a:r>
              <a:t>7. Жизненный цикл компонентов</a:t>
            </a:r>
          </a:p>
          <a:p>
            <a:pPr>
              <a:lnSpc>
                <a:spcPct val="150000"/>
              </a:lnSpc>
              <a:defRPr sz="2400"/>
            </a:pPr>
          </a:p>
          <a:p>
            <a:pPr>
              <a:lnSpc>
                <a:spcPct val="150000"/>
              </a:lnSpc>
              <a:defRPr sz="2400"/>
            </a:pPr>
          </a:p>
          <a:p>
            <a:pPr>
              <a:lnSpc>
                <a:spcPct val="150000"/>
              </a:lnSpc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40;p5" descr="Google Shape;40;p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02050" y="762000"/>
            <a:ext cx="723900" cy="72390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Google Shape;41;p5"/>
          <p:cNvSpPr txBox="1"/>
          <p:nvPr/>
        </p:nvSpPr>
        <p:spPr>
          <a:xfrm>
            <a:off x="1162050" y="666750"/>
            <a:ext cx="14001750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7142"/>
              </a:lnSpc>
              <a:defRPr sz="5200">
                <a:latin typeface="Raleway Light"/>
                <a:ea typeface="Raleway Light"/>
                <a:cs typeface="Raleway Light"/>
                <a:sym typeface="Raleway Light"/>
              </a:defRPr>
            </a:lvl1pPr>
          </a:lstStyle>
          <a:p>
            <a:pPr/>
            <a:r>
              <a:t>React. Введение</a:t>
            </a:r>
          </a:p>
        </p:txBody>
      </p:sp>
      <p:sp>
        <p:nvSpPr>
          <p:cNvPr id="38" name="Google Shape;43;p5"/>
          <p:cNvSpPr txBox="1"/>
          <p:nvPr/>
        </p:nvSpPr>
        <p:spPr>
          <a:xfrm>
            <a:off x="1828800" y="4219575"/>
            <a:ext cx="2870762" cy="1452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40000"/>
              </a:lnSpc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Pantone 539 C</a:t>
            </a:r>
            <a:br/>
            <a:r>
              <a:t>CMYK (100/79/43/40)</a:t>
            </a:r>
            <a:br/>
            <a:r>
              <a:t>RGB (0/47/79)</a:t>
            </a:r>
            <a:br/>
            <a:r>
              <a:t>#002F4F</a:t>
            </a:r>
          </a:p>
        </p:txBody>
      </p:sp>
      <p:pic>
        <p:nvPicPr>
          <p:cNvPr id="39" name="page3image57089152.png" descr="page3image5708915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0145" y="2210045"/>
            <a:ext cx="9372045" cy="44745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React…"/>
          <p:cNvSpPr txBox="1"/>
          <p:nvPr/>
        </p:nvSpPr>
        <p:spPr>
          <a:xfrm>
            <a:off x="1545891" y="2915294"/>
            <a:ext cx="6170242" cy="44564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</a:p>
          <a:p>
            <a:pPr>
              <a:lnSpc>
                <a:spcPct val="170000"/>
              </a:lnSpc>
              <a:defRPr b="1" sz="2600"/>
            </a:pPr>
            <a:r>
              <a:t>React </a:t>
            </a:r>
            <a:endParaRPr b="0" sz="1200">
              <a:latin typeface="Times Roman"/>
              <a:ea typeface="Times Roman"/>
              <a:cs typeface="Times Roman"/>
              <a:sym typeface="Times Roman"/>
            </a:endParaRPr>
          </a:p>
          <a:p>
            <a:pPr>
              <a:lnSpc>
                <a:spcPct val="170000"/>
              </a:lnSpc>
            </a:pPr>
            <a:r>
              <a:t>- это JavaScript-библиотека для создания пользовательских интерфейсов 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>
              <a:lnSpc>
                <a:spcPct val="170000"/>
              </a:lnSpc>
            </a:pPr>
            <a:r>
              <a:t>Основные концепции: 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marL="140368" indent="-140368">
              <a:lnSpc>
                <a:spcPct val="170000"/>
              </a:lnSpc>
              <a:buSzPct val="100000"/>
              <a:buChar char="•"/>
            </a:pPr>
            <a:r>
              <a:t>компонентный подход </a:t>
            </a:r>
          </a:p>
          <a:p>
            <a:pPr marL="140368" indent="-140368">
              <a:lnSpc>
                <a:spcPct val="170000"/>
              </a:lnSpc>
              <a:buSzPct val="100000"/>
              <a:buChar char="•"/>
            </a:pPr>
            <a:r>
              <a:t>однонаправленный поток данных </a:t>
            </a:r>
          </a:p>
          <a:p>
            <a:pPr marL="140368" indent="-140368">
              <a:lnSpc>
                <a:spcPct val="170000"/>
              </a:lnSpc>
              <a:buSzPct val="100000"/>
              <a:buChar char="•"/>
            </a:pPr>
            <a:r>
              <a:t>“виртуальный” DOM 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>
              <a:lnSpc>
                <a:spcPct val="170000"/>
              </a:lnSpc>
              <a:defRPr b="1"/>
            </a:pPr>
            <a:r>
              <a:t>Преимущества: </a:t>
            </a:r>
            <a:endParaRPr b="0" sz="1200">
              <a:latin typeface="Times Roman"/>
              <a:ea typeface="Times Roman"/>
              <a:cs typeface="Times Roman"/>
              <a:sym typeface="Times Roman"/>
            </a:endParaRPr>
          </a:p>
          <a:p>
            <a:pPr marL="140368" indent="-140368">
              <a:lnSpc>
                <a:spcPct val="170000"/>
              </a:lnSpc>
              <a:buSzPct val="100000"/>
              <a:buChar char="•"/>
            </a:pPr>
            <a:r>
              <a:t>переиспользование компонентов</a:t>
            </a:r>
          </a:p>
          <a:p>
            <a:pPr marL="140368" indent="-140368">
              <a:lnSpc>
                <a:spcPct val="170000"/>
              </a:lnSpc>
              <a:buSzPct val="100000"/>
              <a:buChar char="•"/>
            </a:pPr>
            <a:r>
              <a:t>возможность хранения данных в стейте компонента 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marL="140368" indent="-140368">
              <a:lnSpc>
                <a:spcPct val="170000"/>
              </a:lnSpc>
              <a:buSzPct val="100000"/>
              <a:buChar char="•"/>
            </a:pPr>
            <a:r>
              <a:t>быстрота(благодаря ViDOM)</a:t>
            </a:r>
          </a:p>
          <a:p>
            <a:pPr marL="140368" indent="-140368">
              <a:lnSpc>
                <a:spcPct val="170000"/>
              </a:lnSpc>
              <a:buSzPct val="100000"/>
              <a:buChar char="•"/>
            </a:pPr>
            <a:r>
              <a:t>простота(из-за JSX) 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  <p:pic>
        <p:nvPicPr>
          <p:cNvPr id="41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05195" y="2110676"/>
            <a:ext cx="6063212" cy="70616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0;p5" descr="Google Shape;40;p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02050" y="762000"/>
            <a:ext cx="723900" cy="723900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Google Shape;41;p5"/>
          <p:cNvSpPr txBox="1"/>
          <p:nvPr/>
        </p:nvSpPr>
        <p:spPr>
          <a:xfrm>
            <a:off x="1162050" y="666750"/>
            <a:ext cx="14001750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7142"/>
              </a:lnSpc>
              <a:defRPr sz="5200">
                <a:latin typeface="Raleway Light"/>
                <a:ea typeface="Raleway Light"/>
                <a:cs typeface="Raleway Light"/>
                <a:sym typeface="Raleway Light"/>
              </a:defRPr>
            </a:lvl1pPr>
          </a:lstStyle>
          <a:p>
            <a:pPr/>
            <a:r>
              <a:t>Настройка окружения</a:t>
            </a:r>
          </a:p>
        </p:txBody>
      </p:sp>
      <p:sp>
        <p:nvSpPr>
          <p:cNvPr id="45" name="Google Shape;43;p5"/>
          <p:cNvSpPr txBox="1"/>
          <p:nvPr/>
        </p:nvSpPr>
        <p:spPr>
          <a:xfrm>
            <a:off x="1828800" y="4219575"/>
            <a:ext cx="2870762" cy="1452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40000"/>
              </a:lnSpc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Pantone 539 C</a:t>
            </a:r>
            <a:br/>
            <a:r>
              <a:t>CMYK (100/79/43/40)</a:t>
            </a:r>
            <a:br/>
            <a:r>
              <a:t>RGB (0/47/79)</a:t>
            </a:r>
            <a:br/>
            <a:r>
              <a:t>#002F4F</a:t>
            </a:r>
          </a:p>
        </p:txBody>
      </p:sp>
      <p:pic>
        <p:nvPicPr>
          <p:cNvPr id="46" name="page3image57089152.png" descr="page3image5708915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0145" y="2210045"/>
            <a:ext cx="9372045" cy="4474501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Create React App — удобная среда для изучения React и лучший способ начать создание нового одностраничного приложения на React.…"/>
          <p:cNvSpPr txBox="1"/>
          <p:nvPr/>
        </p:nvSpPr>
        <p:spPr>
          <a:xfrm>
            <a:off x="977975" y="2258542"/>
            <a:ext cx="10980900" cy="53145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</a:p>
          <a:p>
            <a:pPr>
              <a:lnSpc>
                <a:spcPct val="150000"/>
              </a:lnSpc>
              <a:defRPr sz="2400"/>
            </a:pPr>
            <a:r>
              <a:t>Create React App — удобная среда для изучения React и лучший способ начать создание нового одностраничного приложения на React.</a:t>
            </a:r>
          </a:p>
          <a:p>
            <a:pPr>
              <a:lnSpc>
                <a:spcPct val="150000"/>
              </a:lnSpc>
              <a:defRPr sz="2400"/>
            </a:pPr>
          </a:p>
          <a:p>
            <a:pPr>
              <a:lnSpc>
                <a:spcPct val="150000"/>
              </a:lnSpc>
              <a:defRPr sz="2400"/>
            </a:pPr>
            <a:r>
              <a:t>Инструмент настраивает среду для использования новейших возможностей JavaScript, оптимизирует приложение для продакшена и обеспечивает комфорт во время разработки. </a:t>
            </a:r>
          </a:p>
          <a:p>
            <a:pPr>
              <a:lnSpc>
                <a:spcPct val="150000"/>
              </a:lnSpc>
              <a:defRPr sz="2400"/>
            </a:pPr>
          </a:p>
          <a:p>
            <a:pPr>
              <a:lnSpc>
                <a:spcPct val="150000"/>
              </a:lnSpc>
              <a:defRPr sz="2400"/>
            </a:pPr>
            <a:r>
              <a:t>Вам понадобятся Node.js не ниже версии 14.0.0 и npm не ниже версии 5.6 на вашем компьютере. Для создания проекта выполните команды:</a:t>
            </a:r>
          </a:p>
          <a:p>
            <a:pPr defTabSz="457200">
              <a:defRPr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  <p:pic>
        <p:nvPicPr>
          <p:cNvPr id="48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380184" y="3315506"/>
            <a:ext cx="4174646" cy="1285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40;p5" descr="Google Shape;40;p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02050" y="762000"/>
            <a:ext cx="723900" cy="7239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Google Shape;41;p5"/>
          <p:cNvSpPr txBox="1"/>
          <p:nvPr/>
        </p:nvSpPr>
        <p:spPr>
          <a:xfrm>
            <a:off x="1162050" y="666750"/>
            <a:ext cx="14001750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7142"/>
              </a:lnSpc>
              <a:defRPr sz="5200">
                <a:latin typeface="Raleway Light"/>
                <a:ea typeface="Raleway Light"/>
                <a:cs typeface="Raleway Light"/>
                <a:sym typeface="Raleway Light"/>
              </a:defRPr>
            </a:lvl1pPr>
          </a:lstStyle>
          <a:p>
            <a:pPr/>
            <a:r>
              <a:t>JSX</a:t>
            </a:r>
          </a:p>
        </p:txBody>
      </p:sp>
      <p:sp>
        <p:nvSpPr>
          <p:cNvPr id="52" name="Google Shape;43;p5"/>
          <p:cNvSpPr txBox="1"/>
          <p:nvPr/>
        </p:nvSpPr>
        <p:spPr>
          <a:xfrm>
            <a:off x="1828800" y="4219575"/>
            <a:ext cx="2870762" cy="1452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40000"/>
              </a:lnSpc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Pantone 539 C</a:t>
            </a:r>
            <a:br/>
            <a:r>
              <a:t>CMYK (100/79/43/40)</a:t>
            </a:r>
            <a:br/>
            <a:r>
              <a:t>RGB (0/47/79)</a:t>
            </a:r>
            <a:br/>
            <a:r>
              <a:t>#002F4F</a:t>
            </a:r>
          </a:p>
        </p:txBody>
      </p:sp>
      <p:pic>
        <p:nvPicPr>
          <p:cNvPr id="53" name="page3image57089152.png" descr="page3image5708915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03801" y="2210045"/>
            <a:ext cx="2726907" cy="1301909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Текст"/>
          <p:cNvSpPr txBox="1"/>
          <p:nvPr/>
        </p:nvSpPr>
        <p:spPr>
          <a:xfrm>
            <a:off x="1432223" y="7019990"/>
            <a:ext cx="127001" cy="68326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</a:p>
          <a:p>
            <a:pPr marL="140368" indent="-140368">
              <a:lnSpc>
                <a:spcPct val="170000"/>
              </a:lnSpc>
              <a:buSzPct val="100000"/>
              <a:buChar char="•"/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  <p:pic>
        <p:nvPicPr>
          <p:cNvPr id="55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86503" y="2386747"/>
            <a:ext cx="5475742" cy="2204637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Изображение" descr="Изображение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418647" y="5940173"/>
            <a:ext cx="4811454" cy="60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Изображение" descr="Изображение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690773" y="7215389"/>
            <a:ext cx="4267201" cy="2070101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JSX является синтаксическим сахаром для функции React.createElement.…"/>
          <p:cNvSpPr txBox="1"/>
          <p:nvPr/>
        </p:nvSpPr>
        <p:spPr>
          <a:xfrm>
            <a:off x="753344" y="2178525"/>
            <a:ext cx="10051932" cy="5960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 sz="2400"/>
            </a:pPr>
            <a:r>
              <a:t>JSX является синтаксическим сахаром для функции React.createElement.</a:t>
            </a:r>
          </a:p>
          <a:p>
            <a:pPr>
              <a:lnSpc>
                <a:spcPct val="150000"/>
              </a:lnSpc>
              <a:defRPr sz="2400"/>
            </a:pPr>
            <a:r>
              <a:t>JSX — расширение языка JavaScript. Добавляет к нему синтаксис похожий на HTML, что позволяет писать декларативный код.</a:t>
            </a:r>
          </a:p>
          <a:p>
            <a:pPr>
              <a:lnSpc>
                <a:spcPct val="150000"/>
              </a:lnSpc>
              <a:defRPr sz="2400"/>
            </a:pPr>
          </a:p>
          <a:p>
            <a:pPr>
              <a:lnSpc>
                <a:spcPct val="150000"/>
              </a:lnSpc>
              <a:defRPr sz="2400"/>
            </a:pPr>
            <a:r>
              <a:t>JSX компилируется с помощью Bable в React.createElement()</a:t>
            </a:r>
          </a:p>
          <a:p>
            <a:pPr>
              <a:lnSpc>
                <a:spcPct val="150000"/>
              </a:lnSpc>
              <a:defRPr sz="2400"/>
            </a:pPr>
          </a:p>
          <a:p>
            <a:pPr>
              <a:lnSpc>
                <a:spcPct val="150000"/>
              </a:lnSpc>
              <a:defRPr sz="2400"/>
            </a:pPr>
            <a:r>
              <a:t>Функция createElement() принимает три параметра и возвращает элемент React</a:t>
            </a:r>
          </a:p>
          <a:p>
            <a:pPr>
              <a:lnSpc>
                <a:spcPct val="150000"/>
              </a:lnSpc>
              <a:defRPr sz="2400"/>
            </a:pPr>
          </a:p>
          <a:p>
            <a:pPr>
              <a:lnSpc>
                <a:spcPct val="150000"/>
              </a:lnSpc>
              <a:defRPr sz="2400"/>
            </a:pPr>
            <a:r>
              <a:t>Свойства по умолчанию принимают значение "True"</a:t>
            </a:r>
            <a:endParaRPr>
              <a:solidFill>
                <a:srgbClr val="111111"/>
              </a:solidFill>
              <a:uFill>
                <a:solidFill>
                  <a:srgbClr val="111111"/>
                </a:solidFill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40;p5" descr="Google Shape;40;p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02050" y="762000"/>
            <a:ext cx="723900" cy="723900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Google Shape;41;p5"/>
          <p:cNvSpPr txBox="1"/>
          <p:nvPr/>
        </p:nvSpPr>
        <p:spPr>
          <a:xfrm>
            <a:off x="1162050" y="666750"/>
            <a:ext cx="14001750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7142"/>
              </a:lnSpc>
              <a:defRPr sz="5200">
                <a:latin typeface="Raleway Light"/>
                <a:ea typeface="Raleway Light"/>
                <a:cs typeface="Raleway Light"/>
                <a:sym typeface="Raleway Light"/>
              </a:defRPr>
            </a:lvl1pPr>
          </a:lstStyle>
          <a:p>
            <a:pPr/>
            <a:r>
              <a:t>Типы компонентов</a:t>
            </a:r>
          </a:p>
        </p:txBody>
      </p:sp>
      <p:sp>
        <p:nvSpPr>
          <p:cNvPr id="62" name="Google Shape;43;p5"/>
          <p:cNvSpPr txBox="1"/>
          <p:nvPr/>
        </p:nvSpPr>
        <p:spPr>
          <a:xfrm>
            <a:off x="1828800" y="4219575"/>
            <a:ext cx="2870762" cy="1452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40000"/>
              </a:lnSpc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Pantone 539 C</a:t>
            </a:r>
            <a:br/>
            <a:r>
              <a:t>CMYK (100/79/43/40)</a:t>
            </a:r>
            <a:br/>
            <a:r>
              <a:t>RGB (0/47/79)</a:t>
            </a:r>
            <a:br/>
            <a:r>
              <a:t>#002F4F</a:t>
            </a:r>
          </a:p>
        </p:txBody>
      </p:sp>
      <p:pic>
        <p:nvPicPr>
          <p:cNvPr id="63" name="page3image57089152.png" descr="page3image5708915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03801" y="2210045"/>
            <a:ext cx="2726907" cy="1301909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Текст"/>
          <p:cNvSpPr txBox="1"/>
          <p:nvPr/>
        </p:nvSpPr>
        <p:spPr>
          <a:xfrm>
            <a:off x="1432223" y="7019990"/>
            <a:ext cx="127001" cy="68326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</a:p>
          <a:p>
            <a:pPr marL="140368" indent="-140368">
              <a:lnSpc>
                <a:spcPct val="170000"/>
              </a:lnSpc>
              <a:buSzPct val="100000"/>
              <a:buChar char="•"/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65" name="Компоненты в React по способу создания разделяют на классовые и функциональные.…"/>
          <p:cNvSpPr txBox="1"/>
          <p:nvPr/>
        </p:nvSpPr>
        <p:spPr>
          <a:xfrm>
            <a:off x="753344" y="2178525"/>
            <a:ext cx="16134500" cy="5960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 sz="2400"/>
            </a:pPr>
            <a:r>
              <a:t>Компоненты в React по способу создания разделяют на </a:t>
            </a:r>
            <a:r>
              <a:rPr b="1"/>
              <a:t>классовые</a:t>
            </a:r>
            <a:r>
              <a:t> и </a:t>
            </a:r>
            <a:r>
              <a:rPr b="1"/>
              <a:t>функциональные</a:t>
            </a:r>
            <a:r>
              <a:t>.</a:t>
            </a:r>
          </a:p>
          <a:p>
            <a:pPr>
              <a:lnSpc>
                <a:spcPct val="150000"/>
              </a:lnSpc>
              <a:defRPr sz="2400"/>
            </a:pPr>
          </a:p>
          <a:p>
            <a:pPr>
              <a:lnSpc>
                <a:spcPct val="150000"/>
              </a:lnSpc>
              <a:defRPr sz="2400"/>
            </a:pPr>
            <a:r>
              <a:t>Также компоненты разделяют на </a:t>
            </a:r>
            <a:r>
              <a:rPr b="1"/>
              <a:t>stateless</a:t>
            </a:r>
            <a:r>
              <a:t> - компоненты которые не несут в себе какой-либо логики, кроме отрисовки, и </a:t>
            </a:r>
            <a:r>
              <a:rPr b="1"/>
              <a:t>statefull</a:t>
            </a:r>
            <a:r>
              <a:t> - компоненты которые помимо отрисовки несут в себе какую-то логику (например обработку событий или получение данных с сервера) и имеют состояние.</a:t>
            </a:r>
          </a:p>
          <a:p>
            <a:pPr>
              <a:lnSpc>
                <a:spcPct val="150000"/>
              </a:lnSpc>
              <a:defRPr sz="2400"/>
            </a:pPr>
          </a:p>
          <a:p>
            <a:pPr>
              <a:lnSpc>
                <a:spcPct val="150000"/>
              </a:lnSpc>
              <a:defRPr sz="2400"/>
            </a:pPr>
            <a:r>
              <a:t>По типу управления компоненты бывают </a:t>
            </a:r>
            <a:r>
              <a:rPr b="1"/>
              <a:t>управляемыми</a:t>
            </a:r>
            <a:r>
              <a:t> и </a:t>
            </a:r>
            <a:r>
              <a:rPr b="1"/>
              <a:t>неуправляемыми</a:t>
            </a:r>
            <a:r>
              <a:t>. В управляемых компонентах данные форм (form, input) обрабатываются самим компонентом (с помощью обработчиков) и она хранятся в state компонента. В неуправляемых компонентах данные формы хранятся в DOM и вместо того, чтобы писать обработчик события для каждого input’а мы можем считывать эти данные прямо из DOM с помощью Ref (React.createRef() / useRef())</a:t>
            </a:r>
            <a:endParaRPr>
              <a:solidFill>
                <a:srgbClr val="111111"/>
              </a:solidFill>
              <a:uFill>
                <a:solidFill>
                  <a:srgbClr val="111111"/>
                </a:solidFill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40;p5" descr="Google Shape;40;p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02050" y="762000"/>
            <a:ext cx="723900" cy="723900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Google Shape;41;p5"/>
          <p:cNvSpPr txBox="1"/>
          <p:nvPr/>
        </p:nvSpPr>
        <p:spPr>
          <a:xfrm>
            <a:off x="1162050" y="666750"/>
            <a:ext cx="14001750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7142"/>
              </a:lnSpc>
              <a:defRPr sz="5200">
                <a:latin typeface="Raleway Light"/>
                <a:ea typeface="Raleway Light"/>
                <a:cs typeface="Raleway Light"/>
                <a:sym typeface="Raleway Light"/>
              </a:defRPr>
            </a:lvl1pPr>
          </a:lstStyle>
          <a:p>
            <a:pPr/>
            <a:r>
              <a:t>Классовые компоненты</a:t>
            </a:r>
          </a:p>
        </p:txBody>
      </p:sp>
      <p:sp>
        <p:nvSpPr>
          <p:cNvPr id="69" name="Google Shape;43;p5"/>
          <p:cNvSpPr txBox="1"/>
          <p:nvPr/>
        </p:nvSpPr>
        <p:spPr>
          <a:xfrm>
            <a:off x="1828800" y="4219575"/>
            <a:ext cx="2870762" cy="1452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40000"/>
              </a:lnSpc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Pantone 539 C</a:t>
            </a:r>
            <a:br/>
            <a:r>
              <a:t>CMYK (100/79/43/40)</a:t>
            </a:r>
            <a:br/>
            <a:r>
              <a:t>RGB (0/47/79)</a:t>
            </a:r>
            <a:br/>
            <a:r>
              <a:t>#002F4F</a:t>
            </a:r>
          </a:p>
        </p:txBody>
      </p:sp>
      <p:pic>
        <p:nvPicPr>
          <p:cNvPr id="70" name="page3image57089152.png" descr="page3image5708915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03801" y="2210045"/>
            <a:ext cx="2726907" cy="1301909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Текст"/>
          <p:cNvSpPr txBox="1"/>
          <p:nvPr/>
        </p:nvSpPr>
        <p:spPr>
          <a:xfrm>
            <a:off x="1432223" y="7019990"/>
            <a:ext cx="127001" cy="68326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</a:p>
          <a:p>
            <a:pPr marL="140368" indent="-140368">
              <a:lnSpc>
                <a:spcPct val="170000"/>
              </a:lnSpc>
              <a:buSzPct val="100000"/>
              <a:buChar char="•"/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72" name="Используют методы жизненных циклов…"/>
          <p:cNvSpPr txBox="1"/>
          <p:nvPr/>
        </p:nvSpPr>
        <p:spPr>
          <a:xfrm>
            <a:off x="753344" y="2178525"/>
            <a:ext cx="8988422" cy="3846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 sz="2400"/>
            </a:pPr>
          </a:p>
          <a:p>
            <a:pPr>
              <a:lnSpc>
                <a:spcPct val="150000"/>
              </a:lnSpc>
              <a:defRPr sz="2400"/>
            </a:pPr>
          </a:p>
          <a:p>
            <a:pPr marL="240631" indent="-240631">
              <a:lnSpc>
                <a:spcPct val="150000"/>
              </a:lnSpc>
              <a:buSzPct val="100000"/>
              <a:buChar char="•"/>
              <a:defRPr sz="2400"/>
            </a:pPr>
            <a:r>
              <a:t>Используют методы жизненных циклов</a:t>
            </a:r>
          </a:p>
          <a:p>
            <a:pPr marL="240631" indent="-240631">
              <a:lnSpc>
                <a:spcPct val="150000"/>
              </a:lnSpc>
              <a:buSzPct val="100000"/>
              <a:buChar char="•"/>
              <a:defRPr sz="2400"/>
            </a:pPr>
            <a:r>
              <a:t>Для управления состоянием используют this.setState(state, [callback])</a:t>
            </a:r>
          </a:p>
          <a:p>
            <a:pPr marL="240631" indent="-240631">
              <a:lnSpc>
                <a:spcPct val="150000"/>
              </a:lnSpc>
              <a:buSzPct val="100000"/>
              <a:buChar char="•"/>
              <a:defRPr sz="2400"/>
            </a:pPr>
            <a:r>
              <a:t>Более сложные для понимания и написания новичкам</a:t>
            </a:r>
          </a:p>
          <a:p>
            <a:pPr marL="240631" indent="-240631">
              <a:lnSpc>
                <a:spcPct val="150000"/>
              </a:lnSpc>
              <a:buSzPct val="100000"/>
              <a:buChar char="•"/>
              <a:defRPr sz="2400"/>
            </a:pPr>
            <a:r>
              <a:t>Считаются устаревшими. Все еще встречаются в проектах.</a:t>
            </a:r>
            <a:endParaRPr>
              <a:solidFill>
                <a:srgbClr val="111111"/>
              </a:solidFill>
              <a:uFill>
                <a:solidFill>
                  <a:srgbClr val="111111"/>
                </a:solidFill>
              </a:uFill>
            </a:endParaRPr>
          </a:p>
        </p:txBody>
      </p:sp>
      <p:pic>
        <p:nvPicPr>
          <p:cNvPr id="73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46043" y="2343055"/>
            <a:ext cx="5920533" cy="68543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40;p5" descr="Google Shape;40;p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02050" y="762000"/>
            <a:ext cx="723900" cy="723900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Google Shape;41;p5"/>
          <p:cNvSpPr txBox="1"/>
          <p:nvPr/>
        </p:nvSpPr>
        <p:spPr>
          <a:xfrm>
            <a:off x="1162050" y="666750"/>
            <a:ext cx="14001750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7142"/>
              </a:lnSpc>
              <a:defRPr sz="5200">
                <a:latin typeface="Raleway Light"/>
                <a:ea typeface="Raleway Light"/>
                <a:cs typeface="Raleway Light"/>
                <a:sym typeface="Raleway Light"/>
              </a:defRPr>
            </a:lvl1pPr>
          </a:lstStyle>
          <a:p>
            <a:pPr/>
            <a:r>
              <a:t>Функциональные компоненты</a:t>
            </a:r>
          </a:p>
        </p:txBody>
      </p:sp>
      <p:sp>
        <p:nvSpPr>
          <p:cNvPr id="77" name="Google Shape;43;p5"/>
          <p:cNvSpPr txBox="1"/>
          <p:nvPr/>
        </p:nvSpPr>
        <p:spPr>
          <a:xfrm>
            <a:off x="1828800" y="4219575"/>
            <a:ext cx="2870762" cy="1452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40000"/>
              </a:lnSpc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Pantone 539 C</a:t>
            </a:r>
            <a:br/>
            <a:r>
              <a:t>CMYK (100/79/43/40)</a:t>
            </a:r>
            <a:br/>
            <a:r>
              <a:t>RGB (0/47/79)</a:t>
            </a:r>
            <a:br/>
            <a:r>
              <a:t>#002F4F</a:t>
            </a:r>
          </a:p>
        </p:txBody>
      </p:sp>
      <p:pic>
        <p:nvPicPr>
          <p:cNvPr id="78" name="page3image57089152.png" descr="page3image5708915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03801" y="2210045"/>
            <a:ext cx="2726907" cy="1301909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Текст"/>
          <p:cNvSpPr txBox="1"/>
          <p:nvPr/>
        </p:nvSpPr>
        <p:spPr>
          <a:xfrm>
            <a:off x="1432223" y="7019990"/>
            <a:ext cx="127001" cy="68326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</a:p>
          <a:p>
            <a:pPr marL="140368" indent="-140368">
              <a:lnSpc>
                <a:spcPct val="170000"/>
              </a:lnSpc>
              <a:buSzPct val="100000"/>
              <a:buChar char="•"/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80" name="Используют hooks вместо методов ЖЦ…"/>
          <p:cNvSpPr txBox="1"/>
          <p:nvPr/>
        </p:nvSpPr>
        <p:spPr>
          <a:xfrm>
            <a:off x="753344" y="2178525"/>
            <a:ext cx="8988422" cy="3318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 sz="2400"/>
            </a:pPr>
          </a:p>
          <a:p>
            <a:pPr>
              <a:lnSpc>
                <a:spcPct val="150000"/>
              </a:lnSpc>
              <a:defRPr sz="2400"/>
            </a:pPr>
          </a:p>
          <a:p>
            <a:pPr marL="240631" indent="-240631">
              <a:lnSpc>
                <a:spcPct val="150000"/>
              </a:lnSpc>
              <a:buSzPct val="100000"/>
              <a:buChar char="•"/>
              <a:defRPr sz="2400"/>
            </a:pPr>
            <a:r>
              <a:t>Используют hooks вместо методов ЖЦ</a:t>
            </a:r>
          </a:p>
          <a:p>
            <a:pPr marL="240631" indent="-240631">
              <a:lnSpc>
                <a:spcPct val="150000"/>
              </a:lnSpc>
              <a:buSzPct val="100000"/>
              <a:buChar char="•"/>
              <a:defRPr sz="2400"/>
            </a:pPr>
            <a:r>
              <a:t>Более простые для понимания и написания</a:t>
            </a:r>
          </a:p>
          <a:p>
            <a:pPr marL="240631" indent="-240631">
              <a:lnSpc>
                <a:spcPct val="150000"/>
              </a:lnSpc>
              <a:buSzPct val="100000"/>
              <a:buChar char="•"/>
              <a:defRPr sz="2400"/>
            </a:pPr>
            <a:r>
              <a:t>Конечный размер бандла приложения меньше, чем на компонентах построенных с помощью классов</a:t>
            </a:r>
            <a:endParaRPr>
              <a:solidFill>
                <a:srgbClr val="111111"/>
              </a:solidFill>
              <a:uFill>
                <a:solidFill>
                  <a:srgbClr val="111111"/>
                </a:solidFill>
              </a:uFill>
            </a:endParaRPr>
          </a:p>
        </p:txBody>
      </p:sp>
      <p:pic>
        <p:nvPicPr>
          <p:cNvPr id="81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43062" y="2982154"/>
            <a:ext cx="7061201" cy="3708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Times New Roman"/>
        <a:ea typeface="Times New Roman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Times New Roman"/>
        <a:ea typeface="Times New Roman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