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4" r:id="rId5"/>
    <p:sldId id="265" r:id="rId6"/>
    <p:sldId id="260" r:id="rId7"/>
    <p:sldId id="266" r:id="rId8"/>
    <p:sldId id="262" r:id="rId9"/>
    <p:sldId id="267" r:id="rId10"/>
    <p:sldId id="261" r:id="rId11"/>
    <p:sldId id="268" r:id="rId12"/>
    <p:sldId id="263" r:id="rId13"/>
    <p:sldId id="269" r:id="rId14"/>
    <p:sldId id="270" r:id="rId15"/>
    <p:sldId id="271" r:id="rId16"/>
    <p:sldId id="273" r:id="rId17"/>
    <p:sldId id="274" r:id="rId18"/>
    <p:sldId id="272" r:id="rId19"/>
    <p:sldId id="275" r:id="rId20"/>
    <p:sldId id="276" r:id="rId21"/>
    <p:sldId id="277" r:id="rId2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5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3180" y="390"/>
      </p:cViewPr>
      <p:guideLst>
        <p:guide orient="horz" pos="4055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4609-0A52-4384-ADDC-62690E4A47F9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BC2A-76C6-4082-9895-D87163E98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14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4609-0A52-4384-ADDC-62690E4A47F9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BC2A-76C6-4082-9895-D87163E98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31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4609-0A52-4384-ADDC-62690E4A47F9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BC2A-76C6-4082-9895-D87163E98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28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4609-0A52-4384-ADDC-62690E4A47F9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BC2A-76C6-4082-9895-D87163E98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94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4609-0A52-4384-ADDC-62690E4A47F9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BC2A-76C6-4082-9895-D87163E98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83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4609-0A52-4384-ADDC-62690E4A47F9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BC2A-76C6-4082-9895-D87163E98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23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4609-0A52-4384-ADDC-62690E4A47F9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BC2A-76C6-4082-9895-D87163E98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04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4609-0A52-4384-ADDC-62690E4A47F9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BC2A-76C6-4082-9895-D87163E98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09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4609-0A52-4384-ADDC-62690E4A47F9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BC2A-76C6-4082-9895-D87163E98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33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4609-0A52-4384-ADDC-62690E4A47F9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BC2A-76C6-4082-9895-D87163E98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78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4609-0A52-4384-ADDC-62690E4A47F9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BC2A-76C6-4082-9895-D87163E98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54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3E4609-0A52-4384-ADDC-62690E4A47F9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06BC2A-76C6-4082-9895-D87163E98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0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Santana246/prompts-recipe-to-create-a-eboo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no interior, computer, laranja, computador&#10;&#10;Descrição gerada automaticamente">
            <a:extLst>
              <a:ext uri="{FF2B5EF4-FFF2-40B4-BE49-F238E27FC236}">
                <a16:creationId xmlns:a16="http://schemas.microsoft.com/office/drawing/2014/main" id="{1F764A18-88BC-742F-9B1A-91E47950B1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FB4F88F4-ED65-2A27-692C-60E201C43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15" y="810882"/>
            <a:ext cx="6978770" cy="436173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5CA0D78-591F-B673-49F7-454E4555D93B}"/>
              </a:ext>
            </a:extLst>
          </p:cNvPr>
          <p:cNvSpPr txBox="1"/>
          <p:nvPr/>
        </p:nvSpPr>
        <p:spPr>
          <a:xfrm>
            <a:off x="2003201" y="8447646"/>
            <a:ext cx="55948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400" dirty="0">
                <a:solidFill>
                  <a:schemeClr val="bg1"/>
                </a:solidFill>
                <a:latin typeface="Garamond" panose="02020404030301010803" pitchFamily="18" charset="0"/>
              </a:rPr>
              <a:t>Python </a:t>
            </a:r>
            <a:r>
              <a:rPr lang="pt-BR" sz="6400" dirty="0" err="1">
                <a:solidFill>
                  <a:schemeClr val="bg1"/>
                </a:solidFill>
                <a:latin typeface="Garamond" panose="02020404030301010803" pitchFamily="18" charset="0"/>
              </a:rPr>
              <a:t>Redpill</a:t>
            </a:r>
            <a:r>
              <a:rPr lang="pt-BR" sz="6400" dirty="0">
                <a:solidFill>
                  <a:schemeClr val="bg1"/>
                </a:solidFill>
                <a:latin typeface="Garamond" panose="02020404030301010803" pitchFamily="18" charset="0"/>
              </a:rPr>
              <a:t>:</a:t>
            </a:r>
          </a:p>
          <a:p>
            <a:pPr algn="ctr"/>
            <a:r>
              <a:rPr lang="pt-BR" sz="6400" dirty="0">
                <a:solidFill>
                  <a:schemeClr val="bg1"/>
                </a:solidFill>
                <a:latin typeface="Garamond" panose="02020404030301010803" pitchFamily="18" charset="0"/>
              </a:rPr>
              <a:t>Saindo da Matrix</a:t>
            </a:r>
          </a:p>
          <a:p>
            <a:pPr algn="ctr"/>
            <a:endParaRPr lang="pt-BR" sz="4000" dirty="0">
              <a:solidFill>
                <a:schemeClr val="bg1"/>
              </a:solidFill>
              <a:latin typeface="Castellar" panose="020A0402060406010301" pitchFamily="18" charset="0"/>
            </a:endParaRPr>
          </a:p>
          <a:p>
            <a:pPr algn="ctr"/>
            <a:r>
              <a:rPr lang="pt-BR" sz="4800" dirty="0">
                <a:solidFill>
                  <a:schemeClr val="bg1"/>
                </a:solidFill>
                <a:latin typeface="Garamond" panose="02020404030301010803" pitchFamily="18" charset="0"/>
              </a:rPr>
              <a:t>Matheus dos Santos</a:t>
            </a:r>
          </a:p>
        </p:txBody>
      </p:sp>
    </p:spTree>
    <p:extLst>
      <p:ext uri="{BB962C8B-B14F-4D97-AF65-F5344CB8AC3E}">
        <p14:creationId xmlns:p14="http://schemas.microsoft.com/office/powerpoint/2010/main" val="3763029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A8A0531-4D39-F8D2-FF45-4760ABE45F4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29AC7E1-1BB0-A5B6-4B98-BAF2C552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9285293"/>
            <a:ext cx="8281034" cy="733162"/>
          </a:xfrm>
        </p:spPr>
        <p:txBody>
          <a:bodyPr>
            <a:noAutofit/>
          </a:bodyPr>
          <a:lstStyle/>
          <a:p>
            <a:pPr algn="ctr"/>
            <a:r>
              <a:rPr lang="pt-BR" sz="64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Estruturas de controle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BE6BA0E-123D-17EB-A67F-91CE69372EFE}"/>
              </a:ext>
            </a:extLst>
          </p:cNvPr>
          <p:cNvSpPr txBox="1">
            <a:spLocks/>
          </p:cNvSpPr>
          <p:nvPr/>
        </p:nvSpPr>
        <p:spPr>
          <a:xfrm>
            <a:off x="660083" y="4960272"/>
            <a:ext cx="8281034" cy="73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IV</a:t>
            </a:r>
          </a:p>
        </p:txBody>
      </p:sp>
    </p:spTree>
    <p:extLst>
      <p:ext uri="{BB962C8B-B14F-4D97-AF65-F5344CB8AC3E}">
        <p14:creationId xmlns:p14="http://schemas.microsoft.com/office/powerpoint/2010/main" val="1121363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9B657-8023-B84D-013A-8C18163E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31405"/>
            <a:ext cx="8641079" cy="733162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  <a:cs typeface="Times New Roman" panose="02020603050405020304" pitchFamily="18" charset="0"/>
              </a:rPr>
              <a:t>Tomando decisões</a:t>
            </a:r>
            <a:endParaRPr lang="pt-BR" sz="48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5B9A4-525B-416D-B871-4B1703BFB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1" y="2080260"/>
            <a:ext cx="8641080" cy="99989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	Estruturas de controle permitem que seu programa tome decisões e repita ações.</a:t>
            </a:r>
          </a:p>
          <a:p>
            <a:pPr marL="0" indent="0" algn="just">
              <a:buNone/>
            </a:pPr>
            <a:r>
              <a:rPr lang="pt-BR" sz="3200" i="1" dirty="0">
                <a:solidFill>
                  <a:srgbClr val="202122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	</a:t>
            </a:r>
            <a:r>
              <a:rPr lang="pt-BR" sz="3200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O </a:t>
            </a:r>
            <a:r>
              <a:rPr lang="pt-BR" sz="3200" b="0" i="1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if</a:t>
            </a:r>
            <a:r>
              <a:rPr lang="pt-BR" sz="3200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 é usado para decisões condicionais. O for e o </a:t>
            </a:r>
            <a:r>
              <a:rPr lang="pt-BR" sz="3200" b="0" i="1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while</a:t>
            </a:r>
            <a:r>
              <a:rPr lang="pt-BR" sz="3200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 são usados para loops.</a:t>
            </a:r>
            <a:endParaRPr lang="pt-BR" sz="3200" i="1" dirty="0">
              <a:latin typeface="Garamond" panose="02020404030301010803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B51909-CB40-7DBE-06F5-5D8EF1F3D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O </a:t>
            </a:r>
            <a:r>
              <a:rPr kumimoji="0" lang="pt-BR" altLang="pt-BR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monospace"/>
              </a:rPr>
              <a:t>for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 e o </a:t>
            </a:r>
            <a:r>
              <a:rPr kumimoji="0" lang="pt-BR" altLang="pt-BR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monospace"/>
              </a:rPr>
              <a:t>while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 são usados para loops.</a:t>
            </a:r>
            <a:r>
              <a:rPr kumimoji="0" lang="pt-BR" altLang="pt-B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m 7" descr="Tela de celular com fundo preto&#10;&#10;Descrição gerada automaticamente">
            <a:extLst>
              <a:ext uri="{FF2B5EF4-FFF2-40B4-BE49-F238E27FC236}">
                <a16:creationId xmlns:a16="http://schemas.microsoft.com/office/drawing/2014/main" id="{6C53C966-117D-17EB-EEF2-8AC847926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0440"/>
            <a:ext cx="9601200" cy="5760720"/>
          </a:xfrm>
          <a:prstGeom prst="rect">
            <a:avLst/>
          </a:prstGeom>
        </p:spPr>
      </p:pic>
      <p:pic>
        <p:nvPicPr>
          <p:cNvPr id="10" name="Imagem 9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394D49B-352B-90F7-9E11-D7A5B9163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91161"/>
            <a:ext cx="9601200" cy="45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43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A8A0531-4D39-F8D2-FF45-4760ABE45F4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29AC7E1-1BB0-A5B6-4B98-BAF2C552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9285293"/>
            <a:ext cx="8281034" cy="733162"/>
          </a:xfrm>
        </p:spPr>
        <p:txBody>
          <a:bodyPr>
            <a:noAutofit/>
          </a:bodyPr>
          <a:lstStyle/>
          <a:p>
            <a:pPr algn="ctr"/>
            <a:r>
              <a:rPr lang="pt-BR" sz="64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Funções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BE6BA0E-123D-17EB-A67F-91CE69372EFE}"/>
              </a:ext>
            </a:extLst>
          </p:cNvPr>
          <p:cNvSpPr txBox="1">
            <a:spLocks/>
          </p:cNvSpPr>
          <p:nvPr/>
        </p:nvSpPr>
        <p:spPr>
          <a:xfrm>
            <a:off x="660083" y="4960272"/>
            <a:ext cx="8281034" cy="73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19262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9B657-8023-B84D-013A-8C18163E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31405"/>
            <a:ext cx="8641079" cy="733162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rgbClr val="202122"/>
                </a:solidFill>
                <a:highlight>
                  <a:srgbClr val="FFFFFF"/>
                </a:highlight>
                <a:latin typeface="Garamond" panose="02020404030301010803" pitchFamily="18" charset="0"/>
                <a:cs typeface="Times New Roman" panose="02020603050405020304" pitchFamily="18" charset="0"/>
              </a:rPr>
              <a:t>Organizando código</a:t>
            </a:r>
            <a:endParaRPr lang="pt-BR" sz="48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5B9A4-525B-416D-B871-4B1703BFB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1" y="2080260"/>
            <a:ext cx="8641080" cy="99989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	Funções ajudam a organizar e reutilizar código.</a:t>
            </a:r>
          </a:p>
          <a:p>
            <a:pPr marL="0" indent="0" algn="just">
              <a:buNone/>
            </a:pPr>
            <a:r>
              <a:rPr lang="pt-BR" sz="3200" i="1" dirty="0">
                <a:solidFill>
                  <a:srgbClr val="202122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	Aqui, </a:t>
            </a:r>
            <a:r>
              <a:rPr lang="pt-BR" sz="3200" i="1" dirty="0" err="1">
                <a:solidFill>
                  <a:srgbClr val="202122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saudacao</a:t>
            </a:r>
            <a:r>
              <a:rPr lang="pt-BR" sz="3200" i="1" dirty="0">
                <a:solidFill>
                  <a:srgbClr val="202122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 é uma função que recebe um nome e imprime uma saudação.</a:t>
            </a:r>
            <a:endParaRPr lang="pt-BR" sz="3200" i="1" dirty="0">
              <a:latin typeface="Garamond" panose="02020404030301010803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B51909-CB40-7DBE-06F5-5D8EF1F3D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O </a:t>
            </a:r>
            <a:r>
              <a:rPr kumimoji="0" lang="pt-BR" altLang="pt-BR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monospace"/>
              </a:rPr>
              <a:t>for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 e o </a:t>
            </a:r>
            <a:r>
              <a:rPr kumimoji="0" lang="pt-BR" altLang="pt-BR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monospace"/>
              </a:rPr>
              <a:t>while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 são usados para loops.</a:t>
            </a:r>
            <a:r>
              <a:rPr kumimoji="0" lang="pt-BR" altLang="pt-B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09E85B-BE32-7825-BD68-8E76785ED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6012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Aqui, </a:t>
            </a:r>
            <a:r>
              <a:rPr kumimoji="0" lang="pt-BR" altLang="pt-BR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monospace"/>
              </a:rPr>
              <a:t>saudacao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 é uma função que recebe um nome e imprime uma saudação.</a:t>
            </a:r>
            <a:r>
              <a:rPr kumimoji="0" lang="pt-BR" altLang="pt-B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 descr="Tela de celular com fundo preto&#10;&#10;Descrição gerada automaticamente">
            <a:extLst>
              <a:ext uri="{FF2B5EF4-FFF2-40B4-BE49-F238E27FC236}">
                <a16:creationId xmlns:a16="http://schemas.microsoft.com/office/drawing/2014/main" id="{7B828B8E-3550-E58B-E594-F69CDD19E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2774"/>
            <a:ext cx="9601200" cy="533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5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A8A0531-4D39-F8D2-FF45-4760ABE45F4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29AC7E1-1BB0-A5B6-4B98-BAF2C552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9285293"/>
            <a:ext cx="8281034" cy="733162"/>
          </a:xfrm>
        </p:spPr>
        <p:txBody>
          <a:bodyPr>
            <a:noAutofit/>
          </a:bodyPr>
          <a:lstStyle/>
          <a:p>
            <a:pPr algn="ctr"/>
            <a:r>
              <a:rPr lang="pt-BR" sz="64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Listas e Dicionários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BE6BA0E-123D-17EB-A67F-91CE69372EFE}"/>
              </a:ext>
            </a:extLst>
          </p:cNvPr>
          <p:cNvSpPr txBox="1">
            <a:spLocks/>
          </p:cNvSpPr>
          <p:nvPr/>
        </p:nvSpPr>
        <p:spPr>
          <a:xfrm>
            <a:off x="660083" y="4960272"/>
            <a:ext cx="8281034" cy="73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VI</a:t>
            </a:r>
          </a:p>
        </p:txBody>
      </p:sp>
    </p:spTree>
    <p:extLst>
      <p:ext uri="{BB962C8B-B14F-4D97-AF65-F5344CB8AC3E}">
        <p14:creationId xmlns:p14="http://schemas.microsoft.com/office/powerpoint/2010/main" val="3775993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9B657-8023-B84D-013A-8C18163E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31405"/>
            <a:ext cx="8641079" cy="733162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rgbClr val="202122"/>
                </a:solidFill>
                <a:highlight>
                  <a:srgbClr val="FFFFFF"/>
                </a:highlight>
                <a:latin typeface="Garamond" panose="02020404030301010803" pitchFamily="18" charset="0"/>
                <a:cs typeface="Times New Roman" panose="02020603050405020304" pitchFamily="18" charset="0"/>
              </a:rPr>
              <a:t>Colecionando Dados</a:t>
            </a:r>
            <a:endParaRPr lang="pt-BR" sz="48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5B9A4-525B-416D-B871-4B1703BFB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1" y="2080260"/>
            <a:ext cx="8641080" cy="99989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	Listas armazenam vários itens em uma única variável.</a:t>
            </a:r>
          </a:p>
          <a:p>
            <a:pPr marL="0" indent="0" algn="just">
              <a:buNone/>
            </a:pPr>
            <a:r>
              <a:rPr lang="pt-BR" sz="3200" i="1" dirty="0">
                <a:solidFill>
                  <a:srgbClr val="202122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	Dicionários armazenam pares de chave-valor.</a:t>
            </a:r>
            <a:endParaRPr lang="pt-BR" sz="3200" i="1" dirty="0">
              <a:latin typeface="Garamond" panose="02020404030301010803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B51909-CB40-7DBE-06F5-5D8EF1F3D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O </a:t>
            </a:r>
            <a:r>
              <a:rPr kumimoji="0" lang="pt-BR" altLang="pt-BR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monospace"/>
              </a:rPr>
              <a:t>for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 e o </a:t>
            </a:r>
            <a:r>
              <a:rPr kumimoji="0" lang="pt-BR" altLang="pt-BR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monospace"/>
              </a:rPr>
              <a:t>while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 são usados para loops.</a:t>
            </a:r>
            <a:r>
              <a:rPr kumimoji="0" lang="pt-BR" altLang="pt-B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09E85B-BE32-7825-BD68-8E76785ED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6012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Aqui, </a:t>
            </a:r>
            <a:r>
              <a:rPr kumimoji="0" lang="pt-BR" altLang="pt-BR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monospace"/>
              </a:rPr>
              <a:t>saudacao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 é uma função que recebe um nome e imprime uma saudação.</a:t>
            </a:r>
            <a:r>
              <a:rPr kumimoji="0" lang="pt-BR" altLang="pt-B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m 9" descr="Tela de computador com letras brancas em fundo preto&#10;&#10;Descrição gerada automaticamente">
            <a:extLst>
              <a:ext uri="{FF2B5EF4-FFF2-40B4-BE49-F238E27FC236}">
                <a16:creationId xmlns:a16="http://schemas.microsoft.com/office/drawing/2014/main" id="{E0357C98-2D5F-8CDE-FAA1-7FFAC0884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3895725"/>
            <a:ext cx="8629650" cy="5010150"/>
          </a:xfrm>
          <a:prstGeom prst="rect">
            <a:avLst/>
          </a:prstGeom>
        </p:spPr>
      </p:pic>
      <p:pic>
        <p:nvPicPr>
          <p:cNvPr id="12" name="Imagem 11" descr="Tela de computador com letras brancas&#10;&#10;Descrição gerada automaticamente">
            <a:extLst>
              <a:ext uri="{FF2B5EF4-FFF2-40B4-BE49-F238E27FC236}">
                <a16:creationId xmlns:a16="http://schemas.microsoft.com/office/drawing/2014/main" id="{04D80BA9-B404-AFE4-6BF0-6D31EE4AE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9" y="7373872"/>
            <a:ext cx="88011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87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A8A0531-4D39-F8D2-FF45-4760ABE45F4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29AC7E1-1BB0-A5B6-4B98-BAF2C552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9285293"/>
            <a:ext cx="8281034" cy="733162"/>
          </a:xfrm>
        </p:spPr>
        <p:txBody>
          <a:bodyPr>
            <a:noAutofit/>
          </a:bodyPr>
          <a:lstStyle/>
          <a:p>
            <a:pPr algn="ctr"/>
            <a:r>
              <a:rPr lang="pt-BR" sz="64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Trabalhando com arquivos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BE6BA0E-123D-17EB-A67F-91CE69372EFE}"/>
              </a:ext>
            </a:extLst>
          </p:cNvPr>
          <p:cNvSpPr txBox="1">
            <a:spLocks/>
          </p:cNvSpPr>
          <p:nvPr/>
        </p:nvSpPr>
        <p:spPr>
          <a:xfrm>
            <a:off x="660083" y="4960272"/>
            <a:ext cx="8281034" cy="73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VII</a:t>
            </a:r>
          </a:p>
        </p:txBody>
      </p:sp>
    </p:spTree>
    <p:extLst>
      <p:ext uri="{BB962C8B-B14F-4D97-AF65-F5344CB8AC3E}">
        <p14:creationId xmlns:p14="http://schemas.microsoft.com/office/powerpoint/2010/main" val="518707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9B657-8023-B84D-013A-8C18163E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31405"/>
            <a:ext cx="8641079" cy="733162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rgbClr val="202122"/>
                </a:solidFill>
                <a:highlight>
                  <a:srgbClr val="FFFFFF"/>
                </a:highlight>
                <a:latin typeface="Garamond" panose="02020404030301010803" pitchFamily="18" charset="0"/>
                <a:cs typeface="Times New Roman" panose="02020603050405020304" pitchFamily="18" charset="0"/>
              </a:rPr>
              <a:t>Salvando e lendo dados</a:t>
            </a:r>
            <a:endParaRPr lang="pt-BR" sz="48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5B9A4-525B-416D-B871-4B1703BFB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1" y="2080260"/>
            <a:ext cx="8641080" cy="99989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	Você pode ler e escrever arquivos em Python usando as funções open, </a:t>
            </a:r>
            <a:r>
              <a:rPr lang="pt-BR" sz="3200" b="0" i="1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read</a:t>
            </a:r>
            <a:r>
              <a:rPr lang="pt-BR" sz="3200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, e </a:t>
            </a:r>
            <a:r>
              <a:rPr lang="pt-BR" sz="3200" b="0" i="1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write</a:t>
            </a:r>
            <a:r>
              <a:rPr lang="pt-BR" sz="3200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.</a:t>
            </a:r>
            <a:endParaRPr lang="pt-BR" sz="3200" i="1" dirty="0">
              <a:latin typeface="Garamond" panose="02020404030301010803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B51909-CB40-7DBE-06F5-5D8EF1F3D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O </a:t>
            </a:r>
            <a:r>
              <a:rPr kumimoji="0" lang="pt-BR" altLang="pt-BR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monospace"/>
              </a:rPr>
              <a:t>for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 e o </a:t>
            </a:r>
            <a:r>
              <a:rPr kumimoji="0" lang="pt-BR" altLang="pt-BR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monospace"/>
              </a:rPr>
              <a:t>while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 são usados para loops.</a:t>
            </a:r>
            <a:r>
              <a:rPr kumimoji="0" lang="pt-BR" altLang="pt-B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09E85B-BE32-7825-BD68-8E76785ED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6012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Aqui, </a:t>
            </a:r>
            <a:r>
              <a:rPr kumimoji="0" lang="pt-BR" altLang="pt-BR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monospace"/>
              </a:rPr>
              <a:t>saudacao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 é uma função que recebe um nome e imprime uma saudação.</a:t>
            </a:r>
            <a:r>
              <a:rPr kumimoji="0" lang="pt-BR" altLang="pt-B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m 7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C0C4195B-2A44-BCB7-3F94-BBBC0FF8F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2990850"/>
            <a:ext cx="862965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01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A8A0531-4D39-F8D2-FF45-4760ABE45F4C}"/>
              </a:ext>
            </a:extLst>
          </p:cNvPr>
          <p:cNvSpPr/>
          <p:nvPr/>
        </p:nvSpPr>
        <p:spPr>
          <a:xfrm>
            <a:off x="0" y="36513"/>
            <a:ext cx="9601200" cy="128016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29AC7E1-1BB0-A5B6-4B98-BAF2C552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9285293"/>
            <a:ext cx="8281034" cy="733162"/>
          </a:xfrm>
        </p:spPr>
        <p:txBody>
          <a:bodyPr>
            <a:noAutofit/>
          </a:bodyPr>
          <a:lstStyle/>
          <a:p>
            <a:pPr algn="ctr"/>
            <a:r>
              <a:rPr lang="pt-BR" sz="64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Alguns exemplos de programas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BE6BA0E-123D-17EB-A67F-91CE69372EFE}"/>
              </a:ext>
            </a:extLst>
          </p:cNvPr>
          <p:cNvSpPr txBox="1">
            <a:spLocks/>
          </p:cNvSpPr>
          <p:nvPr/>
        </p:nvSpPr>
        <p:spPr>
          <a:xfrm>
            <a:off x="660083" y="4960272"/>
            <a:ext cx="8281034" cy="73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VIII</a:t>
            </a:r>
          </a:p>
        </p:txBody>
      </p:sp>
    </p:spTree>
    <p:extLst>
      <p:ext uri="{BB962C8B-B14F-4D97-AF65-F5344CB8AC3E}">
        <p14:creationId xmlns:p14="http://schemas.microsoft.com/office/powerpoint/2010/main" val="4201658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9B657-8023-B84D-013A-8C18163E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31405"/>
            <a:ext cx="8641079" cy="733162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rgbClr val="202122"/>
                </a:solidFill>
                <a:highlight>
                  <a:srgbClr val="FFFFFF"/>
                </a:highlight>
                <a:latin typeface="Garamond" panose="02020404030301010803" pitchFamily="18" charset="0"/>
                <a:cs typeface="Times New Roman" panose="02020603050405020304" pitchFamily="18" charset="0"/>
              </a:rPr>
              <a:t>Colocando tudo em prática</a:t>
            </a:r>
            <a:endParaRPr lang="pt-BR" sz="48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5B9A4-525B-416D-B871-4B1703BFB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1" y="2080260"/>
            <a:ext cx="8641080" cy="99989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	</a:t>
            </a:r>
            <a:r>
              <a:rPr lang="pt-BR" sz="3200" b="1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Programa I: Calculadora Simples</a:t>
            </a:r>
            <a:endParaRPr lang="pt-BR" sz="3200" i="1" dirty="0">
              <a:solidFill>
                <a:srgbClr val="202122"/>
              </a:solidFill>
              <a:effectLst/>
              <a:highlight>
                <a:srgbClr val="FFFFFF"/>
              </a:highlight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pt-BR" sz="3200" b="1" i="1" dirty="0">
                <a:solidFill>
                  <a:srgbClr val="202122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	</a:t>
            </a:r>
            <a:endParaRPr lang="pt-BR" sz="3200" b="1" i="1" dirty="0">
              <a:latin typeface="Garamond" panose="02020404030301010803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B51909-CB40-7DBE-06F5-5D8EF1F3D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O </a:t>
            </a:r>
            <a:r>
              <a:rPr kumimoji="0" lang="pt-BR" altLang="pt-BR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monospace"/>
              </a:rPr>
              <a:t>for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 e o </a:t>
            </a:r>
            <a:r>
              <a:rPr kumimoji="0" lang="pt-BR" altLang="pt-BR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monospace"/>
              </a:rPr>
              <a:t>while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 são usados para loops.</a:t>
            </a:r>
            <a:r>
              <a:rPr kumimoji="0" lang="pt-BR" altLang="pt-B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09E85B-BE32-7825-BD68-8E76785ED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6012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Aqui, </a:t>
            </a:r>
            <a:r>
              <a:rPr kumimoji="0" lang="pt-BR" altLang="pt-BR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monospace"/>
              </a:rPr>
              <a:t>saudacao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 é uma função que recebe um nome e imprime uma saudação.</a:t>
            </a:r>
            <a:r>
              <a:rPr kumimoji="0" lang="pt-BR" altLang="pt-B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D3BA8737-513E-1B5E-0D52-B186E52AC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1" y="2080260"/>
            <a:ext cx="9906000" cy="1144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6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A8A0531-4D39-F8D2-FF45-4760ABE45F4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29AC7E1-1BB0-A5B6-4B98-BAF2C552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9285293"/>
            <a:ext cx="8281034" cy="733162"/>
          </a:xfrm>
        </p:spPr>
        <p:txBody>
          <a:bodyPr>
            <a:noAutofit/>
          </a:bodyPr>
          <a:lstStyle/>
          <a:p>
            <a:pPr algn="ctr"/>
            <a:r>
              <a:rPr lang="pt-BR" sz="64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Então você escolheu a pílula vermelha...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BE6BA0E-123D-17EB-A67F-91CE69372EFE}"/>
              </a:ext>
            </a:extLst>
          </p:cNvPr>
          <p:cNvSpPr txBox="1">
            <a:spLocks/>
          </p:cNvSpPr>
          <p:nvPr/>
        </p:nvSpPr>
        <p:spPr>
          <a:xfrm>
            <a:off x="660083" y="4960272"/>
            <a:ext cx="8281034" cy="73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60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170749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xto, chat ou mensagem de texto&#10;&#10;Descrição gerada automaticamente">
            <a:extLst>
              <a:ext uri="{FF2B5EF4-FFF2-40B4-BE49-F238E27FC236}">
                <a16:creationId xmlns:a16="http://schemas.microsoft.com/office/drawing/2014/main" id="{6B89E8D8-F08E-D8C2-3AB5-4161CF1D8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2219"/>
            <a:ext cx="9601200" cy="539752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59B657-8023-B84D-013A-8C18163E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31405"/>
            <a:ext cx="8641079" cy="733162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rgbClr val="202122"/>
                </a:solidFill>
                <a:highlight>
                  <a:srgbClr val="FFFFFF"/>
                </a:highlight>
                <a:latin typeface="Garamond" panose="02020404030301010803" pitchFamily="18" charset="0"/>
                <a:cs typeface="Times New Roman" panose="02020603050405020304" pitchFamily="18" charset="0"/>
              </a:rPr>
              <a:t>Colocando tudo em prática</a:t>
            </a:r>
            <a:endParaRPr lang="pt-BR" sz="48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5B9A4-525B-416D-B871-4B1703BFB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1" y="2080260"/>
            <a:ext cx="8641080" cy="99989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	</a:t>
            </a:r>
            <a:r>
              <a:rPr lang="pt-BR" sz="3200" b="1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Programa II: Contador de Palavras</a:t>
            </a:r>
          </a:p>
          <a:p>
            <a:pPr marL="0" indent="0" algn="just">
              <a:buNone/>
            </a:pPr>
            <a:endParaRPr lang="pt-BR" sz="3200" b="1" i="1" dirty="0">
              <a:solidFill>
                <a:srgbClr val="202122"/>
              </a:solidFill>
              <a:highlight>
                <a:srgbClr val="FFFFFF"/>
              </a:highlight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endParaRPr lang="pt-BR" sz="3200" b="1" i="1" dirty="0">
              <a:solidFill>
                <a:srgbClr val="202122"/>
              </a:solidFill>
              <a:highlight>
                <a:srgbClr val="FFFFFF"/>
              </a:highlight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endParaRPr lang="pt-BR" sz="3200" b="1" i="1" dirty="0">
              <a:solidFill>
                <a:srgbClr val="202122"/>
              </a:solidFill>
              <a:highlight>
                <a:srgbClr val="FFFFFF"/>
              </a:highlight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endParaRPr lang="pt-BR" sz="3200" b="1" i="1" dirty="0">
              <a:solidFill>
                <a:srgbClr val="202122"/>
              </a:solidFill>
              <a:highlight>
                <a:srgbClr val="FFFFFF"/>
              </a:highlight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endParaRPr lang="pt-BR" sz="3200" b="1" i="1" dirty="0">
              <a:solidFill>
                <a:srgbClr val="202122"/>
              </a:solidFill>
              <a:highlight>
                <a:srgbClr val="FFFFFF"/>
              </a:highlight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endParaRPr lang="pt-BR" sz="3200" b="1" i="1" dirty="0">
              <a:solidFill>
                <a:srgbClr val="202122"/>
              </a:solidFill>
              <a:highlight>
                <a:srgbClr val="FFFFFF"/>
              </a:highlight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endParaRPr lang="pt-BR" sz="3200" b="1" i="1" dirty="0">
              <a:solidFill>
                <a:srgbClr val="202122"/>
              </a:solidFill>
              <a:highlight>
                <a:srgbClr val="FFFFFF"/>
              </a:highlight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pt-BR" sz="3200" b="1" i="1" dirty="0">
                <a:solidFill>
                  <a:srgbClr val="202122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	Programa III: Gerador de Senhas	</a:t>
            </a:r>
            <a:endParaRPr lang="pt-BR" sz="3200" b="1" i="1" dirty="0">
              <a:latin typeface="Garamond" panose="02020404030301010803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B51909-CB40-7DBE-06F5-5D8EF1F3D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O </a:t>
            </a:r>
            <a:r>
              <a:rPr kumimoji="0" lang="pt-BR" altLang="pt-BR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monospace"/>
              </a:rPr>
              <a:t>for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 e o </a:t>
            </a:r>
            <a:r>
              <a:rPr kumimoji="0" lang="pt-BR" altLang="pt-BR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monospace"/>
              </a:rPr>
              <a:t>while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 são usados para loops.</a:t>
            </a:r>
            <a:r>
              <a:rPr kumimoji="0" lang="pt-BR" altLang="pt-B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09E85B-BE32-7825-BD68-8E76785ED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6012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Aqui, </a:t>
            </a:r>
            <a:r>
              <a:rPr kumimoji="0" lang="pt-BR" altLang="pt-BR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monospace"/>
              </a:rPr>
              <a:t>saudacao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 é uma função que recebe um nome e imprime uma saudação.</a:t>
            </a:r>
            <a:r>
              <a:rPr kumimoji="0" lang="pt-BR" altLang="pt-B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613044AC-0B1E-9D0E-8285-9476B0349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651772"/>
            <a:ext cx="9601200" cy="502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12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5B9A4-525B-416D-B871-4B1703BFB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1" y="2080260"/>
            <a:ext cx="8641080" cy="99989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b="1" i="1" dirty="0">
                <a:latin typeface="Garamond" panose="02020404030301010803" pitchFamily="18" charset="0"/>
              </a:rPr>
              <a:t>	</a:t>
            </a:r>
            <a:r>
              <a:rPr lang="pt-BR" sz="3200" i="1" dirty="0">
                <a:latin typeface="Garamond" panose="02020404030301010803" pitchFamily="18" charset="0"/>
              </a:rPr>
              <a:t>Obrigado pela leitura.</a:t>
            </a:r>
          </a:p>
          <a:p>
            <a:pPr marL="0" indent="0" algn="just">
              <a:buNone/>
            </a:pPr>
            <a:r>
              <a:rPr lang="pt-BR" sz="3200" i="1" dirty="0">
                <a:latin typeface="Garamond" panose="02020404030301010803" pitchFamily="18" charset="0"/>
              </a:rPr>
              <a:t>	Este Ebook foi gerado artificialmente, e diagramado por um ser humano.</a:t>
            </a:r>
          </a:p>
          <a:p>
            <a:pPr marL="0" indent="0" algn="just">
              <a:buNone/>
            </a:pPr>
            <a:r>
              <a:rPr lang="pt-BR" sz="3200" i="1" dirty="0">
                <a:latin typeface="Garamond" panose="02020404030301010803" pitchFamily="18" charset="0"/>
              </a:rPr>
              <a:t>	O passo a passo se encontra no </a:t>
            </a:r>
            <a:r>
              <a:rPr lang="pt-BR" sz="3200" i="1" dirty="0" err="1">
                <a:latin typeface="Garamond" panose="02020404030301010803" pitchFamily="18" charset="0"/>
              </a:rPr>
              <a:t>Github</a:t>
            </a:r>
            <a:r>
              <a:rPr lang="pt-BR" sz="3200" i="1" dirty="0">
                <a:latin typeface="Garamond" panose="02020404030301010803" pitchFamily="18" charset="0"/>
              </a:rPr>
              <a:t> abaixo.</a:t>
            </a:r>
          </a:p>
          <a:p>
            <a:pPr marL="0" indent="0" algn="just">
              <a:buNone/>
            </a:pPr>
            <a:endParaRPr lang="pt-BR" sz="3200" i="1" dirty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pt-BR" sz="3200" i="1" dirty="0">
                <a:latin typeface="Garamond" panose="02020404030301010803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3200" i="1" dirty="0">
                <a:latin typeface="Garamond" panose="02020404030301010803" pitchFamily="18" charset="0"/>
              </a:rPr>
              <a:t>	</a:t>
            </a:r>
          </a:p>
          <a:p>
            <a:pPr marL="0" indent="0" algn="just">
              <a:buNone/>
            </a:pPr>
            <a:endParaRPr lang="pt-BR" sz="3200" i="1" dirty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endParaRPr lang="pt-BR" sz="3200" i="1" dirty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endParaRPr lang="pt-BR" sz="3200" i="1" dirty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endParaRPr lang="pt-BR" sz="3200" i="1" dirty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endParaRPr lang="pt-BR" sz="3200" i="1" dirty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pt-BR" sz="3200" i="1" dirty="0">
                <a:latin typeface="Garamond" panose="02020404030301010803" pitchFamily="18" charset="0"/>
              </a:rPr>
              <a:t>	Este conteúdo foi gerado com fins didáticos de construção, não tendo passado por uma validação cuidadosa humana no conteúdo e podendo conter erros gerados por IA.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59B657-8023-B84D-013A-8C18163E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31405"/>
            <a:ext cx="8641079" cy="733162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rgbClr val="202122"/>
                </a:solidFill>
                <a:highlight>
                  <a:srgbClr val="FFFFFF"/>
                </a:highlight>
                <a:latin typeface="Garamond" panose="02020404030301010803" pitchFamily="18" charset="0"/>
                <a:cs typeface="Times New Roman" panose="02020603050405020304" pitchFamily="18" charset="0"/>
              </a:rPr>
              <a:t>Agradecimentos</a:t>
            </a:r>
            <a:endParaRPr lang="pt-BR" sz="48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B51909-CB40-7DBE-06F5-5D8EF1F3D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O </a:t>
            </a:r>
            <a:r>
              <a:rPr kumimoji="0" lang="pt-BR" altLang="pt-BR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monospace"/>
              </a:rPr>
              <a:t>for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 e o </a:t>
            </a:r>
            <a:r>
              <a:rPr kumimoji="0" lang="pt-BR" altLang="pt-BR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monospace"/>
              </a:rPr>
              <a:t>while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 são usados para loops.</a:t>
            </a:r>
            <a:r>
              <a:rPr kumimoji="0" lang="pt-BR" altLang="pt-B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09E85B-BE32-7825-BD68-8E76785ED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6012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Aqui, </a:t>
            </a:r>
            <a:r>
              <a:rPr kumimoji="0" lang="pt-BR" altLang="pt-BR" b="1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monospace"/>
              </a:rPr>
              <a:t>saudacao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 é uma função que recebe um nome e imprime uma saudação.</a:t>
            </a:r>
            <a:r>
              <a:rPr kumimoji="0" lang="pt-BR" altLang="pt-B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 descr="Forma&#10;&#10;Descrição gerada automaticamente com confiança média">
            <a:hlinkClick r:id="rId2"/>
            <a:extLst>
              <a:ext uri="{FF2B5EF4-FFF2-40B4-BE49-F238E27FC236}">
                <a16:creationId xmlns:a16="http://schemas.microsoft.com/office/drawing/2014/main" id="{3DF0E358-DD44-DE0C-5B0C-87AC5D970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49" y="4754960"/>
            <a:ext cx="5981700" cy="336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8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9B657-8023-B84D-013A-8C18163E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31405"/>
            <a:ext cx="8641079" cy="733162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  <a:cs typeface="Times New Roman" panose="02020603050405020304" pitchFamily="18" charset="0"/>
              </a:rPr>
              <a:t>Bem-vindo ao Python...</a:t>
            </a:r>
            <a:endParaRPr lang="pt-BR" sz="48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5B9A4-525B-416D-B871-4B1703BFB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1" y="2080260"/>
            <a:ext cx="8641080" cy="99989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	Python é uma linguagem de programação poderosa e fácil de aprender. Com sua sintaxe clara e simples, é uma excelente escolha para iniciantes. Neste ebook, vamos explorar os conceitos básicos que você precisa para começar a programar em Python.</a:t>
            </a:r>
            <a:endParaRPr lang="pt-BR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6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9B657-8023-B84D-013A-8C18163E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31405"/>
            <a:ext cx="8641079" cy="733162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  <a:cs typeface="Times New Roman" panose="02020603050405020304" pitchFamily="18" charset="0"/>
              </a:rPr>
              <a:t>Instalando Python</a:t>
            </a:r>
            <a:endParaRPr lang="pt-BR" sz="48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5B9A4-525B-416D-B871-4B1703BFB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1" y="2080260"/>
            <a:ext cx="8641080" cy="99989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	Para começar, você precisa instalar Python no seu computador. Visite python.org e baixe a versão mais recente. Siga as instruções de instalação e, em seguida, abra o IDLE (ambiente de desenvolvimento integrado do Python) para começar a programar.</a:t>
            </a:r>
            <a:endParaRPr lang="pt-BR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24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9B657-8023-B84D-013A-8C18163E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31405"/>
            <a:ext cx="8641079" cy="733162"/>
          </a:xfrm>
        </p:spPr>
        <p:txBody>
          <a:bodyPr>
            <a:noAutofit/>
          </a:bodyPr>
          <a:lstStyle/>
          <a:p>
            <a:r>
              <a:rPr lang="pt-BR" sz="4800" b="1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  <a:cs typeface="Times New Roman" panose="02020603050405020304" pitchFamily="18" charset="0"/>
              </a:rPr>
              <a:t>Hello</a:t>
            </a:r>
            <a:r>
              <a:rPr lang="pt-BR" sz="4800" b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  <a:cs typeface="Times New Roman" panose="02020603050405020304" pitchFamily="18" charset="0"/>
              </a:rPr>
              <a:t>, World!</a:t>
            </a:r>
            <a:endParaRPr lang="pt-BR" sz="48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5B9A4-525B-416D-B871-4B1703BFB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1" y="2080260"/>
            <a:ext cx="8641080" cy="99989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	Vamos começar com um clássico: o programa "</a:t>
            </a:r>
            <a:r>
              <a:rPr lang="pt-BR" sz="3200" b="0" i="1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Hello</a:t>
            </a:r>
            <a:r>
              <a:rPr lang="pt-BR" sz="3200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, World!".</a:t>
            </a:r>
          </a:p>
          <a:p>
            <a:pPr marL="0" indent="0" algn="just">
              <a:buNone/>
            </a:pPr>
            <a:r>
              <a:rPr lang="pt-BR" sz="3200" i="1" dirty="0">
                <a:solidFill>
                  <a:srgbClr val="202122"/>
                </a:solidFill>
                <a:highlight>
                  <a:srgbClr val="FFFFFF"/>
                </a:highlight>
                <a:latin typeface="Garamond" panose="02020404030301010803" pitchFamily="18" charset="0"/>
              </a:rPr>
              <a:t>	</a:t>
            </a:r>
            <a:r>
              <a:rPr lang="pt-BR" sz="3200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Este código simples exibe a frase "</a:t>
            </a:r>
            <a:r>
              <a:rPr lang="pt-BR" sz="3200" b="0" i="1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Hello</a:t>
            </a:r>
            <a:r>
              <a:rPr lang="pt-BR" sz="3200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, World!" na tela. É uma ótima maneira de se familiarizar com a sintaxe do Python.</a:t>
            </a:r>
          </a:p>
          <a:p>
            <a:pPr marL="0" indent="0" algn="just">
              <a:buNone/>
            </a:pPr>
            <a:endParaRPr lang="pt-BR" sz="3200" dirty="0">
              <a:latin typeface="Garamond" panose="02020404030301010803" pitchFamily="18" charset="0"/>
            </a:endParaRPr>
          </a:p>
        </p:txBody>
      </p:sp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4B7AA72-0B47-0053-D17B-3406A578A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7796"/>
            <a:ext cx="9601200" cy="45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5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A8A0531-4D39-F8D2-FF45-4760ABE45F4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29AC7E1-1BB0-A5B6-4B98-BAF2C552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9285293"/>
            <a:ext cx="8281034" cy="733162"/>
          </a:xfrm>
        </p:spPr>
        <p:txBody>
          <a:bodyPr>
            <a:noAutofit/>
          </a:bodyPr>
          <a:lstStyle/>
          <a:p>
            <a:pPr algn="ctr"/>
            <a:r>
              <a:rPr lang="pt-BR" sz="64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Variáveis e Tipos de Dados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BE6BA0E-123D-17EB-A67F-91CE69372EFE}"/>
              </a:ext>
            </a:extLst>
          </p:cNvPr>
          <p:cNvSpPr txBox="1">
            <a:spLocks/>
          </p:cNvSpPr>
          <p:nvPr/>
        </p:nvSpPr>
        <p:spPr>
          <a:xfrm>
            <a:off x="660083" y="4960272"/>
            <a:ext cx="8281034" cy="73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369241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9B657-8023-B84D-013A-8C18163E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31405"/>
            <a:ext cx="8641079" cy="733162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  <a:cs typeface="Times New Roman" panose="02020603050405020304" pitchFamily="18" charset="0"/>
              </a:rPr>
              <a:t>Armazenando Informação</a:t>
            </a:r>
            <a:endParaRPr lang="pt-BR" sz="48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5B9A4-525B-416D-B871-4B1703BFB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1" y="2080260"/>
            <a:ext cx="8641080" cy="99989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	Variáveis são usadas para armazenar dados. Em Python, não é necessário declarar o tipo de dado; a linguagem faz isso automaticamente.</a:t>
            </a:r>
          </a:p>
          <a:p>
            <a:pPr marL="0" indent="0" algn="just">
              <a:buNone/>
            </a:pPr>
            <a:r>
              <a:rPr lang="pt-BR" sz="3200" i="1" dirty="0">
                <a:latin typeface="Garamond" panose="02020404030301010803" pitchFamily="18" charset="0"/>
              </a:rPr>
              <a:t>	Aqui, nome é uma </a:t>
            </a:r>
            <a:r>
              <a:rPr lang="pt-BR" sz="3200" i="1" dirty="0" err="1">
                <a:latin typeface="Garamond" panose="02020404030301010803" pitchFamily="18" charset="0"/>
              </a:rPr>
              <a:t>string</a:t>
            </a:r>
            <a:r>
              <a:rPr lang="pt-BR" sz="3200" i="1" dirty="0">
                <a:latin typeface="Garamond" panose="02020404030301010803" pitchFamily="18" charset="0"/>
              </a:rPr>
              <a:t>, idade é um inteiro, e altura é um número de ponto flutuante.</a:t>
            </a:r>
            <a:endParaRPr lang="pt-BR" sz="3200" b="0" i="1" dirty="0">
              <a:solidFill>
                <a:srgbClr val="202122"/>
              </a:solidFill>
              <a:effectLst/>
              <a:highlight>
                <a:srgbClr val="FFFFFF"/>
              </a:highlight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endParaRPr lang="pt-BR" sz="3200" i="1" dirty="0">
              <a:solidFill>
                <a:srgbClr val="202122"/>
              </a:solidFill>
              <a:highlight>
                <a:srgbClr val="FFFFFF"/>
              </a:highlight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endParaRPr lang="pt-BR" sz="3200" i="1" dirty="0">
              <a:solidFill>
                <a:srgbClr val="202122"/>
              </a:solidFill>
              <a:highlight>
                <a:srgbClr val="FFFFFF"/>
              </a:highlight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endParaRPr lang="pt-BR" sz="3200" i="1" dirty="0">
              <a:solidFill>
                <a:srgbClr val="202122"/>
              </a:solidFill>
              <a:highlight>
                <a:srgbClr val="FFFFFF"/>
              </a:highlight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endParaRPr lang="pt-BR" sz="3200" i="1" dirty="0">
              <a:solidFill>
                <a:srgbClr val="202122"/>
              </a:solidFill>
              <a:highlight>
                <a:srgbClr val="FFFFFF"/>
              </a:highlight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endParaRPr lang="pt-BR" sz="3200" i="1" dirty="0">
              <a:solidFill>
                <a:srgbClr val="202122"/>
              </a:solidFill>
              <a:highlight>
                <a:srgbClr val="FFFFFF"/>
              </a:highlight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endParaRPr lang="pt-BR" sz="3200" i="1" dirty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pt-BR" sz="3200" i="1" dirty="0">
                <a:latin typeface="Garamond" panose="02020404030301010803" pitchFamily="18" charset="0"/>
              </a:rPr>
              <a:t>	</a:t>
            </a: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B454BE8-0E7D-69ED-4B19-ECB23510E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5876"/>
            <a:ext cx="9601200" cy="49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A8A0531-4D39-F8D2-FF45-4760ABE45F4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29AC7E1-1BB0-A5B6-4B98-BAF2C552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9285293"/>
            <a:ext cx="8281034" cy="733162"/>
          </a:xfrm>
        </p:spPr>
        <p:txBody>
          <a:bodyPr>
            <a:noAutofit/>
          </a:bodyPr>
          <a:lstStyle/>
          <a:p>
            <a:pPr algn="ctr"/>
            <a:r>
              <a:rPr lang="pt-BR" sz="64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Operações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BE6BA0E-123D-17EB-A67F-91CE69372EFE}"/>
              </a:ext>
            </a:extLst>
          </p:cNvPr>
          <p:cNvSpPr txBox="1">
            <a:spLocks/>
          </p:cNvSpPr>
          <p:nvPr/>
        </p:nvSpPr>
        <p:spPr>
          <a:xfrm>
            <a:off x="660083" y="4960272"/>
            <a:ext cx="8281034" cy="73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III</a:t>
            </a:r>
          </a:p>
        </p:txBody>
      </p:sp>
    </p:spTree>
    <p:extLst>
      <p:ext uri="{BB962C8B-B14F-4D97-AF65-F5344CB8AC3E}">
        <p14:creationId xmlns:p14="http://schemas.microsoft.com/office/powerpoint/2010/main" val="113829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9B657-8023-B84D-013A-8C18163E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31405"/>
            <a:ext cx="8641079" cy="733162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  <a:cs typeface="Times New Roman" panose="02020603050405020304" pitchFamily="18" charset="0"/>
              </a:rPr>
              <a:t>Realizando cálculos</a:t>
            </a:r>
            <a:endParaRPr lang="pt-BR" sz="48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5B9A4-525B-416D-B871-4B1703BFB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1" y="2080260"/>
            <a:ext cx="8641080" cy="99989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</a:rPr>
              <a:t>	Python suporta operadores matemáticos como adição, subtração, multiplicação e divisão.</a:t>
            </a:r>
            <a:endParaRPr lang="pt-BR" sz="3200" i="1" dirty="0">
              <a:solidFill>
                <a:srgbClr val="202122"/>
              </a:solidFill>
              <a:highlight>
                <a:srgbClr val="FFFFFF"/>
              </a:highlight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pt-BR" sz="3200" i="1" dirty="0">
                <a:latin typeface="Garamond" panose="02020404030301010803" pitchFamily="18" charset="0"/>
              </a:rPr>
              <a:t>	Esses operadores ajudam a realizar cálculos simples e complexos.</a:t>
            </a:r>
          </a:p>
          <a:p>
            <a:pPr marL="0" indent="0" algn="just">
              <a:buNone/>
            </a:pPr>
            <a:r>
              <a:rPr lang="pt-BR" sz="3200" i="1" dirty="0">
                <a:latin typeface="Garamond" panose="02020404030301010803" pitchFamily="18" charset="0"/>
              </a:rPr>
              <a:t>	</a:t>
            </a: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B454BE8-0E7D-69ED-4B19-ECB23510E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935876"/>
            <a:ext cx="9601200" cy="49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36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625</Words>
  <Application>Microsoft Office PowerPoint</Application>
  <PresentationFormat>Papel A3 (297 x 420 mm)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Aptos</vt:lpstr>
      <vt:lpstr>Aptos Display</vt:lpstr>
      <vt:lpstr>Arial</vt:lpstr>
      <vt:lpstr>Castellar</vt:lpstr>
      <vt:lpstr>Garamond</vt:lpstr>
      <vt:lpstr>ui-monospace</vt:lpstr>
      <vt:lpstr>ui-sans-serif</vt:lpstr>
      <vt:lpstr>Tema do Office</vt:lpstr>
      <vt:lpstr>Apresentação do PowerPoint</vt:lpstr>
      <vt:lpstr>Então você escolheu a pílula vermelha...</vt:lpstr>
      <vt:lpstr>Bem-vindo ao Python...</vt:lpstr>
      <vt:lpstr>Instalando Python</vt:lpstr>
      <vt:lpstr>Hello, World!</vt:lpstr>
      <vt:lpstr>Variáveis e Tipos de Dados</vt:lpstr>
      <vt:lpstr>Armazenando Informação</vt:lpstr>
      <vt:lpstr>Operações</vt:lpstr>
      <vt:lpstr>Realizando cálculos</vt:lpstr>
      <vt:lpstr>Estruturas de controle</vt:lpstr>
      <vt:lpstr>Tomando decisões</vt:lpstr>
      <vt:lpstr>Funções</vt:lpstr>
      <vt:lpstr>Organizando código</vt:lpstr>
      <vt:lpstr>Listas e Dicionários</vt:lpstr>
      <vt:lpstr>Colecionando Dados</vt:lpstr>
      <vt:lpstr>Trabalhando com arquivos</vt:lpstr>
      <vt:lpstr>Salvando e lendo dados</vt:lpstr>
      <vt:lpstr>Alguns exemplos de programas</vt:lpstr>
      <vt:lpstr>Colocando tudo em prática</vt:lpstr>
      <vt:lpstr>Colocando tudo em prática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SANTOS</dc:creator>
  <cp:lastModifiedBy>MATHEUS SANTOS</cp:lastModifiedBy>
  <cp:revision>1</cp:revision>
  <dcterms:created xsi:type="dcterms:W3CDTF">2024-05-31T18:46:24Z</dcterms:created>
  <dcterms:modified xsi:type="dcterms:W3CDTF">2024-05-31T21:25:51Z</dcterms:modified>
</cp:coreProperties>
</file>