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8288000" cy="10287000"/>
  <p:notesSz cx="6858000" cy="9144000"/>
  <p:embeddedFontLst>
    <p:embeddedFont>
      <p:font typeface="Oswald Bold" charset="1" panose="00000800000000000000"/>
      <p:regular r:id="rId33"/>
    </p:embeddedFont>
    <p:embeddedFont>
      <p:font typeface="Montserrat Bold" charset="1" panose="00000800000000000000"/>
      <p:regular r:id="rId34"/>
    </p:embeddedFont>
    <p:embeddedFont>
      <p:font typeface="DM Sans" charset="1" panose="00000000000000000000"/>
      <p:regular r:id="rId35"/>
    </p:embeddedFont>
    <p:embeddedFont>
      <p:font typeface="DM Sans Bold" charset="1" panose="00000000000000000000"/>
      <p:regular r:id="rId36"/>
    </p:embeddedFont>
    <p:embeddedFont>
      <p:font typeface="Open Sauce" charset="1" panose="00000500000000000000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10659648" y="2831894"/>
            <a:ext cx="12525650" cy="12852812"/>
          </a:xfrm>
          <a:custGeom>
            <a:avLst/>
            <a:gdLst/>
            <a:ahLst/>
            <a:cxnLst/>
            <a:rect r="r" b="b" t="t" l="l"/>
            <a:pathLst>
              <a:path h="12852812" w="12525650">
                <a:moveTo>
                  <a:pt x="0" y="0"/>
                </a:moveTo>
                <a:lnTo>
                  <a:pt x="12525649" y="0"/>
                </a:lnTo>
                <a:lnTo>
                  <a:pt x="12525649" y="12852812"/>
                </a:lnTo>
                <a:lnTo>
                  <a:pt x="0" y="12852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805786" y="-7392626"/>
            <a:ext cx="13641413" cy="13997719"/>
          </a:xfrm>
          <a:custGeom>
            <a:avLst/>
            <a:gdLst/>
            <a:ahLst/>
            <a:cxnLst/>
            <a:rect r="r" b="b" t="t" l="l"/>
            <a:pathLst>
              <a:path h="13997719" w="13641413">
                <a:moveTo>
                  <a:pt x="0" y="0"/>
                </a:moveTo>
                <a:lnTo>
                  <a:pt x="13641413" y="0"/>
                </a:lnTo>
                <a:lnTo>
                  <a:pt x="13641413" y="13997719"/>
                </a:lnTo>
                <a:lnTo>
                  <a:pt x="0" y="139977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236347" y="3622078"/>
            <a:ext cx="9815307" cy="2766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b="true" sz="16437" spc="1610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UML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94221" y="7561953"/>
            <a:ext cx="12848809" cy="3644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b="true" sz="2653" spc="140">
                <a:solidFill>
                  <a:srgbClr val="F2F4F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DANIEL SANTANA</a:t>
            </a:r>
          </a:p>
          <a:p>
            <a:pPr algn="ctr">
              <a:lnSpc>
                <a:spcPts val="3661"/>
              </a:lnSpc>
            </a:pPr>
            <a:r>
              <a:rPr lang="en-US" b="true" sz="2653" spc="140">
                <a:solidFill>
                  <a:srgbClr val="F2F4F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RAUL JIMENEZ</a:t>
            </a:r>
          </a:p>
          <a:p>
            <a:pPr algn="ctr">
              <a:lnSpc>
                <a:spcPts val="3661"/>
              </a:lnSpc>
            </a:pPr>
            <a:r>
              <a:rPr lang="en-US" b="true" sz="2653" spc="140">
                <a:solidFill>
                  <a:srgbClr val="F2F4F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MIKHAEL SHMATENKO</a:t>
            </a:r>
          </a:p>
          <a:p>
            <a:pPr algn="ctr">
              <a:lnSpc>
                <a:spcPts val="3661"/>
              </a:lnSpc>
            </a:pPr>
            <a:r>
              <a:rPr lang="en-US" b="true" sz="2653" spc="140">
                <a:solidFill>
                  <a:srgbClr val="F2F4F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JUAN ALBERTO ACOSTA</a:t>
            </a:r>
          </a:p>
          <a:p>
            <a:pPr algn="ctr">
              <a:lnSpc>
                <a:spcPts val="3661"/>
              </a:lnSpc>
            </a:pPr>
          </a:p>
          <a:p>
            <a:pPr algn="ctr">
              <a:lnSpc>
                <a:spcPts val="3661"/>
              </a:lnSpc>
            </a:pPr>
          </a:p>
          <a:p>
            <a:pPr algn="ctr">
              <a:lnSpc>
                <a:spcPts val="3661"/>
              </a:lnSpc>
            </a:pPr>
          </a:p>
          <a:p>
            <a:pPr algn="ctr">
              <a:lnSpc>
                <a:spcPts val="3661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705909" y="4045915"/>
            <a:ext cx="12876181" cy="3691052"/>
            <a:chOff x="0" y="0"/>
            <a:chExt cx="2486600" cy="7128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86600" cy="712802"/>
            </a:xfrm>
            <a:custGeom>
              <a:avLst/>
              <a:gdLst/>
              <a:ahLst/>
              <a:cxnLst/>
              <a:rect r="r" b="b" t="t" l="l"/>
              <a:pathLst>
                <a:path h="712802" w="2486600">
                  <a:moveTo>
                    <a:pt x="0" y="0"/>
                  </a:moveTo>
                  <a:lnTo>
                    <a:pt x="2486600" y="0"/>
                  </a:lnTo>
                  <a:lnTo>
                    <a:pt x="2486600" y="712802"/>
                  </a:lnTo>
                  <a:lnTo>
                    <a:pt x="0" y="7128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85725"/>
              <a:ext cx="2486600" cy="7985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563"/>
                </a:lnSpc>
              </a:pPr>
              <a:r>
                <a:rPr lang="en-US" sz="21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Un paquete es un elemento estructural usado para agrupar elementos relacionados (clases, casos de uso, componentes, etc.).</a:t>
              </a:r>
            </a:p>
            <a:p>
              <a:pPr algn="l">
                <a:lnSpc>
                  <a:spcPts val="3563"/>
                </a:lnSpc>
              </a:pPr>
              <a:r>
                <a:rPr lang="en-US" sz="21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Características principales:</a:t>
              </a:r>
            </a:p>
            <a:p>
              <a:pPr algn="l" marL="474979" indent="-237490" lvl="1">
                <a:lnSpc>
                  <a:spcPts val="3563"/>
                </a:lnSpc>
                <a:buFont typeface="Arial"/>
                <a:buChar char="•"/>
              </a:pPr>
              <a:r>
                <a:rPr lang="en-US" sz="21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Organización: Agrupa elementos para mantener el sistema ordenado.</a:t>
              </a:r>
            </a:p>
            <a:p>
              <a:pPr algn="l" marL="474979" indent="-237490" lvl="1">
                <a:lnSpc>
                  <a:spcPts val="3563"/>
                </a:lnSpc>
                <a:buFont typeface="Arial"/>
                <a:buChar char="•"/>
              </a:pPr>
              <a:r>
                <a:rPr lang="en-US" sz="21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Jerarquía: Puede contener otros paquetes (subpaquetes).</a:t>
              </a:r>
            </a:p>
            <a:p>
              <a:pPr algn="l" marL="474979" indent="-237490" lvl="1">
                <a:lnSpc>
                  <a:spcPts val="3563"/>
                </a:lnSpc>
                <a:buFont typeface="Arial"/>
                <a:buChar char="•"/>
              </a:pPr>
              <a:r>
                <a:rPr lang="en-US" sz="21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Modularidad: Facilita la división del sistema en partes manejables.</a:t>
              </a:r>
            </a:p>
            <a:p>
              <a:pPr algn="l" marL="474979" indent="-237490" lvl="1">
                <a:lnSpc>
                  <a:spcPts val="3563"/>
                </a:lnSpc>
                <a:buFont typeface="Arial"/>
                <a:buChar char="•"/>
              </a:pPr>
              <a:r>
                <a:rPr lang="en-US" sz="21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Visibilidad: Define relaciones y dependencias entre los elementos agrupados.</a:t>
              </a:r>
            </a:p>
            <a:p>
              <a:pPr algn="l">
                <a:lnSpc>
                  <a:spcPts val="3563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442200" y="3301562"/>
            <a:ext cx="3403600" cy="744353"/>
            <a:chOff x="0" y="0"/>
            <a:chExt cx="896421" cy="19604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96421" cy="196044"/>
            </a:xfrm>
            <a:custGeom>
              <a:avLst/>
              <a:gdLst/>
              <a:ahLst/>
              <a:cxnLst/>
              <a:rect r="r" b="b" t="t" l="l"/>
              <a:pathLst>
                <a:path h="196044" w="896421">
                  <a:moveTo>
                    <a:pt x="0" y="0"/>
                  </a:moveTo>
                  <a:lnTo>
                    <a:pt x="896421" y="0"/>
                  </a:lnTo>
                  <a:lnTo>
                    <a:pt x="896421" y="196044"/>
                  </a:lnTo>
                  <a:lnTo>
                    <a:pt x="0" y="19604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38125"/>
              <a:ext cx="896421" cy="4341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78"/>
                </a:lnSpc>
              </a:pPr>
              <a:r>
                <a:rPr lang="en-US" b="true" sz="2524" spc="146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PAQUETE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865355" y="1232286"/>
            <a:ext cx="1512879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b="true" sz="8030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ELEMENTOS DE AGRUPACION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512600" y="3086100"/>
            <a:ext cx="8986806" cy="2021497"/>
            <a:chOff x="0" y="0"/>
            <a:chExt cx="1735498" cy="39038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35499" cy="390384"/>
            </a:xfrm>
            <a:custGeom>
              <a:avLst/>
              <a:gdLst/>
              <a:ahLst/>
              <a:cxnLst/>
              <a:rect r="r" b="b" t="t" l="l"/>
              <a:pathLst>
                <a:path h="390384" w="1735499">
                  <a:moveTo>
                    <a:pt x="0" y="0"/>
                  </a:moveTo>
                  <a:lnTo>
                    <a:pt x="1735499" y="0"/>
                  </a:lnTo>
                  <a:lnTo>
                    <a:pt x="1735499" y="390384"/>
                  </a:lnTo>
                  <a:lnTo>
                    <a:pt x="0" y="3903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1735498" cy="3999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470"/>
                </a:lnSpc>
              </a:pPr>
              <a:r>
                <a:rPr lang="en-US" sz="19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Es una representación que muestra cómo interactúan los actores con el sistema, enfocándose en las funcionalidades desde la perspectiva del usuario. Tipos de actores:</a:t>
              </a:r>
            </a:p>
            <a:p>
              <a:pPr algn="l" marL="410211" indent="-205106" lvl="1">
                <a:lnSpc>
                  <a:spcPts val="2470"/>
                </a:lnSpc>
                <a:buFont typeface="Arial"/>
                <a:buChar char="•"/>
              </a:pPr>
              <a:r>
                <a:rPr lang="en-US" sz="19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Cliente: Persona que utiliza la aplicación.</a:t>
              </a:r>
            </a:p>
            <a:p>
              <a:pPr algn="l" marL="410211" indent="-205106" lvl="1">
                <a:lnSpc>
                  <a:spcPts val="2470"/>
                </a:lnSpc>
                <a:buFont typeface="Arial"/>
                <a:buChar char="•"/>
              </a:pPr>
              <a:r>
                <a:rPr lang="en-US" sz="19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Administrador: Persona que gestiona o configura el sistema.</a:t>
              </a:r>
            </a:p>
            <a:p>
              <a:pPr algn="l" marL="410211" indent="-205106" lvl="1">
                <a:lnSpc>
                  <a:spcPts val="2470"/>
                </a:lnSpc>
                <a:buFont typeface="Arial"/>
                <a:buChar char="•"/>
              </a:pPr>
              <a:r>
                <a:rPr lang="en-US" sz="19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Sistema externo: Otro sistema que interactúa con el sistema principal.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64459" y="5165023"/>
            <a:ext cx="8986806" cy="2021497"/>
            <a:chOff x="0" y="0"/>
            <a:chExt cx="1735498" cy="39038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35499" cy="390384"/>
            </a:xfrm>
            <a:custGeom>
              <a:avLst/>
              <a:gdLst/>
              <a:ahLst/>
              <a:cxnLst/>
              <a:rect r="r" b="b" t="t" l="l"/>
              <a:pathLst>
                <a:path h="390384" w="1735499">
                  <a:moveTo>
                    <a:pt x="0" y="0"/>
                  </a:moveTo>
                  <a:lnTo>
                    <a:pt x="1735499" y="0"/>
                  </a:lnTo>
                  <a:lnTo>
                    <a:pt x="1735499" y="390384"/>
                  </a:lnTo>
                  <a:lnTo>
                    <a:pt x="0" y="3903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1735498" cy="3999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470"/>
                </a:lnSpc>
              </a:pPr>
              <a:r>
                <a:rPr lang="en-US" sz="19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Es el conjunto de valores actuales de los atributos de una clase en un momento dado.</a:t>
              </a:r>
            </a:p>
            <a:p>
              <a:pPr algn="just">
                <a:lnSpc>
                  <a:spcPts val="2470"/>
                </a:lnSpc>
              </a:pPr>
              <a:r>
                <a:rPr lang="en-US" sz="19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Ejemplo:</a:t>
              </a:r>
            </a:p>
            <a:p>
              <a:pPr algn="just" marL="410211" indent="-205106" lvl="1">
                <a:lnSpc>
                  <a:spcPts val="2470"/>
                </a:lnSpc>
                <a:buFont typeface="Arial"/>
                <a:buChar char="•"/>
              </a:pPr>
              <a:r>
                <a:rPr lang="en-US" sz="19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Para la clase Coche, atributos como marca, modelo y velocidad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512600" y="7243947"/>
            <a:ext cx="8986806" cy="2021497"/>
            <a:chOff x="0" y="0"/>
            <a:chExt cx="1735498" cy="39038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735499" cy="390384"/>
            </a:xfrm>
            <a:custGeom>
              <a:avLst/>
              <a:gdLst/>
              <a:ahLst/>
              <a:cxnLst/>
              <a:rect r="r" b="b" t="t" l="l"/>
              <a:pathLst>
                <a:path h="390384" w="1735499">
                  <a:moveTo>
                    <a:pt x="0" y="0"/>
                  </a:moveTo>
                  <a:lnTo>
                    <a:pt x="1735499" y="0"/>
                  </a:lnTo>
                  <a:lnTo>
                    <a:pt x="1735499" y="390384"/>
                  </a:lnTo>
                  <a:lnTo>
                    <a:pt x="0" y="3903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"/>
              <a:ext cx="1735498" cy="3999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470"/>
                </a:lnSpc>
              </a:pPr>
              <a:r>
                <a:rPr lang="en-US" sz="19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Es una representación gráfica del flujo de trabajo o comportamiento del sistema.</a:t>
              </a:r>
            </a:p>
            <a:p>
              <a:pPr algn="l">
                <a:lnSpc>
                  <a:spcPts val="2470"/>
                </a:lnSpc>
              </a:pPr>
              <a:r>
                <a:rPr lang="en-US" sz="19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Muestra cómo se desarrollan las actividades y cómo se conectan las acciones dentro de un proceso o tarea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056062" y="3086100"/>
            <a:ext cx="3403600" cy="2014353"/>
            <a:chOff x="0" y="0"/>
            <a:chExt cx="896421" cy="53052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96421" cy="530529"/>
            </a:xfrm>
            <a:custGeom>
              <a:avLst/>
              <a:gdLst/>
              <a:ahLst/>
              <a:cxnLst/>
              <a:rect r="r" b="b" t="t" l="l"/>
              <a:pathLst>
                <a:path h="530529" w="896421">
                  <a:moveTo>
                    <a:pt x="0" y="0"/>
                  </a:moveTo>
                  <a:lnTo>
                    <a:pt x="896421" y="0"/>
                  </a:lnTo>
                  <a:lnTo>
                    <a:pt x="896421" y="530529"/>
                  </a:lnTo>
                  <a:lnTo>
                    <a:pt x="0" y="53052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38125"/>
              <a:ext cx="896421" cy="7686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78"/>
                </a:lnSpc>
              </a:pPr>
              <a:r>
                <a:rPr lang="en-US" b="true" sz="2524" spc="146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CASOS DE USO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264459" y="1222761"/>
            <a:ext cx="16428203" cy="1335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6"/>
              </a:lnSpc>
            </a:pPr>
            <a:r>
              <a:rPr lang="en-US" b="true" sz="7830" spc="767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ELEMENTOS DE COMPORTAMIENTO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304204" y="5165023"/>
            <a:ext cx="4026602" cy="2014353"/>
            <a:chOff x="0" y="0"/>
            <a:chExt cx="1060504" cy="53052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60504" cy="530529"/>
            </a:xfrm>
            <a:custGeom>
              <a:avLst/>
              <a:gdLst/>
              <a:ahLst/>
              <a:cxnLst/>
              <a:rect r="r" b="b" t="t" l="l"/>
              <a:pathLst>
                <a:path h="530529" w="1060504">
                  <a:moveTo>
                    <a:pt x="0" y="0"/>
                  </a:moveTo>
                  <a:lnTo>
                    <a:pt x="1060504" y="0"/>
                  </a:lnTo>
                  <a:lnTo>
                    <a:pt x="1060504" y="530529"/>
                  </a:lnTo>
                  <a:lnTo>
                    <a:pt x="0" y="53052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38125"/>
              <a:ext cx="1060504" cy="7686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78"/>
                </a:lnSpc>
              </a:pPr>
              <a:r>
                <a:rPr lang="en-US" b="true" sz="2524" spc="146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ESTADO DE UN OBJETO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056062" y="7246052"/>
            <a:ext cx="3403600" cy="2019392"/>
            <a:chOff x="0" y="0"/>
            <a:chExt cx="896421" cy="53185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6421" cy="531856"/>
            </a:xfrm>
            <a:custGeom>
              <a:avLst/>
              <a:gdLst/>
              <a:ahLst/>
              <a:cxnLst/>
              <a:rect r="r" b="b" t="t" l="l"/>
              <a:pathLst>
                <a:path h="531856" w="896421">
                  <a:moveTo>
                    <a:pt x="0" y="0"/>
                  </a:moveTo>
                  <a:lnTo>
                    <a:pt x="896421" y="0"/>
                  </a:lnTo>
                  <a:lnTo>
                    <a:pt x="896421" y="531856"/>
                  </a:lnTo>
                  <a:lnTo>
                    <a:pt x="0" y="53185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228600"/>
              <a:ext cx="896421" cy="7604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357"/>
                </a:lnSpc>
              </a:pPr>
              <a:r>
                <a:rPr lang="en-US" b="true" sz="2424" spc="14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ACTIVIDAD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283702" y="3256010"/>
            <a:ext cx="14292095" cy="2868401"/>
            <a:chOff x="0" y="0"/>
            <a:chExt cx="2760036" cy="55393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760036" cy="553935"/>
            </a:xfrm>
            <a:custGeom>
              <a:avLst/>
              <a:gdLst/>
              <a:ahLst/>
              <a:cxnLst/>
              <a:rect r="r" b="b" t="t" l="l"/>
              <a:pathLst>
                <a:path h="553935" w="2760036">
                  <a:moveTo>
                    <a:pt x="0" y="0"/>
                  </a:moveTo>
                  <a:lnTo>
                    <a:pt x="2760036" y="0"/>
                  </a:lnTo>
                  <a:lnTo>
                    <a:pt x="2760036" y="553935"/>
                  </a:lnTo>
                  <a:lnTo>
                    <a:pt x="0" y="5539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0"/>
              <a:ext cx="2760036" cy="6491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725"/>
                </a:lnSpc>
              </a:pPr>
              <a:r>
                <a:rPr lang="en-US" sz="22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Un diagrama de casos de uso en UML es un tipo de diagrama de comportamiento que se utiliza para representar como interactuan los actores con un sistema y que funcionalidades ofrece. Esto es muy común ya que permiten ver quien usa el sistema y como lo hace y que funciones están disponibles.  Además, proporciona una base clara para el diseño posterior del sistema, ayudando a entender su comportamiento frente a distintos eventos o estímulos.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865355" y="1232286"/>
            <a:ext cx="1512879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b="true" sz="8030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DIAGRAMA DE CASOS DE USO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512600" y="3086100"/>
            <a:ext cx="7692998" cy="2326297"/>
            <a:chOff x="0" y="0"/>
            <a:chExt cx="1485643" cy="449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85643" cy="449246"/>
            </a:xfrm>
            <a:custGeom>
              <a:avLst/>
              <a:gdLst/>
              <a:ahLst/>
              <a:cxnLst/>
              <a:rect r="r" b="b" t="t" l="l"/>
              <a:pathLst>
                <a:path h="449246" w="1485643">
                  <a:moveTo>
                    <a:pt x="0" y="0"/>
                  </a:moveTo>
                  <a:lnTo>
                    <a:pt x="1485643" y="0"/>
                  </a:lnTo>
                  <a:lnTo>
                    <a:pt x="1485643" y="449246"/>
                  </a:lnTo>
                  <a:lnTo>
                    <a:pt x="0" y="44924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1485643" cy="4587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470"/>
                </a:lnSpc>
              </a:pPr>
              <a:r>
                <a:rPr lang="en-US" sz="19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Representan a las personas, o</a:t>
              </a:r>
              <a:r>
                <a:rPr lang="en-US" sz="19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tros sistemas, o entidades externas que interactúan con el sistema. Se dibujan como muñecos (stick figures)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811216" y="5515723"/>
            <a:ext cx="6195203" cy="1672247"/>
            <a:chOff x="0" y="0"/>
            <a:chExt cx="1196395" cy="32293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96395" cy="322938"/>
            </a:xfrm>
            <a:custGeom>
              <a:avLst/>
              <a:gdLst/>
              <a:ahLst/>
              <a:cxnLst/>
              <a:rect r="r" b="b" t="t" l="l"/>
              <a:pathLst>
                <a:path h="322938" w="1196395">
                  <a:moveTo>
                    <a:pt x="0" y="0"/>
                  </a:moveTo>
                  <a:lnTo>
                    <a:pt x="1196395" y="0"/>
                  </a:lnTo>
                  <a:lnTo>
                    <a:pt x="1196395" y="322938"/>
                  </a:lnTo>
                  <a:lnTo>
                    <a:pt x="0" y="3229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1196395" cy="3324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470"/>
                </a:lnSpc>
              </a:pPr>
              <a:r>
                <a:rPr lang="en-US" sz="19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Son acciones o funciones que el sistema pueden realizar. Se representan como óvalos.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512600" y="7291295"/>
            <a:ext cx="8986806" cy="1986478"/>
            <a:chOff x="0" y="0"/>
            <a:chExt cx="1735498" cy="38362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735499" cy="383621"/>
            </a:xfrm>
            <a:custGeom>
              <a:avLst/>
              <a:gdLst/>
              <a:ahLst/>
              <a:cxnLst/>
              <a:rect r="r" b="b" t="t" l="l"/>
              <a:pathLst>
                <a:path h="383621" w="1735499">
                  <a:moveTo>
                    <a:pt x="0" y="0"/>
                  </a:moveTo>
                  <a:lnTo>
                    <a:pt x="1735499" y="0"/>
                  </a:lnTo>
                  <a:lnTo>
                    <a:pt x="1735499" y="383621"/>
                  </a:lnTo>
                  <a:lnTo>
                    <a:pt x="0" y="3836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"/>
              <a:ext cx="1735498" cy="3931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470"/>
                </a:lnSpc>
              </a:pPr>
              <a:r>
                <a:rPr lang="en-US" sz="19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Conectan actores con casos de usos o casos de usos entre si.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056062" y="3086100"/>
            <a:ext cx="3403600" cy="2326297"/>
            <a:chOff x="0" y="0"/>
            <a:chExt cx="896421" cy="61268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96421" cy="612687"/>
            </a:xfrm>
            <a:custGeom>
              <a:avLst/>
              <a:gdLst/>
              <a:ahLst/>
              <a:cxnLst/>
              <a:rect r="r" b="b" t="t" l="l"/>
              <a:pathLst>
                <a:path h="612687" w="896421">
                  <a:moveTo>
                    <a:pt x="0" y="0"/>
                  </a:moveTo>
                  <a:lnTo>
                    <a:pt x="896421" y="0"/>
                  </a:lnTo>
                  <a:lnTo>
                    <a:pt x="896421" y="612687"/>
                  </a:lnTo>
                  <a:lnTo>
                    <a:pt x="0" y="6126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38125"/>
              <a:ext cx="896421" cy="8508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78"/>
                </a:lnSpc>
              </a:pPr>
              <a:r>
                <a:rPr lang="en-US" b="true" sz="2524" spc="146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ACTORES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059358" y="5515723"/>
            <a:ext cx="3403600" cy="1665103"/>
            <a:chOff x="0" y="0"/>
            <a:chExt cx="896421" cy="43854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96421" cy="438546"/>
            </a:xfrm>
            <a:custGeom>
              <a:avLst/>
              <a:gdLst/>
              <a:ahLst/>
              <a:cxnLst/>
              <a:rect r="r" b="b" t="t" l="l"/>
              <a:pathLst>
                <a:path h="438546" w="896421">
                  <a:moveTo>
                    <a:pt x="0" y="0"/>
                  </a:moveTo>
                  <a:lnTo>
                    <a:pt x="896421" y="0"/>
                  </a:lnTo>
                  <a:lnTo>
                    <a:pt x="896421" y="438546"/>
                  </a:lnTo>
                  <a:lnTo>
                    <a:pt x="0" y="43854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238125"/>
              <a:ext cx="896421" cy="6766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78"/>
                </a:lnSpc>
              </a:pPr>
              <a:r>
                <a:rPr lang="en-US" b="true" sz="2524" spc="146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CASOS DE USO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4056063" y="7291295"/>
            <a:ext cx="3403600" cy="1986478"/>
            <a:chOff x="0" y="0"/>
            <a:chExt cx="896421" cy="52318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96421" cy="523188"/>
            </a:xfrm>
            <a:custGeom>
              <a:avLst/>
              <a:gdLst/>
              <a:ahLst/>
              <a:cxnLst/>
              <a:rect r="r" b="b" t="t" l="l"/>
              <a:pathLst>
                <a:path h="523188" w="896421">
                  <a:moveTo>
                    <a:pt x="0" y="0"/>
                  </a:moveTo>
                  <a:lnTo>
                    <a:pt x="896421" y="0"/>
                  </a:lnTo>
                  <a:lnTo>
                    <a:pt x="896421" y="523188"/>
                  </a:lnTo>
                  <a:lnTo>
                    <a:pt x="0" y="52318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228600"/>
              <a:ext cx="896421" cy="7517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357"/>
                </a:lnSpc>
              </a:pPr>
              <a:r>
                <a:rPr lang="en-US" b="true" sz="2424" spc="14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RELACIONES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5205598" y="3086100"/>
            <a:ext cx="1196863" cy="2326297"/>
          </a:xfrm>
          <a:custGeom>
            <a:avLst/>
            <a:gdLst/>
            <a:ahLst/>
            <a:cxnLst/>
            <a:rect r="r" b="b" t="t" l="l"/>
            <a:pathLst>
              <a:path h="2326297" w="1196863">
                <a:moveTo>
                  <a:pt x="0" y="0"/>
                </a:moveTo>
                <a:lnTo>
                  <a:pt x="1196863" y="0"/>
                </a:lnTo>
                <a:lnTo>
                  <a:pt x="1196863" y="2326297"/>
                </a:lnTo>
                <a:lnTo>
                  <a:pt x="0" y="23262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493436" y="5522866"/>
            <a:ext cx="3317781" cy="1665103"/>
          </a:xfrm>
          <a:custGeom>
            <a:avLst/>
            <a:gdLst/>
            <a:ahLst/>
            <a:cxnLst/>
            <a:rect r="r" b="b" t="t" l="l"/>
            <a:pathLst>
              <a:path h="1665103" w="3317781">
                <a:moveTo>
                  <a:pt x="0" y="0"/>
                </a:moveTo>
                <a:lnTo>
                  <a:pt x="3317780" y="0"/>
                </a:lnTo>
                <a:lnTo>
                  <a:pt x="3317780" y="1665104"/>
                </a:lnTo>
                <a:lnTo>
                  <a:pt x="0" y="16651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865355" y="1270386"/>
            <a:ext cx="15128790" cy="1840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56"/>
              </a:lnSpc>
            </a:pPr>
            <a:r>
              <a:rPr lang="en-US" b="true" sz="5330" spc="522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ELEMENTOS DE LOS DIAGRAMAS DE CASOS DE USO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892965" y="5663339"/>
            <a:ext cx="10505816" cy="1151175"/>
            <a:chOff x="0" y="0"/>
            <a:chExt cx="2028844" cy="22231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28844" cy="222311"/>
            </a:xfrm>
            <a:custGeom>
              <a:avLst/>
              <a:gdLst/>
              <a:ahLst/>
              <a:cxnLst/>
              <a:rect r="r" b="b" t="t" l="l"/>
              <a:pathLst>
                <a:path h="222311" w="2028844">
                  <a:moveTo>
                    <a:pt x="0" y="0"/>
                  </a:moveTo>
                  <a:lnTo>
                    <a:pt x="2028844" y="0"/>
                  </a:lnTo>
                  <a:lnTo>
                    <a:pt x="2028844" y="222311"/>
                  </a:lnTo>
                  <a:lnTo>
                    <a:pt x="0" y="2223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2028844" cy="2318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470"/>
                </a:lnSpc>
              </a:pPr>
              <a:r>
                <a:rPr lang="en-US" sz="19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Cuando el actor inicia es uso de un caso de uso. Si eso usa un flecha como relación esta de</a:t>
              </a:r>
              <a:r>
                <a:rPr lang="en-US" sz="19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be apuntar al caso de uso, si no hay flecha el actor es activo de por si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892965" y="6930415"/>
            <a:ext cx="10505816" cy="1107097"/>
            <a:chOff x="0" y="0"/>
            <a:chExt cx="2028844" cy="21379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28844" cy="213798"/>
            </a:xfrm>
            <a:custGeom>
              <a:avLst/>
              <a:gdLst/>
              <a:ahLst/>
              <a:cxnLst/>
              <a:rect r="r" b="b" t="t" l="l"/>
              <a:pathLst>
                <a:path h="213798" w="2028844">
                  <a:moveTo>
                    <a:pt x="0" y="0"/>
                  </a:moveTo>
                  <a:lnTo>
                    <a:pt x="2028844" y="0"/>
                  </a:lnTo>
                  <a:lnTo>
                    <a:pt x="2028844" y="213798"/>
                  </a:lnTo>
                  <a:lnTo>
                    <a:pt x="0" y="2137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2028844" cy="223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470"/>
                </a:lnSpc>
              </a:pPr>
              <a:r>
                <a:rPr lang="en-US" sz="19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Cuando el caso de uso es iniciado por el software y no por el actor. La flecha debe apuntar al actor</a:t>
              </a:r>
            </a:p>
            <a:p>
              <a:pPr algn="just">
                <a:lnSpc>
                  <a:spcPts val="247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354262" y="6930415"/>
            <a:ext cx="3403600" cy="1107097"/>
            <a:chOff x="0" y="0"/>
            <a:chExt cx="896421" cy="29158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96421" cy="291581"/>
            </a:xfrm>
            <a:custGeom>
              <a:avLst/>
              <a:gdLst/>
              <a:ahLst/>
              <a:cxnLst/>
              <a:rect r="r" b="b" t="t" l="l"/>
              <a:pathLst>
                <a:path h="291581" w="896421">
                  <a:moveTo>
                    <a:pt x="0" y="0"/>
                  </a:moveTo>
                  <a:lnTo>
                    <a:pt x="896421" y="0"/>
                  </a:lnTo>
                  <a:lnTo>
                    <a:pt x="896421" y="291581"/>
                  </a:lnTo>
                  <a:lnTo>
                    <a:pt x="0" y="29158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38125"/>
              <a:ext cx="896421" cy="5297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78"/>
                </a:lnSpc>
              </a:pPr>
              <a:r>
                <a:rPr lang="en-US" b="true" sz="2524" spc="146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PASIVO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130510" y="1307466"/>
            <a:ext cx="15128790" cy="2277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50"/>
              </a:lnSpc>
            </a:pPr>
            <a:r>
              <a:rPr lang="en-US" b="true" sz="6630" spc="649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RELACIONES EN LOS DIAGRAMAS DE CASOS DE USO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2354262" y="5663339"/>
            <a:ext cx="3403600" cy="1085017"/>
            <a:chOff x="0" y="0"/>
            <a:chExt cx="896421" cy="28576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96421" cy="285766"/>
            </a:xfrm>
            <a:custGeom>
              <a:avLst/>
              <a:gdLst/>
              <a:ahLst/>
              <a:cxnLst/>
              <a:rect r="r" b="b" t="t" l="l"/>
              <a:pathLst>
                <a:path h="285766" w="896421">
                  <a:moveTo>
                    <a:pt x="0" y="0"/>
                  </a:moveTo>
                  <a:lnTo>
                    <a:pt x="896421" y="0"/>
                  </a:lnTo>
                  <a:lnTo>
                    <a:pt x="896421" y="285766"/>
                  </a:lnTo>
                  <a:lnTo>
                    <a:pt x="0" y="28576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38125"/>
              <a:ext cx="896421" cy="5238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78"/>
                </a:lnSpc>
              </a:pPr>
              <a:r>
                <a:rPr lang="en-US" b="true" sz="2524" spc="146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ACTIVO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242386" y="3699064"/>
            <a:ext cx="14905038" cy="629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6"/>
              </a:lnSpc>
            </a:pPr>
            <a:r>
              <a:rPr lang="en-US" b="true" sz="3700" spc="362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RELACIONES ENTRE ACTOR Y CASOS DE USO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242386" y="4471731"/>
            <a:ext cx="14905038" cy="749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35"/>
              </a:lnSpc>
            </a:pPr>
            <a:r>
              <a:rPr lang="en-US" b="true" sz="2199" spc="215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LA RELACION ENTRE UN ACTOR Y UN CASO DE USO SE DENOMINA RELACION DE COMUNICACCION EN ESTA EL ACTOR PUEDE SER: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4653392"/>
            <a:ext cx="7344679" cy="3863588"/>
            <a:chOff x="0" y="0"/>
            <a:chExt cx="1418377" cy="74612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18377" cy="746122"/>
            </a:xfrm>
            <a:custGeom>
              <a:avLst/>
              <a:gdLst/>
              <a:ahLst/>
              <a:cxnLst/>
              <a:rect r="r" b="b" t="t" l="l"/>
              <a:pathLst>
                <a:path h="746122" w="1418377">
                  <a:moveTo>
                    <a:pt x="0" y="0"/>
                  </a:moveTo>
                  <a:lnTo>
                    <a:pt x="1418377" y="0"/>
                  </a:lnTo>
                  <a:lnTo>
                    <a:pt x="1418377" y="746122"/>
                  </a:lnTo>
                  <a:lnTo>
                    <a:pt x="0" y="7461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85725"/>
              <a:ext cx="1418377" cy="831847"/>
            </a:xfrm>
            <a:prstGeom prst="rect">
              <a:avLst/>
            </a:prstGeom>
          </p:spPr>
          <p:txBody>
            <a:bodyPr anchor="t" rtlCol="false" tIns="38100" lIns="38100" bIns="38100" rIns="38100"/>
            <a:lstStyle/>
            <a:p>
              <a:pPr algn="l">
                <a:lnSpc>
                  <a:spcPts val="3563"/>
                </a:lnSpc>
              </a:pPr>
              <a:r>
                <a:rPr lang="en-US" sz="21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Esta relación se representa mediante un línea y se usa para representar la comunicación entre un actor y un caso de uso, entre casos de uso o entre actores.</a:t>
              </a:r>
            </a:p>
            <a:p>
              <a:pPr algn="just">
                <a:lnSpc>
                  <a:spcPts val="3563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251010" y="4099301"/>
            <a:ext cx="2560239" cy="554090"/>
            <a:chOff x="0" y="0"/>
            <a:chExt cx="674302" cy="1459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74302" cy="145933"/>
            </a:xfrm>
            <a:custGeom>
              <a:avLst/>
              <a:gdLst/>
              <a:ahLst/>
              <a:cxnLst/>
              <a:rect r="r" b="b" t="t" l="l"/>
              <a:pathLst>
                <a:path h="145933" w="674302">
                  <a:moveTo>
                    <a:pt x="0" y="0"/>
                  </a:moveTo>
                  <a:lnTo>
                    <a:pt x="674302" y="0"/>
                  </a:lnTo>
                  <a:lnTo>
                    <a:pt x="674302" y="145933"/>
                  </a:lnTo>
                  <a:lnTo>
                    <a:pt x="0" y="1459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38125"/>
              <a:ext cx="674302" cy="384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78"/>
                </a:lnSpc>
              </a:pPr>
              <a:r>
                <a:rPr lang="en-US" b="true" sz="2524" spc="146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ASOCIACION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5441420" y="6040276"/>
            <a:ext cx="2628067" cy="2399368"/>
          </a:xfrm>
          <a:custGeom>
            <a:avLst/>
            <a:gdLst/>
            <a:ahLst/>
            <a:cxnLst/>
            <a:rect r="r" b="b" t="t" l="l"/>
            <a:pathLst>
              <a:path h="2399368" w="2628067">
                <a:moveTo>
                  <a:pt x="0" y="0"/>
                </a:moveTo>
                <a:lnTo>
                  <a:pt x="2628067" y="0"/>
                </a:lnTo>
                <a:lnTo>
                  <a:pt x="2628067" y="2399368"/>
                </a:lnTo>
                <a:lnTo>
                  <a:pt x="0" y="23993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7362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778682" y="4653392"/>
            <a:ext cx="7344679" cy="4807531"/>
            <a:chOff x="0" y="0"/>
            <a:chExt cx="1418377" cy="92841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18377" cy="928412"/>
            </a:xfrm>
            <a:custGeom>
              <a:avLst/>
              <a:gdLst/>
              <a:ahLst/>
              <a:cxnLst/>
              <a:rect r="r" b="b" t="t" l="l"/>
              <a:pathLst>
                <a:path h="928412" w="1418377">
                  <a:moveTo>
                    <a:pt x="0" y="0"/>
                  </a:moveTo>
                  <a:lnTo>
                    <a:pt x="1418377" y="0"/>
                  </a:lnTo>
                  <a:lnTo>
                    <a:pt x="1418377" y="928412"/>
                  </a:lnTo>
                  <a:lnTo>
                    <a:pt x="0" y="9284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85725"/>
              <a:ext cx="1418377" cy="1014137"/>
            </a:xfrm>
            <a:prstGeom prst="rect">
              <a:avLst/>
            </a:prstGeom>
          </p:spPr>
          <p:txBody>
            <a:bodyPr anchor="t" rtlCol="false" tIns="38100" lIns="38100" bIns="38100" rIns="38100"/>
            <a:lstStyle/>
            <a:p>
              <a:pPr algn="l">
                <a:lnSpc>
                  <a:spcPts val="3563"/>
                </a:lnSpc>
              </a:pPr>
              <a:r>
                <a:rPr lang="en-US" sz="21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La generalización en UML permite que varios casos de uso o actores compartan un comportamiento común. Se representa con una flecha y solo se aplica entre casos de uso o entre actores. Un ejemplo es “Realizar pedido” como caso general para pedidos en tienda, online</a:t>
              </a:r>
            </a:p>
            <a:p>
              <a:pPr algn="l">
                <a:lnSpc>
                  <a:spcPts val="3563"/>
                </a:lnSpc>
              </a:pPr>
              <a:r>
                <a:rPr lang="en-US" sz="21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o por teléfono.</a:t>
              </a:r>
            </a:p>
            <a:p>
              <a:pPr algn="just">
                <a:lnSpc>
                  <a:spcPts val="3563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642295" y="4099301"/>
            <a:ext cx="3617454" cy="554090"/>
            <a:chOff x="0" y="0"/>
            <a:chExt cx="952745" cy="14593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52745" cy="145933"/>
            </a:xfrm>
            <a:custGeom>
              <a:avLst/>
              <a:gdLst/>
              <a:ahLst/>
              <a:cxnLst/>
              <a:rect r="r" b="b" t="t" l="l"/>
              <a:pathLst>
                <a:path h="145933" w="952745">
                  <a:moveTo>
                    <a:pt x="0" y="0"/>
                  </a:moveTo>
                  <a:lnTo>
                    <a:pt x="952745" y="0"/>
                  </a:lnTo>
                  <a:lnTo>
                    <a:pt x="952745" y="145933"/>
                  </a:lnTo>
                  <a:lnTo>
                    <a:pt x="0" y="1459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38125"/>
              <a:ext cx="952745" cy="384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78"/>
                </a:lnSpc>
              </a:pPr>
              <a:r>
                <a:rPr lang="en-US" b="true" sz="2524" spc="146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GENERALIZACION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4249885" y="6896687"/>
            <a:ext cx="2607078" cy="2415733"/>
          </a:xfrm>
          <a:custGeom>
            <a:avLst/>
            <a:gdLst/>
            <a:ahLst/>
            <a:cxnLst/>
            <a:rect r="r" b="b" t="t" l="l"/>
            <a:pathLst>
              <a:path h="2415733" w="2607078">
                <a:moveTo>
                  <a:pt x="0" y="0"/>
                </a:moveTo>
                <a:lnTo>
                  <a:pt x="2607078" y="0"/>
                </a:lnTo>
                <a:lnTo>
                  <a:pt x="2607078" y="2415733"/>
                </a:lnTo>
                <a:lnTo>
                  <a:pt x="0" y="24157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130510" y="923925"/>
            <a:ext cx="15128790" cy="2277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50"/>
              </a:lnSpc>
            </a:pPr>
            <a:r>
              <a:rPr lang="en-US" b="true" sz="6630" spc="649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RELACIONES EN LOS DIAGRAMAS DE CASOS DE USO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354262" y="3353280"/>
            <a:ext cx="14905038" cy="629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6"/>
              </a:lnSpc>
            </a:pPr>
            <a:r>
              <a:rPr lang="en-US" b="true" sz="3700" spc="362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RELACIONES ENTRE CASOS DE USO Y CASOS DE USO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58790" y="4576056"/>
            <a:ext cx="7344679" cy="4884866"/>
            <a:chOff x="0" y="0"/>
            <a:chExt cx="1418377" cy="94334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18377" cy="943347"/>
            </a:xfrm>
            <a:custGeom>
              <a:avLst/>
              <a:gdLst/>
              <a:ahLst/>
              <a:cxnLst/>
              <a:rect r="r" b="b" t="t" l="l"/>
              <a:pathLst>
                <a:path h="943347" w="1418377">
                  <a:moveTo>
                    <a:pt x="0" y="0"/>
                  </a:moveTo>
                  <a:lnTo>
                    <a:pt x="1418377" y="0"/>
                  </a:lnTo>
                  <a:lnTo>
                    <a:pt x="1418377" y="943347"/>
                  </a:lnTo>
                  <a:lnTo>
                    <a:pt x="0" y="9433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85725"/>
              <a:ext cx="1418377" cy="1029072"/>
            </a:xfrm>
            <a:prstGeom prst="rect">
              <a:avLst/>
            </a:prstGeom>
          </p:spPr>
          <p:txBody>
            <a:bodyPr anchor="t" rtlCol="false" tIns="38100" lIns="38100" bIns="38100" rIns="38100"/>
            <a:lstStyle/>
            <a:p>
              <a:pPr algn="l">
                <a:lnSpc>
                  <a:spcPts val="3563"/>
                </a:lnSpc>
              </a:pPr>
              <a:r>
                <a:rPr lang="en-US" sz="21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Esta relación se usa cuando varios casos de uso comparten pasos obligatorios. Se representa con una flecha punteada desde el caso base hacia el caso incluido y solo se da entre casos de uso. Por ejemplo, “Seleccionar cliente” puede incluirse en “Ingresar pedido”, “Facturar” y “Registrar pago” si todos requieren ese paso.</a:t>
              </a:r>
            </a:p>
            <a:p>
              <a:pPr algn="just">
                <a:lnSpc>
                  <a:spcPts val="3563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251010" y="4099301"/>
            <a:ext cx="2560239" cy="554090"/>
            <a:chOff x="0" y="0"/>
            <a:chExt cx="674302" cy="1459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74302" cy="145933"/>
            </a:xfrm>
            <a:custGeom>
              <a:avLst/>
              <a:gdLst/>
              <a:ahLst/>
              <a:cxnLst/>
              <a:rect r="r" b="b" t="t" l="l"/>
              <a:pathLst>
                <a:path h="145933" w="674302">
                  <a:moveTo>
                    <a:pt x="0" y="0"/>
                  </a:moveTo>
                  <a:lnTo>
                    <a:pt x="674302" y="0"/>
                  </a:lnTo>
                  <a:lnTo>
                    <a:pt x="674302" y="145933"/>
                  </a:lnTo>
                  <a:lnTo>
                    <a:pt x="0" y="1459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38125"/>
              <a:ext cx="674302" cy="384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78"/>
                </a:lnSpc>
              </a:pPr>
              <a:r>
                <a:rPr lang="en-US" b="true" sz="2524" spc="146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INCLUDE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778682" y="4653392"/>
            <a:ext cx="7344679" cy="4807531"/>
            <a:chOff x="0" y="0"/>
            <a:chExt cx="1418377" cy="92841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18377" cy="928412"/>
            </a:xfrm>
            <a:custGeom>
              <a:avLst/>
              <a:gdLst/>
              <a:ahLst/>
              <a:cxnLst/>
              <a:rect r="r" b="b" t="t" l="l"/>
              <a:pathLst>
                <a:path h="928412" w="1418377">
                  <a:moveTo>
                    <a:pt x="0" y="0"/>
                  </a:moveTo>
                  <a:lnTo>
                    <a:pt x="1418377" y="0"/>
                  </a:lnTo>
                  <a:lnTo>
                    <a:pt x="1418377" y="928412"/>
                  </a:lnTo>
                  <a:lnTo>
                    <a:pt x="0" y="9284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1418377" cy="1014137"/>
            </a:xfrm>
            <a:prstGeom prst="rect">
              <a:avLst/>
            </a:prstGeom>
          </p:spPr>
          <p:txBody>
            <a:bodyPr anchor="t" rtlCol="false" tIns="38100" lIns="38100" bIns="38100" rIns="38100"/>
            <a:lstStyle/>
            <a:p>
              <a:pPr algn="l">
                <a:lnSpc>
                  <a:spcPts val="3563"/>
                </a:lnSpc>
              </a:pPr>
              <a:r>
                <a:rPr lang="en-US" sz="21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Esta relacion se usa para representar comportamientos opcionales que amplían un caso de uso. La flecha punteada va desde el caso extendido hacia el caso base, y solo se usa entre casos de uso. Por ejemplo, en un sistema bancario, el “Sistema de autentificación</a:t>
              </a:r>
            </a:p>
            <a:p>
              <a:pPr algn="l">
                <a:lnSpc>
                  <a:spcPts val="3563"/>
                </a:lnSpc>
              </a:pPr>
              <a:r>
                <a:rPr lang="en-US" sz="21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alternativo” podría extender el </a:t>
              </a:r>
            </a:p>
            <a:p>
              <a:pPr algn="l">
                <a:lnSpc>
                  <a:spcPts val="3563"/>
                </a:lnSpc>
              </a:pPr>
              <a:r>
                <a:rPr lang="en-US" sz="21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caso de uso “Autentificación” </a:t>
              </a:r>
            </a:p>
            <a:p>
              <a:pPr algn="l">
                <a:lnSpc>
                  <a:spcPts val="3563"/>
                </a:lnSpc>
              </a:pPr>
              <a:r>
                <a:rPr lang="en-US" sz="21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si el usuario está en otro país.</a:t>
              </a:r>
            </a:p>
            <a:p>
              <a:pPr algn="just">
                <a:lnSpc>
                  <a:spcPts val="3563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642295" y="4099301"/>
            <a:ext cx="3617454" cy="554090"/>
            <a:chOff x="0" y="0"/>
            <a:chExt cx="952745" cy="14593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52745" cy="145933"/>
            </a:xfrm>
            <a:custGeom>
              <a:avLst/>
              <a:gdLst/>
              <a:ahLst/>
              <a:cxnLst/>
              <a:rect r="r" b="b" t="t" l="l"/>
              <a:pathLst>
                <a:path h="145933" w="952745">
                  <a:moveTo>
                    <a:pt x="0" y="0"/>
                  </a:moveTo>
                  <a:lnTo>
                    <a:pt x="952745" y="0"/>
                  </a:lnTo>
                  <a:lnTo>
                    <a:pt x="952745" y="145933"/>
                  </a:lnTo>
                  <a:lnTo>
                    <a:pt x="0" y="1459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38125"/>
              <a:ext cx="952745" cy="384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78"/>
                </a:lnSpc>
              </a:pPr>
              <a:r>
                <a:rPr lang="en-US" b="true" sz="2524" spc="146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EXTEND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5548105" y="7405256"/>
            <a:ext cx="2058226" cy="1907163"/>
          </a:xfrm>
          <a:custGeom>
            <a:avLst/>
            <a:gdLst/>
            <a:ahLst/>
            <a:cxnLst/>
            <a:rect r="r" b="b" t="t" l="l"/>
            <a:pathLst>
              <a:path h="1907163" w="2058226">
                <a:moveTo>
                  <a:pt x="0" y="0"/>
                </a:moveTo>
                <a:lnTo>
                  <a:pt x="2058226" y="0"/>
                </a:lnTo>
                <a:lnTo>
                  <a:pt x="2058226" y="1907164"/>
                </a:lnTo>
                <a:lnTo>
                  <a:pt x="0" y="19071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542353" y="7057157"/>
            <a:ext cx="1999551" cy="1917095"/>
          </a:xfrm>
          <a:custGeom>
            <a:avLst/>
            <a:gdLst/>
            <a:ahLst/>
            <a:cxnLst/>
            <a:rect r="r" b="b" t="t" l="l"/>
            <a:pathLst>
              <a:path h="1917095" w="1999551">
                <a:moveTo>
                  <a:pt x="0" y="0"/>
                </a:moveTo>
                <a:lnTo>
                  <a:pt x="1999551" y="0"/>
                </a:lnTo>
                <a:lnTo>
                  <a:pt x="1999551" y="1917095"/>
                </a:lnTo>
                <a:lnTo>
                  <a:pt x="0" y="19170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130510" y="923925"/>
            <a:ext cx="15128790" cy="2277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50"/>
              </a:lnSpc>
            </a:pPr>
            <a:r>
              <a:rPr lang="en-US" b="true" sz="6630" spc="649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RELACIONES EN LOS DIAGRAMAS DE CASOS DE USO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354262" y="3353280"/>
            <a:ext cx="14905038" cy="629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6"/>
              </a:lnSpc>
            </a:pPr>
            <a:r>
              <a:rPr lang="en-US" b="true" sz="3700" spc="362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RELACIONES ENTRE CASOS DE USO Y CASOS DE USO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283702" y="3256010"/>
            <a:ext cx="14292095" cy="3361151"/>
            <a:chOff x="0" y="0"/>
            <a:chExt cx="2760036" cy="64909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760036" cy="649093"/>
            </a:xfrm>
            <a:custGeom>
              <a:avLst/>
              <a:gdLst/>
              <a:ahLst/>
              <a:cxnLst/>
              <a:rect r="r" b="b" t="t" l="l"/>
              <a:pathLst>
                <a:path h="649093" w="2760036">
                  <a:moveTo>
                    <a:pt x="0" y="0"/>
                  </a:moveTo>
                  <a:lnTo>
                    <a:pt x="2760036" y="0"/>
                  </a:lnTo>
                  <a:lnTo>
                    <a:pt x="2760036" y="649093"/>
                  </a:lnTo>
                  <a:lnTo>
                    <a:pt x="0" y="6490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0"/>
              <a:ext cx="2760036" cy="7443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725"/>
                </a:lnSpc>
              </a:pPr>
              <a:r>
                <a:rPr lang="en-US" sz="22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Un diagrama de clases en UML es un tipo de diagrama estructural que representa las clases de un sistema, sus atributos, métodos y relaciones. Es fundamental en el diseño orientado a objetos, ya que permite visualizar la estructura estática del sistema. Estos diagramas están vinculados con otros como los de casos de uso, objetos y comunicación, y sirven para analizar cómo interactúan las clases entre sí. Además, son la base para los diagramas de componentes y despliegue, ayudando a comprender tanto el comportamiento como la organización del software.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865355" y="1232286"/>
            <a:ext cx="1512879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b="true" sz="8030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DIAGRAMA DE CLASES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019399" y="4158001"/>
            <a:ext cx="8930502" cy="4785451"/>
            <a:chOff x="0" y="0"/>
            <a:chExt cx="1724625" cy="9241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24625" cy="924148"/>
            </a:xfrm>
            <a:custGeom>
              <a:avLst/>
              <a:gdLst/>
              <a:ahLst/>
              <a:cxnLst/>
              <a:rect r="r" b="b" t="t" l="l"/>
              <a:pathLst>
                <a:path h="924148" w="1724625">
                  <a:moveTo>
                    <a:pt x="0" y="0"/>
                  </a:moveTo>
                  <a:lnTo>
                    <a:pt x="1724625" y="0"/>
                  </a:lnTo>
                  <a:lnTo>
                    <a:pt x="1724625" y="924148"/>
                  </a:lnTo>
                  <a:lnTo>
                    <a:pt x="0" y="9241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0"/>
              <a:ext cx="1724625" cy="1019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725"/>
                </a:lnSpc>
              </a:pPr>
              <a:r>
                <a:rPr lang="en-US" sz="22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Los diagramas de clases muestran las clases del sistema y sus interacciones, representadas con rectángulos que incluyen el nombre, atributos y métodos. Las relaciones entre clases se indican con líneas y flechas, cada una con un significado específico (como herencia o dependencia). Además, las clases pueden agruparse en paquetes según su funcionalidad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1709973" y="4158001"/>
            <a:ext cx="3482097" cy="4785451"/>
          </a:xfrm>
          <a:custGeom>
            <a:avLst/>
            <a:gdLst/>
            <a:ahLst/>
            <a:cxnLst/>
            <a:rect r="r" b="b" t="t" l="l"/>
            <a:pathLst>
              <a:path h="4785451" w="3482097">
                <a:moveTo>
                  <a:pt x="0" y="0"/>
                </a:moveTo>
                <a:lnTo>
                  <a:pt x="3482097" y="0"/>
                </a:lnTo>
                <a:lnTo>
                  <a:pt x="3482097" y="4785451"/>
                </a:lnTo>
                <a:lnTo>
                  <a:pt x="0" y="47854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65355" y="1232286"/>
            <a:ext cx="15128790" cy="2750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b="true" sz="8030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ELEMENTOS DE LOS DIAGRAMAS DE CLASES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4653392"/>
            <a:ext cx="7344679" cy="3863588"/>
            <a:chOff x="0" y="0"/>
            <a:chExt cx="1418377" cy="74612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18377" cy="746122"/>
            </a:xfrm>
            <a:custGeom>
              <a:avLst/>
              <a:gdLst/>
              <a:ahLst/>
              <a:cxnLst/>
              <a:rect r="r" b="b" t="t" l="l"/>
              <a:pathLst>
                <a:path h="746122" w="1418377">
                  <a:moveTo>
                    <a:pt x="0" y="0"/>
                  </a:moveTo>
                  <a:lnTo>
                    <a:pt x="1418377" y="0"/>
                  </a:lnTo>
                  <a:lnTo>
                    <a:pt x="1418377" y="746122"/>
                  </a:lnTo>
                  <a:lnTo>
                    <a:pt x="0" y="7461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85725"/>
              <a:ext cx="1418377" cy="831847"/>
            </a:xfrm>
            <a:prstGeom prst="rect">
              <a:avLst/>
            </a:prstGeom>
          </p:spPr>
          <p:txBody>
            <a:bodyPr anchor="t" rtlCol="false" tIns="38100" lIns="38100" bIns="38100" rIns="38100"/>
            <a:lstStyle/>
            <a:p>
              <a:pPr algn="l">
                <a:lnSpc>
                  <a:spcPts val="3563"/>
                </a:lnSpc>
              </a:pPr>
              <a:r>
                <a:rPr lang="en-US" sz="21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Esta relación se representa mediante un línea y se usa para representar la comunicación entre un actor y un caso de uso, entre casos de uso o entre actores.</a:t>
              </a:r>
            </a:p>
            <a:p>
              <a:pPr algn="just">
                <a:lnSpc>
                  <a:spcPts val="3563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251010" y="4099301"/>
            <a:ext cx="2560239" cy="554090"/>
            <a:chOff x="0" y="0"/>
            <a:chExt cx="674302" cy="1459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74302" cy="145933"/>
            </a:xfrm>
            <a:custGeom>
              <a:avLst/>
              <a:gdLst/>
              <a:ahLst/>
              <a:cxnLst/>
              <a:rect r="r" b="b" t="t" l="l"/>
              <a:pathLst>
                <a:path h="145933" w="674302">
                  <a:moveTo>
                    <a:pt x="0" y="0"/>
                  </a:moveTo>
                  <a:lnTo>
                    <a:pt x="674302" y="0"/>
                  </a:lnTo>
                  <a:lnTo>
                    <a:pt x="674302" y="145933"/>
                  </a:lnTo>
                  <a:lnTo>
                    <a:pt x="0" y="1459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38125"/>
              <a:ext cx="674302" cy="384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78"/>
                </a:lnSpc>
              </a:pPr>
              <a:r>
                <a:rPr lang="en-US" b="true" sz="2524" spc="146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ASOCIACION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5441420" y="6040276"/>
            <a:ext cx="2628067" cy="2399368"/>
          </a:xfrm>
          <a:custGeom>
            <a:avLst/>
            <a:gdLst/>
            <a:ahLst/>
            <a:cxnLst/>
            <a:rect r="r" b="b" t="t" l="l"/>
            <a:pathLst>
              <a:path h="2399368" w="2628067">
                <a:moveTo>
                  <a:pt x="0" y="0"/>
                </a:moveTo>
                <a:lnTo>
                  <a:pt x="2628067" y="0"/>
                </a:lnTo>
                <a:lnTo>
                  <a:pt x="2628067" y="2399368"/>
                </a:lnTo>
                <a:lnTo>
                  <a:pt x="0" y="23993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7362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778682" y="4653392"/>
            <a:ext cx="7344679" cy="4807531"/>
            <a:chOff x="0" y="0"/>
            <a:chExt cx="1418377" cy="92841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18377" cy="928412"/>
            </a:xfrm>
            <a:custGeom>
              <a:avLst/>
              <a:gdLst/>
              <a:ahLst/>
              <a:cxnLst/>
              <a:rect r="r" b="b" t="t" l="l"/>
              <a:pathLst>
                <a:path h="928412" w="1418377">
                  <a:moveTo>
                    <a:pt x="0" y="0"/>
                  </a:moveTo>
                  <a:lnTo>
                    <a:pt x="1418377" y="0"/>
                  </a:lnTo>
                  <a:lnTo>
                    <a:pt x="1418377" y="928412"/>
                  </a:lnTo>
                  <a:lnTo>
                    <a:pt x="0" y="9284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85725"/>
              <a:ext cx="1418377" cy="1014137"/>
            </a:xfrm>
            <a:prstGeom prst="rect">
              <a:avLst/>
            </a:prstGeom>
          </p:spPr>
          <p:txBody>
            <a:bodyPr anchor="t" rtlCol="false" tIns="38100" lIns="38100" bIns="38100" rIns="38100"/>
            <a:lstStyle/>
            <a:p>
              <a:pPr algn="l">
                <a:lnSpc>
                  <a:spcPts val="3563"/>
                </a:lnSpc>
              </a:pPr>
              <a:r>
                <a:rPr lang="en-US" sz="21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La agregación es una relación entre clases que indica que una clase contiene a otras, pero los objetos contenidos pueden existir de forma independiente. Se representa </a:t>
              </a:r>
            </a:p>
            <a:p>
              <a:pPr algn="l">
                <a:lnSpc>
                  <a:spcPts val="3563"/>
                </a:lnSpc>
              </a:pPr>
              <a:r>
                <a:rPr lang="en-US" sz="21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con una línea y un rombo blanco </a:t>
              </a:r>
            </a:p>
            <a:p>
              <a:pPr algn="l">
                <a:lnSpc>
                  <a:spcPts val="3563"/>
                </a:lnSpc>
              </a:pPr>
              <a:r>
                <a:rPr lang="en-US" sz="21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en el extremo de la clase </a:t>
              </a:r>
            </a:p>
            <a:p>
              <a:pPr algn="l">
                <a:lnSpc>
                  <a:spcPts val="3563"/>
                </a:lnSpc>
              </a:pPr>
              <a:r>
                <a:rPr lang="en-US" sz="21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contenedora.</a:t>
              </a:r>
            </a:p>
            <a:p>
              <a:pPr algn="just">
                <a:lnSpc>
                  <a:spcPts val="3563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642295" y="4099301"/>
            <a:ext cx="3617454" cy="554090"/>
            <a:chOff x="0" y="0"/>
            <a:chExt cx="952745" cy="14593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52745" cy="145933"/>
            </a:xfrm>
            <a:custGeom>
              <a:avLst/>
              <a:gdLst/>
              <a:ahLst/>
              <a:cxnLst/>
              <a:rect r="r" b="b" t="t" l="l"/>
              <a:pathLst>
                <a:path h="145933" w="952745">
                  <a:moveTo>
                    <a:pt x="0" y="0"/>
                  </a:moveTo>
                  <a:lnTo>
                    <a:pt x="952745" y="0"/>
                  </a:lnTo>
                  <a:lnTo>
                    <a:pt x="952745" y="145933"/>
                  </a:lnTo>
                  <a:lnTo>
                    <a:pt x="0" y="1459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38125"/>
              <a:ext cx="952745" cy="384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78"/>
                </a:lnSpc>
              </a:pPr>
              <a:r>
                <a:rPr lang="en-US" b="true" sz="2524" spc="146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AGREGACION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4529350" y="6040276"/>
            <a:ext cx="2161182" cy="3218024"/>
          </a:xfrm>
          <a:custGeom>
            <a:avLst/>
            <a:gdLst/>
            <a:ahLst/>
            <a:cxnLst/>
            <a:rect r="r" b="b" t="t" l="l"/>
            <a:pathLst>
              <a:path h="3218024" w="2161182">
                <a:moveTo>
                  <a:pt x="0" y="0"/>
                </a:moveTo>
                <a:lnTo>
                  <a:pt x="2161182" y="0"/>
                </a:lnTo>
                <a:lnTo>
                  <a:pt x="2161182" y="3218024"/>
                </a:lnTo>
                <a:lnTo>
                  <a:pt x="0" y="32180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130510" y="923925"/>
            <a:ext cx="15128790" cy="2277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50"/>
              </a:lnSpc>
            </a:pPr>
            <a:r>
              <a:rPr lang="en-US" b="true" sz="6630" spc="649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RELACIONES EN LOS DIAGRAMAS DE CLASE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323035">
            <a:off x="-3830022" y="5071964"/>
            <a:ext cx="8491989" cy="8713794"/>
          </a:xfrm>
          <a:custGeom>
            <a:avLst/>
            <a:gdLst/>
            <a:ahLst/>
            <a:cxnLst/>
            <a:rect r="r" b="b" t="t" l="l"/>
            <a:pathLst>
              <a:path h="8713794" w="8491989">
                <a:moveTo>
                  <a:pt x="0" y="0"/>
                </a:moveTo>
                <a:lnTo>
                  <a:pt x="8491989" y="0"/>
                </a:lnTo>
                <a:lnTo>
                  <a:pt x="8491989" y="8713794"/>
                </a:lnTo>
                <a:lnTo>
                  <a:pt x="0" y="87137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2817951" y="-3485761"/>
            <a:ext cx="10940099" cy="11225848"/>
          </a:xfrm>
          <a:custGeom>
            <a:avLst/>
            <a:gdLst/>
            <a:ahLst/>
            <a:cxnLst/>
            <a:rect r="r" b="b" t="t" l="l"/>
            <a:pathLst>
              <a:path h="11225848" w="10940099">
                <a:moveTo>
                  <a:pt x="0" y="0"/>
                </a:moveTo>
                <a:lnTo>
                  <a:pt x="10940098" y="0"/>
                </a:lnTo>
                <a:lnTo>
                  <a:pt x="10940098" y="11225847"/>
                </a:lnTo>
                <a:lnTo>
                  <a:pt x="0" y="1122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878824" y="3138316"/>
            <a:ext cx="5790503" cy="4848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78"/>
              </a:lnSpc>
            </a:pPr>
            <a:r>
              <a:rPr lang="en-US" sz="2524" spc="146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Introducción a UML</a:t>
            </a:r>
          </a:p>
          <a:p>
            <a:pPr algn="l">
              <a:lnSpc>
                <a:spcPts val="5578"/>
              </a:lnSpc>
            </a:pPr>
            <a:r>
              <a:rPr lang="en-US" sz="2524" spc="146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Beneficios de uso de UML</a:t>
            </a:r>
          </a:p>
          <a:p>
            <a:pPr algn="l">
              <a:lnSpc>
                <a:spcPts val="5578"/>
              </a:lnSpc>
            </a:pPr>
            <a:r>
              <a:rPr lang="en-US" sz="2524" spc="146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Conceptos Fundamentales</a:t>
            </a:r>
          </a:p>
          <a:p>
            <a:pPr algn="l">
              <a:lnSpc>
                <a:spcPts val="5578"/>
              </a:lnSpc>
            </a:pPr>
            <a:r>
              <a:rPr lang="en-US" sz="2524" spc="146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Elementos de UML</a:t>
            </a:r>
          </a:p>
          <a:p>
            <a:pPr algn="l">
              <a:lnSpc>
                <a:spcPts val="5578"/>
              </a:lnSpc>
            </a:pPr>
            <a:r>
              <a:rPr lang="en-US" sz="2524" spc="146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Diagramas de casos de uso</a:t>
            </a:r>
          </a:p>
          <a:p>
            <a:pPr algn="l">
              <a:lnSpc>
                <a:spcPts val="5578"/>
              </a:lnSpc>
            </a:pPr>
            <a:r>
              <a:rPr lang="en-US" sz="2524" spc="146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Diagramas de clase</a:t>
            </a:r>
          </a:p>
          <a:p>
            <a:pPr algn="l">
              <a:lnSpc>
                <a:spcPts val="5578"/>
              </a:lnSpc>
            </a:pPr>
            <a:r>
              <a:rPr lang="en-US" sz="2524" spc="146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Diagramas de actividades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5650968" y="3289935"/>
            <a:ext cx="808240" cy="4783190"/>
            <a:chOff x="0" y="0"/>
            <a:chExt cx="212870" cy="12597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2870" cy="1259770"/>
            </a:xfrm>
            <a:custGeom>
              <a:avLst/>
              <a:gdLst/>
              <a:ahLst/>
              <a:cxnLst/>
              <a:rect r="r" b="b" t="t" l="l"/>
              <a:pathLst>
                <a:path h="1259770" w="212870">
                  <a:moveTo>
                    <a:pt x="106435" y="0"/>
                  </a:moveTo>
                  <a:lnTo>
                    <a:pt x="106435" y="0"/>
                  </a:lnTo>
                  <a:cubicBezTo>
                    <a:pt x="165217" y="0"/>
                    <a:pt x="212870" y="47653"/>
                    <a:pt x="212870" y="106435"/>
                  </a:cubicBezTo>
                  <a:lnTo>
                    <a:pt x="212870" y="1153335"/>
                  </a:lnTo>
                  <a:cubicBezTo>
                    <a:pt x="212870" y="1212118"/>
                    <a:pt x="165217" y="1259770"/>
                    <a:pt x="106435" y="1259770"/>
                  </a:cubicBezTo>
                  <a:lnTo>
                    <a:pt x="106435" y="1259770"/>
                  </a:lnTo>
                  <a:cubicBezTo>
                    <a:pt x="47653" y="1259770"/>
                    <a:pt x="0" y="1212118"/>
                    <a:pt x="0" y="1153335"/>
                  </a:cubicBezTo>
                  <a:lnTo>
                    <a:pt x="0" y="106435"/>
                  </a:lnTo>
                  <a:cubicBezTo>
                    <a:pt x="0" y="47653"/>
                    <a:pt x="47653" y="0"/>
                    <a:pt x="106435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38125"/>
              <a:ext cx="212870" cy="1497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78"/>
                </a:lnSpc>
                <a:spcBef>
                  <a:spcPct val="0"/>
                </a:spcBef>
              </a:pPr>
              <a:r>
                <a:rPr lang="en-US" b="true" sz="2524" spc="146" strike="noStrike" u="none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01</a:t>
              </a:r>
            </a:p>
            <a:p>
              <a:pPr algn="ctr" marL="0" indent="0" lvl="0">
                <a:lnSpc>
                  <a:spcPts val="5578"/>
                </a:lnSpc>
                <a:spcBef>
                  <a:spcPct val="0"/>
                </a:spcBef>
              </a:pPr>
              <a:r>
                <a:rPr lang="en-US" b="true" sz="2524" spc="146" strike="noStrike" u="none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02</a:t>
              </a:r>
            </a:p>
            <a:p>
              <a:pPr algn="ctr" marL="0" indent="0" lvl="0">
                <a:lnSpc>
                  <a:spcPts val="5578"/>
                </a:lnSpc>
                <a:spcBef>
                  <a:spcPct val="0"/>
                </a:spcBef>
              </a:pPr>
              <a:r>
                <a:rPr lang="en-US" b="true" sz="2524" spc="146" strike="noStrike" u="none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03</a:t>
              </a:r>
            </a:p>
            <a:p>
              <a:pPr algn="ctr" marL="0" indent="0" lvl="0">
                <a:lnSpc>
                  <a:spcPts val="5578"/>
                </a:lnSpc>
                <a:spcBef>
                  <a:spcPct val="0"/>
                </a:spcBef>
              </a:pPr>
              <a:r>
                <a:rPr lang="en-US" b="true" sz="2524" spc="146" strike="noStrike" u="none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04</a:t>
              </a:r>
            </a:p>
            <a:p>
              <a:pPr algn="ctr" marL="0" indent="0" lvl="0">
                <a:lnSpc>
                  <a:spcPts val="5578"/>
                </a:lnSpc>
                <a:spcBef>
                  <a:spcPct val="0"/>
                </a:spcBef>
              </a:pPr>
              <a:r>
                <a:rPr lang="en-US" b="true" sz="2524" spc="146" strike="noStrike" u="none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05</a:t>
              </a:r>
            </a:p>
            <a:p>
              <a:pPr algn="ctr" marL="0" indent="0" lvl="0">
                <a:lnSpc>
                  <a:spcPts val="5578"/>
                </a:lnSpc>
                <a:spcBef>
                  <a:spcPct val="0"/>
                </a:spcBef>
              </a:pPr>
              <a:r>
                <a:rPr lang="en-US" b="true" sz="2524" spc="146" strike="noStrike" u="none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06</a:t>
              </a:r>
            </a:p>
            <a:p>
              <a:pPr algn="ctr" marL="0" indent="0" lvl="0">
                <a:lnSpc>
                  <a:spcPts val="5578"/>
                </a:lnSpc>
                <a:spcBef>
                  <a:spcPct val="0"/>
                </a:spcBef>
              </a:pPr>
              <a:r>
                <a:rPr lang="en-US" b="true" sz="2524" spc="146" strike="noStrike" u="none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07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350149" y="1440424"/>
            <a:ext cx="5521600" cy="1249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4"/>
              </a:lnSpc>
            </a:pPr>
            <a:r>
              <a:rPr lang="en-US" b="true" sz="7431" spc="728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CONTENIDO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4653392"/>
            <a:ext cx="7344679" cy="3863588"/>
            <a:chOff x="0" y="0"/>
            <a:chExt cx="1418377" cy="74612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18377" cy="746122"/>
            </a:xfrm>
            <a:custGeom>
              <a:avLst/>
              <a:gdLst/>
              <a:ahLst/>
              <a:cxnLst/>
              <a:rect r="r" b="b" t="t" l="l"/>
              <a:pathLst>
                <a:path h="746122" w="1418377">
                  <a:moveTo>
                    <a:pt x="0" y="0"/>
                  </a:moveTo>
                  <a:lnTo>
                    <a:pt x="1418377" y="0"/>
                  </a:lnTo>
                  <a:lnTo>
                    <a:pt x="1418377" y="746122"/>
                  </a:lnTo>
                  <a:lnTo>
                    <a:pt x="0" y="7461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85725"/>
              <a:ext cx="1418377" cy="831847"/>
            </a:xfrm>
            <a:prstGeom prst="rect">
              <a:avLst/>
            </a:prstGeom>
          </p:spPr>
          <p:txBody>
            <a:bodyPr anchor="t" rtlCol="false" tIns="38100" lIns="38100" bIns="38100" rIns="38100"/>
            <a:lstStyle/>
            <a:p>
              <a:pPr algn="l">
                <a:lnSpc>
                  <a:spcPts val="3563"/>
                </a:lnSpc>
              </a:pPr>
              <a:r>
                <a:rPr lang="en-US" sz="21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La composición es una relación fuerte entre clases, donde una clase forma parte esencial de otra y no puede existir por separado. Se representa con una línea y un rombo negro (relleno) en la clase que contiene. Un ejemplo común es la relación entre Coche y Motor.</a:t>
              </a:r>
            </a:p>
            <a:p>
              <a:pPr algn="just">
                <a:lnSpc>
                  <a:spcPts val="3563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364283" y="4099301"/>
            <a:ext cx="2673512" cy="554090"/>
            <a:chOff x="0" y="0"/>
            <a:chExt cx="704135" cy="1459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04135" cy="145933"/>
            </a:xfrm>
            <a:custGeom>
              <a:avLst/>
              <a:gdLst/>
              <a:ahLst/>
              <a:cxnLst/>
              <a:rect r="r" b="b" t="t" l="l"/>
              <a:pathLst>
                <a:path h="145933" w="704135">
                  <a:moveTo>
                    <a:pt x="0" y="0"/>
                  </a:moveTo>
                  <a:lnTo>
                    <a:pt x="704135" y="0"/>
                  </a:lnTo>
                  <a:lnTo>
                    <a:pt x="704135" y="145933"/>
                  </a:lnTo>
                  <a:lnTo>
                    <a:pt x="0" y="1459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38125"/>
              <a:ext cx="704135" cy="384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78"/>
                </a:lnSpc>
              </a:pPr>
              <a:r>
                <a:rPr lang="en-US" b="true" sz="2524" spc="146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COMPOSICION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778682" y="4653392"/>
            <a:ext cx="7344679" cy="4807531"/>
            <a:chOff x="0" y="0"/>
            <a:chExt cx="1418377" cy="92841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18377" cy="928412"/>
            </a:xfrm>
            <a:custGeom>
              <a:avLst/>
              <a:gdLst/>
              <a:ahLst/>
              <a:cxnLst/>
              <a:rect r="r" b="b" t="t" l="l"/>
              <a:pathLst>
                <a:path h="928412" w="1418377">
                  <a:moveTo>
                    <a:pt x="0" y="0"/>
                  </a:moveTo>
                  <a:lnTo>
                    <a:pt x="1418377" y="0"/>
                  </a:lnTo>
                  <a:lnTo>
                    <a:pt x="1418377" y="928412"/>
                  </a:lnTo>
                  <a:lnTo>
                    <a:pt x="0" y="9284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1418377" cy="1014137"/>
            </a:xfrm>
            <a:prstGeom prst="rect">
              <a:avLst/>
            </a:prstGeom>
          </p:spPr>
          <p:txBody>
            <a:bodyPr anchor="t" rtlCol="false" tIns="38100" lIns="38100" bIns="38100" rIns="38100"/>
            <a:lstStyle/>
            <a:p>
              <a:pPr algn="l">
                <a:lnSpc>
                  <a:spcPts val="3563"/>
                </a:lnSpc>
              </a:pPr>
              <a:r>
                <a:rPr lang="en-US" sz="21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La asociación reflexiva en UML representa una relación entre instancias de una misma clase. Se dibuja como una línea en forma de bucle que sale y vuelve a la misma clase. </a:t>
              </a:r>
            </a:p>
            <a:p>
              <a:pPr algn="l">
                <a:lnSpc>
                  <a:spcPts val="3563"/>
                </a:lnSpc>
              </a:pPr>
              <a:r>
                <a:rPr lang="en-US" sz="21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Es útil cuando un objeto</a:t>
              </a:r>
            </a:p>
            <a:p>
              <a:pPr algn="l">
                <a:lnSpc>
                  <a:spcPts val="3563"/>
                </a:lnSpc>
              </a:pPr>
              <a:r>
                <a:rPr lang="en-US" sz="21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necesita relacionarse con </a:t>
              </a:r>
            </a:p>
            <a:p>
              <a:pPr algn="l">
                <a:lnSpc>
                  <a:spcPts val="3563"/>
                </a:lnSpc>
              </a:pPr>
              <a:r>
                <a:rPr lang="en-US" sz="21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otro objeto del mismo tipo.</a:t>
              </a:r>
            </a:p>
            <a:p>
              <a:pPr algn="just">
                <a:lnSpc>
                  <a:spcPts val="3563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264718" y="4099301"/>
            <a:ext cx="4372608" cy="554090"/>
            <a:chOff x="0" y="0"/>
            <a:chExt cx="1151633" cy="14593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51633" cy="145933"/>
            </a:xfrm>
            <a:custGeom>
              <a:avLst/>
              <a:gdLst/>
              <a:ahLst/>
              <a:cxnLst/>
              <a:rect r="r" b="b" t="t" l="l"/>
              <a:pathLst>
                <a:path h="145933" w="1151633">
                  <a:moveTo>
                    <a:pt x="0" y="0"/>
                  </a:moveTo>
                  <a:lnTo>
                    <a:pt x="1151633" y="0"/>
                  </a:lnTo>
                  <a:lnTo>
                    <a:pt x="1151633" y="145933"/>
                  </a:lnTo>
                  <a:lnTo>
                    <a:pt x="0" y="1459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38125"/>
              <a:ext cx="1151633" cy="384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78"/>
                </a:lnSpc>
              </a:pPr>
              <a:r>
                <a:rPr lang="en-US" b="true" sz="2524" spc="146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ASOCIACION REFLEXIVA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2600683" y="7333694"/>
            <a:ext cx="4940163" cy="974278"/>
          </a:xfrm>
          <a:custGeom>
            <a:avLst/>
            <a:gdLst/>
            <a:ahLst/>
            <a:cxnLst/>
            <a:rect r="r" b="b" t="t" l="l"/>
            <a:pathLst>
              <a:path h="974278" w="4940163">
                <a:moveTo>
                  <a:pt x="0" y="0"/>
                </a:moveTo>
                <a:lnTo>
                  <a:pt x="4940162" y="0"/>
                </a:lnTo>
                <a:lnTo>
                  <a:pt x="4940162" y="974278"/>
                </a:lnTo>
                <a:lnTo>
                  <a:pt x="0" y="9742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3584701" y="6093584"/>
            <a:ext cx="3049745" cy="3164716"/>
          </a:xfrm>
          <a:custGeom>
            <a:avLst/>
            <a:gdLst/>
            <a:ahLst/>
            <a:cxnLst/>
            <a:rect r="r" b="b" t="t" l="l"/>
            <a:pathLst>
              <a:path h="3164716" w="3049745">
                <a:moveTo>
                  <a:pt x="0" y="0"/>
                </a:moveTo>
                <a:lnTo>
                  <a:pt x="3049745" y="0"/>
                </a:lnTo>
                <a:lnTo>
                  <a:pt x="3049745" y="3164716"/>
                </a:lnTo>
                <a:lnTo>
                  <a:pt x="0" y="31647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965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130510" y="923925"/>
            <a:ext cx="15128790" cy="2277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50"/>
              </a:lnSpc>
            </a:pPr>
            <a:r>
              <a:rPr lang="en-US" b="true" sz="6630" spc="649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RELACIONES EN LOS DIAGRAMAS DE CLASE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4653392"/>
            <a:ext cx="7344679" cy="3863588"/>
            <a:chOff x="0" y="0"/>
            <a:chExt cx="1418377" cy="74612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18377" cy="746122"/>
            </a:xfrm>
            <a:custGeom>
              <a:avLst/>
              <a:gdLst/>
              <a:ahLst/>
              <a:cxnLst/>
              <a:rect r="r" b="b" t="t" l="l"/>
              <a:pathLst>
                <a:path h="746122" w="1418377">
                  <a:moveTo>
                    <a:pt x="0" y="0"/>
                  </a:moveTo>
                  <a:lnTo>
                    <a:pt x="1418377" y="0"/>
                  </a:lnTo>
                  <a:lnTo>
                    <a:pt x="1418377" y="746122"/>
                  </a:lnTo>
                  <a:lnTo>
                    <a:pt x="0" y="7461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85725"/>
              <a:ext cx="1418377" cy="831847"/>
            </a:xfrm>
            <a:prstGeom prst="rect">
              <a:avLst/>
            </a:prstGeom>
          </p:spPr>
          <p:txBody>
            <a:bodyPr anchor="t" rtlCol="false" tIns="38100" lIns="38100" bIns="38100" rIns="38100"/>
            <a:lstStyle/>
            <a:p>
              <a:pPr algn="just">
                <a:lnSpc>
                  <a:spcPts val="3563"/>
                </a:lnSpc>
              </a:pPr>
              <a:r>
                <a:rPr lang="en-US" sz="21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La herencia o generalización en UML representa cómo una clase hereda atributos y métodos de otra. Se dibuja con una línea recta y un triángulo hueco apuntando hacia la clase padre o general.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995567" y="4099301"/>
            <a:ext cx="5410945" cy="554090"/>
            <a:chOff x="0" y="0"/>
            <a:chExt cx="1425105" cy="1459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25105" cy="145933"/>
            </a:xfrm>
            <a:custGeom>
              <a:avLst/>
              <a:gdLst/>
              <a:ahLst/>
              <a:cxnLst/>
              <a:rect r="r" b="b" t="t" l="l"/>
              <a:pathLst>
                <a:path h="145933" w="1425105">
                  <a:moveTo>
                    <a:pt x="0" y="0"/>
                  </a:moveTo>
                  <a:lnTo>
                    <a:pt x="1425105" y="0"/>
                  </a:lnTo>
                  <a:lnTo>
                    <a:pt x="1425105" y="145933"/>
                  </a:lnTo>
                  <a:lnTo>
                    <a:pt x="0" y="1459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38125"/>
              <a:ext cx="1425105" cy="384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78"/>
                </a:lnSpc>
              </a:pPr>
              <a:r>
                <a:rPr lang="en-US" b="true" sz="2524" spc="146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HERENCIA Y GENERALIZACION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778682" y="4653392"/>
            <a:ext cx="7344679" cy="4807531"/>
            <a:chOff x="0" y="0"/>
            <a:chExt cx="1418377" cy="92841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18377" cy="928412"/>
            </a:xfrm>
            <a:custGeom>
              <a:avLst/>
              <a:gdLst/>
              <a:ahLst/>
              <a:cxnLst/>
              <a:rect r="r" b="b" t="t" l="l"/>
              <a:pathLst>
                <a:path h="928412" w="1418377">
                  <a:moveTo>
                    <a:pt x="0" y="0"/>
                  </a:moveTo>
                  <a:lnTo>
                    <a:pt x="1418377" y="0"/>
                  </a:lnTo>
                  <a:lnTo>
                    <a:pt x="1418377" y="928412"/>
                  </a:lnTo>
                  <a:lnTo>
                    <a:pt x="0" y="9284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1418377" cy="1014137"/>
            </a:xfrm>
            <a:prstGeom prst="rect">
              <a:avLst/>
            </a:prstGeom>
          </p:spPr>
          <p:txBody>
            <a:bodyPr anchor="t" rtlCol="false" tIns="38100" lIns="38100" bIns="38100" rIns="38100"/>
            <a:lstStyle/>
            <a:p>
              <a:pPr algn="just">
                <a:lnSpc>
                  <a:spcPts val="3563"/>
                </a:lnSpc>
              </a:pPr>
              <a:r>
                <a:rPr lang="en-US" sz="21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La dependencia en UML se representa con una línea discontinua (escalonada) y una flecha desde la clase dependiente hacia la clase de la que depende. Indica que un cambio en la clase de la que depende puede afectar a la clase dependiente.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096914" y="4099301"/>
            <a:ext cx="2975573" cy="554090"/>
            <a:chOff x="0" y="0"/>
            <a:chExt cx="783690" cy="14593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83690" cy="145933"/>
            </a:xfrm>
            <a:custGeom>
              <a:avLst/>
              <a:gdLst/>
              <a:ahLst/>
              <a:cxnLst/>
              <a:rect r="r" b="b" t="t" l="l"/>
              <a:pathLst>
                <a:path h="145933" w="783690">
                  <a:moveTo>
                    <a:pt x="0" y="0"/>
                  </a:moveTo>
                  <a:lnTo>
                    <a:pt x="783690" y="0"/>
                  </a:lnTo>
                  <a:lnTo>
                    <a:pt x="783690" y="145933"/>
                  </a:lnTo>
                  <a:lnTo>
                    <a:pt x="0" y="1459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38125"/>
              <a:ext cx="783690" cy="384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78"/>
                </a:lnSpc>
              </a:pPr>
              <a:r>
                <a:rPr lang="en-US" b="true" sz="2524" spc="146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DEPENDENCIA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5400000">
            <a:off x="3772618" y="5556005"/>
            <a:ext cx="1856843" cy="3915204"/>
          </a:xfrm>
          <a:custGeom>
            <a:avLst/>
            <a:gdLst/>
            <a:ahLst/>
            <a:cxnLst/>
            <a:rect r="r" b="b" t="t" l="l"/>
            <a:pathLst>
              <a:path h="3915204" w="1856843">
                <a:moveTo>
                  <a:pt x="0" y="0"/>
                </a:moveTo>
                <a:lnTo>
                  <a:pt x="1856843" y="0"/>
                </a:lnTo>
                <a:lnTo>
                  <a:pt x="1856843" y="3915204"/>
                </a:lnTo>
                <a:lnTo>
                  <a:pt x="0" y="39152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290226" y="6965724"/>
            <a:ext cx="2195020" cy="2292576"/>
          </a:xfrm>
          <a:custGeom>
            <a:avLst/>
            <a:gdLst/>
            <a:ahLst/>
            <a:cxnLst/>
            <a:rect r="r" b="b" t="t" l="l"/>
            <a:pathLst>
              <a:path h="2292576" w="2195020">
                <a:moveTo>
                  <a:pt x="0" y="0"/>
                </a:moveTo>
                <a:lnTo>
                  <a:pt x="2195020" y="0"/>
                </a:lnTo>
                <a:lnTo>
                  <a:pt x="2195020" y="2292576"/>
                </a:lnTo>
                <a:lnTo>
                  <a:pt x="0" y="22925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130510" y="923925"/>
            <a:ext cx="15128790" cy="2277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50"/>
              </a:lnSpc>
            </a:pPr>
            <a:r>
              <a:rPr lang="en-US" b="true" sz="6630" spc="649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RELACIONES EN LOS DIAGRAMAS DE CLASE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4653392"/>
            <a:ext cx="7344679" cy="3863588"/>
            <a:chOff x="0" y="0"/>
            <a:chExt cx="1418377" cy="74612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18377" cy="746122"/>
            </a:xfrm>
            <a:custGeom>
              <a:avLst/>
              <a:gdLst/>
              <a:ahLst/>
              <a:cxnLst/>
              <a:rect r="r" b="b" t="t" l="l"/>
              <a:pathLst>
                <a:path h="746122" w="1418377">
                  <a:moveTo>
                    <a:pt x="0" y="0"/>
                  </a:moveTo>
                  <a:lnTo>
                    <a:pt x="1418377" y="0"/>
                  </a:lnTo>
                  <a:lnTo>
                    <a:pt x="1418377" y="746122"/>
                  </a:lnTo>
                  <a:lnTo>
                    <a:pt x="0" y="7461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85725"/>
              <a:ext cx="1418377" cy="831847"/>
            </a:xfrm>
            <a:prstGeom prst="rect">
              <a:avLst/>
            </a:prstGeom>
          </p:spPr>
          <p:txBody>
            <a:bodyPr anchor="t" rtlCol="false" tIns="38100" lIns="38100" bIns="38100" rIns="38100"/>
            <a:lstStyle/>
            <a:p>
              <a:pPr algn="just">
                <a:lnSpc>
                  <a:spcPts val="3563"/>
                </a:lnSpc>
              </a:pPr>
              <a:r>
                <a:rPr lang="en-US" sz="21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La realización en UML indica que una clase (subclase) implementa el comportamiento definido por otra (superclase o interfaz). Se representa con una línea discontinua (escalonada) y un triángulo hueco apuntando hacia la clase o interfaz que se implementa.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411481" y="4099301"/>
            <a:ext cx="2579118" cy="554090"/>
            <a:chOff x="0" y="0"/>
            <a:chExt cx="679274" cy="1459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79274" cy="145933"/>
            </a:xfrm>
            <a:custGeom>
              <a:avLst/>
              <a:gdLst/>
              <a:ahLst/>
              <a:cxnLst/>
              <a:rect r="r" b="b" t="t" l="l"/>
              <a:pathLst>
                <a:path h="145933" w="679274">
                  <a:moveTo>
                    <a:pt x="0" y="0"/>
                  </a:moveTo>
                  <a:lnTo>
                    <a:pt x="679274" y="0"/>
                  </a:lnTo>
                  <a:lnTo>
                    <a:pt x="679274" y="145933"/>
                  </a:lnTo>
                  <a:lnTo>
                    <a:pt x="0" y="1459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38125"/>
              <a:ext cx="679274" cy="384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78"/>
                </a:lnSpc>
              </a:pPr>
              <a:r>
                <a:rPr lang="en-US" b="true" sz="2524" spc="146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REALIZACION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778682" y="4653392"/>
            <a:ext cx="7344679" cy="3863588"/>
            <a:chOff x="0" y="0"/>
            <a:chExt cx="1418377" cy="74612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18377" cy="746122"/>
            </a:xfrm>
            <a:custGeom>
              <a:avLst/>
              <a:gdLst/>
              <a:ahLst/>
              <a:cxnLst/>
              <a:rect r="r" b="b" t="t" l="l"/>
              <a:pathLst>
                <a:path h="746122" w="1418377">
                  <a:moveTo>
                    <a:pt x="0" y="0"/>
                  </a:moveTo>
                  <a:lnTo>
                    <a:pt x="1418377" y="0"/>
                  </a:lnTo>
                  <a:lnTo>
                    <a:pt x="1418377" y="746122"/>
                  </a:lnTo>
                  <a:lnTo>
                    <a:pt x="0" y="7461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1418377" cy="831847"/>
            </a:xfrm>
            <a:prstGeom prst="rect">
              <a:avLst/>
            </a:prstGeom>
          </p:spPr>
          <p:txBody>
            <a:bodyPr anchor="t" rtlCol="false" tIns="38100" lIns="38100" bIns="38100" rIns="38100"/>
            <a:lstStyle/>
            <a:p>
              <a:pPr algn="just">
                <a:lnSpc>
                  <a:spcPts val="3563"/>
                </a:lnSpc>
              </a:pPr>
              <a:r>
                <a:rPr lang="en-US" sz="21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La multiplicidad en UML indica cuántas instancias de una clase pueden estar relacionadas con una instancia de otra clase. Se muestra como un conjunto de números junto a las líneas de relación, especificando el rango o número exacto de objetos vinculados.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963235" y="4099301"/>
            <a:ext cx="2975573" cy="554090"/>
            <a:chOff x="0" y="0"/>
            <a:chExt cx="783690" cy="14593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83690" cy="145933"/>
            </a:xfrm>
            <a:custGeom>
              <a:avLst/>
              <a:gdLst/>
              <a:ahLst/>
              <a:cxnLst/>
              <a:rect r="r" b="b" t="t" l="l"/>
              <a:pathLst>
                <a:path h="145933" w="783690">
                  <a:moveTo>
                    <a:pt x="0" y="0"/>
                  </a:moveTo>
                  <a:lnTo>
                    <a:pt x="783690" y="0"/>
                  </a:lnTo>
                  <a:lnTo>
                    <a:pt x="783690" y="145933"/>
                  </a:lnTo>
                  <a:lnTo>
                    <a:pt x="0" y="1459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38125"/>
              <a:ext cx="783690" cy="384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78"/>
                </a:lnSpc>
              </a:pPr>
              <a:r>
                <a:rPr lang="en-US" b="true" sz="2524" spc="146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MULTIPLICIDAD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5400000">
            <a:off x="5506214" y="6416191"/>
            <a:ext cx="1390570" cy="2672502"/>
          </a:xfrm>
          <a:custGeom>
            <a:avLst/>
            <a:gdLst/>
            <a:ahLst/>
            <a:cxnLst/>
            <a:rect r="r" b="b" t="t" l="l"/>
            <a:pathLst>
              <a:path h="2672502" w="1390570">
                <a:moveTo>
                  <a:pt x="0" y="0"/>
                </a:moveTo>
                <a:lnTo>
                  <a:pt x="1390570" y="0"/>
                </a:lnTo>
                <a:lnTo>
                  <a:pt x="1390570" y="2672502"/>
                </a:lnTo>
                <a:lnTo>
                  <a:pt x="0" y="26725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130510" y="923925"/>
            <a:ext cx="15128790" cy="2277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50"/>
              </a:lnSpc>
            </a:pPr>
            <a:r>
              <a:rPr lang="en-US" b="true" sz="6630" spc="649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RELACIONES EN LOS DIAGRAMAS DE CLASE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283702" y="3256010"/>
            <a:ext cx="14292095" cy="3361151"/>
            <a:chOff x="0" y="0"/>
            <a:chExt cx="2760036" cy="64909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760036" cy="649093"/>
            </a:xfrm>
            <a:custGeom>
              <a:avLst/>
              <a:gdLst/>
              <a:ahLst/>
              <a:cxnLst/>
              <a:rect r="r" b="b" t="t" l="l"/>
              <a:pathLst>
                <a:path h="649093" w="2760036">
                  <a:moveTo>
                    <a:pt x="0" y="0"/>
                  </a:moveTo>
                  <a:lnTo>
                    <a:pt x="2760036" y="0"/>
                  </a:lnTo>
                  <a:lnTo>
                    <a:pt x="2760036" y="649093"/>
                  </a:lnTo>
                  <a:lnTo>
                    <a:pt x="0" y="6490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0"/>
              <a:ext cx="2760036" cy="7443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725"/>
                </a:lnSpc>
              </a:pPr>
              <a:r>
                <a:rPr lang="en-US" sz="22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Un diagrama de actividades en UML muestra el flujo dinámico de acciones dentro de un sistema o proceso, ayudando a visualizar su comportamiento y lógica. Son útiles para modelar algoritmos, casos de uso, procesos de negocio o flujos de trabajo, y ayudan a planificar o mejorar proyectos identificando ineficiencias. Aunque describen el flujo entre sistemas o actividades, generalmente no incluyen a los usuarios o actores, a diferencia de los diagramas de casos de uso, que sí se centran en ellos.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865355" y="1232286"/>
            <a:ext cx="1512879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b="true" sz="8030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DIAGRAMA DE ACTIVIDADES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4653392"/>
            <a:ext cx="7344679" cy="3863588"/>
            <a:chOff x="0" y="0"/>
            <a:chExt cx="1418377" cy="74612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18377" cy="746122"/>
            </a:xfrm>
            <a:custGeom>
              <a:avLst/>
              <a:gdLst/>
              <a:ahLst/>
              <a:cxnLst/>
              <a:rect r="r" b="b" t="t" l="l"/>
              <a:pathLst>
                <a:path h="746122" w="1418377">
                  <a:moveTo>
                    <a:pt x="0" y="0"/>
                  </a:moveTo>
                  <a:lnTo>
                    <a:pt x="1418377" y="0"/>
                  </a:lnTo>
                  <a:lnTo>
                    <a:pt x="1418377" y="746122"/>
                  </a:lnTo>
                  <a:lnTo>
                    <a:pt x="0" y="7461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85725"/>
              <a:ext cx="1418377" cy="831847"/>
            </a:xfrm>
            <a:prstGeom prst="rect">
              <a:avLst/>
            </a:prstGeom>
          </p:spPr>
          <p:txBody>
            <a:bodyPr anchor="t" rtlCol="false" tIns="38100" lIns="38100" bIns="38100" rIns="38100"/>
            <a:lstStyle/>
            <a:p>
              <a:pPr algn="just">
                <a:lnSpc>
                  <a:spcPts val="3563"/>
                </a:lnSpc>
              </a:pPr>
              <a:r>
                <a:rPr lang="en-US" sz="21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Este elemento representa un paso dentro de una actividad. Las acciones suelen representarse con rectángulos con esquinas redondeadas.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411481" y="4099301"/>
            <a:ext cx="2579118" cy="554090"/>
            <a:chOff x="0" y="0"/>
            <a:chExt cx="679274" cy="1459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79274" cy="145933"/>
            </a:xfrm>
            <a:custGeom>
              <a:avLst/>
              <a:gdLst/>
              <a:ahLst/>
              <a:cxnLst/>
              <a:rect r="r" b="b" t="t" l="l"/>
              <a:pathLst>
                <a:path h="145933" w="679274">
                  <a:moveTo>
                    <a:pt x="0" y="0"/>
                  </a:moveTo>
                  <a:lnTo>
                    <a:pt x="679274" y="0"/>
                  </a:lnTo>
                  <a:lnTo>
                    <a:pt x="679274" y="145933"/>
                  </a:lnTo>
                  <a:lnTo>
                    <a:pt x="0" y="1459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38125"/>
              <a:ext cx="679274" cy="384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78"/>
                </a:lnSpc>
              </a:pPr>
              <a:r>
                <a:rPr lang="en-US" b="true" sz="2524" spc="146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ACCION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778682" y="4653392"/>
            <a:ext cx="7344679" cy="3863588"/>
            <a:chOff x="0" y="0"/>
            <a:chExt cx="1418377" cy="74612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18377" cy="746122"/>
            </a:xfrm>
            <a:custGeom>
              <a:avLst/>
              <a:gdLst/>
              <a:ahLst/>
              <a:cxnLst/>
              <a:rect r="r" b="b" t="t" l="l"/>
              <a:pathLst>
                <a:path h="746122" w="1418377">
                  <a:moveTo>
                    <a:pt x="0" y="0"/>
                  </a:moveTo>
                  <a:lnTo>
                    <a:pt x="1418377" y="0"/>
                  </a:lnTo>
                  <a:lnTo>
                    <a:pt x="1418377" y="746122"/>
                  </a:lnTo>
                  <a:lnTo>
                    <a:pt x="0" y="7461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1418377" cy="831847"/>
            </a:xfrm>
            <a:prstGeom prst="rect">
              <a:avLst/>
            </a:prstGeom>
          </p:spPr>
          <p:txBody>
            <a:bodyPr anchor="t" rtlCol="false" tIns="38100" lIns="38100" bIns="38100" rIns="38100"/>
            <a:lstStyle/>
            <a:p>
              <a:pPr algn="just">
                <a:lnSpc>
                  <a:spcPts val="3563"/>
                </a:lnSpc>
              </a:pPr>
              <a:r>
                <a:rPr lang="en-US" sz="21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Esto es el punto de partida o el evento desencadenante de una actividad. Este se representa por un círculo negro sólido.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963235" y="4099301"/>
            <a:ext cx="2975573" cy="554090"/>
            <a:chOff x="0" y="0"/>
            <a:chExt cx="783690" cy="14593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83690" cy="145933"/>
            </a:xfrm>
            <a:custGeom>
              <a:avLst/>
              <a:gdLst/>
              <a:ahLst/>
              <a:cxnLst/>
              <a:rect r="r" b="b" t="t" l="l"/>
              <a:pathLst>
                <a:path h="145933" w="783690">
                  <a:moveTo>
                    <a:pt x="0" y="0"/>
                  </a:moveTo>
                  <a:lnTo>
                    <a:pt x="783690" y="0"/>
                  </a:lnTo>
                  <a:lnTo>
                    <a:pt x="783690" y="145933"/>
                  </a:lnTo>
                  <a:lnTo>
                    <a:pt x="0" y="1459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38125"/>
              <a:ext cx="783690" cy="384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78"/>
                </a:lnSpc>
              </a:pPr>
              <a:r>
                <a:rPr lang="en-US" b="true" sz="2524" spc="146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NODO DE INICIO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2700985" y="6285017"/>
            <a:ext cx="3590394" cy="1892762"/>
          </a:xfrm>
          <a:custGeom>
            <a:avLst/>
            <a:gdLst/>
            <a:ahLst/>
            <a:cxnLst/>
            <a:rect r="r" b="b" t="t" l="l"/>
            <a:pathLst>
              <a:path h="1892762" w="3590394">
                <a:moveTo>
                  <a:pt x="0" y="0"/>
                </a:moveTo>
                <a:lnTo>
                  <a:pt x="3590394" y="0"/>
                </a:lnTo>
                <a:lnTo>
                  <a:pt x="3590394" y="1892762"/>
                </a:lnTo>
                <a:lnTo>
                  <a:pt x="0" y="18927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504153" y="6060919"/>
            <a:ext cx="2267225" cy="2340956"/>
          </a:xfrm>
          <a:custGeom>
            <a:avLst/>
            <a:gdLst/>
            <a:ahLst/>
            <a:cxnLst/>
            <a:rect r="r" b="b" t="t" l="l"/>
            <a:pathLst>
              <a:path h="2340956" w="2267225">
                <a:moveTo>
                  <a:pt x="0" y="0"/>
                </a:moveTo>
                <a:lnTo>
                  <a:pt x="2267225" y="0"/>
                </a:lnTo>
                <a:lnTo>
                  <a:pt x="2267225" y="2340957"/>
                </a:lnTo>
                <a:lnTo>
                  <a:pt x="0" y="23409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130510" y="923925"/>
            <a:ext cx="15128790" cy="2277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50"/>
              </a:lnSpc>
            </a:pPr>
            <a:r>
              <a:rPr lang="en-US" b="true" sz="6630" spc="649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ELEMENTOS DE LOS DIAGRAMAS DE ACTIVIDADES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4653392"/>
            <a:ext cx="7344679" cy="3863588"/>
            <a:chOff x="0" y="0"/>
            <a:chExt cx="1418377" cy="74612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18377" cy="746122"/>
            </a:xfrm>
            <a:custGeom>
              <a:avLst/>
              <a:gdLst/>
              <a:ahLst/>
              <a:cxnLst/>
              <a:rect r="r" b="b" t="t" l="l"/>
              <a:pathLst>
                <a:path h="746122" w="1418377">
                  <a:moveTo>
                    <a:pt x="0" y="0"/>
                  </a:moveTo>
                  <a:lnTo>
                    <a:pt x="1418377" y="0"/>
                  </a:lnTo>
                  <a:lnTo>
                    <a:pt x="1418377" y="746122"/>
                  </a:lnTo>
                  <a:lnTo>
                    <a:pt x="0" y="7461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85725"/>
              <a:ext cx="1418377" cy="831847"/>
            </a:xfrm>
            <a:prstGeom prst="rect">
              <a:avLst/>
            </a:prstGeom>
          </p:spPr>
          <p:txBody>
            <a:bodyPr anchor="t" rtlCol="false" tIns="38100" lIns="38100" bIns="38100" rIns="38100"/>
            <a:lstStyle/>
            <a:p>
              <a:pPr algn="just">
                <a:lnSpc>
                  <a:spcPts val="3563"/>
                </a:lnSpc>
              </a:pPr>
              <a:r>
                <a:rPr lang="en-US" sz="21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Este elemento controla el flujo entre otros nodos. Se representa mediante un diamante con un flujo de entrada y dos o mas flujos de salida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848566" y="4099301"/>
            <a:ext cx="3704947" cy="554090"/>
            <a:chOff x="0" y="0"/>
            <a:chExt cx="975789" cy="1459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75789" cy="145933"/>
            </a:xfrm>
            <a:custGeom>
              <a:avLst/>
              <a:gdLst/>
              <a:ahLst/>
              <a:cxnLst/>
              <a:rect r="r" b="b" t="t" l="l"/>
              <a:pathLst>
                <a:path h="145933" w="975789">
                  <a:moveTo>
                    <a:pt x="0" y="0"/>
                  </a:moveTo>
                  <a:lnTo>
                    <a:pt x="975789" y="0"/>
                  </a:lnTo>
                  <a:lnTo>
                    <a:pt x="975789" y="145933"/>
                  </a:lnTo>
                  <a:lnTo>
                    <a:pt x="0" y="1459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38125"/>
              <a:ext cx="975789" cy="384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78"/>
                </a:lnSpc>
              </a:pPr>
              <a:r>
                <a:rPr lang="en-US" b="true" sz="2524" spc="146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NODO DE CONTROL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778682" y="4653392"/>
            <a:ext cx="7344679" cy="3863588"/>
            <a:chOff x="0" y="0"/>
            <a:chExt cx="1418377" cy="74612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18377" cy="746122"/>
            </a:xfrm>
            <a:custGeom>
              <a:avLst/>
              <a:gdLst/>
              <a:ahLst/>
              <a:cxnLst/>
              <a:rect r="r" b="b" t="t" l="l"/>
              <a:pathLst>
                <a:path h="746122" w="1418377">
                  <a:moveTo>
                    <a:pt x="0" y="0"/>
                  </a:moveTo>
                  <a:lnTo>
                    <a:pt x="1418377" y="0"/>
                  </a:lnTo>
                  <a:lnTo>
                    <a:pt x="1418377" y="746122"/>
                  </a:lnTo>
                  <a:lnTo>
                    <a:pt x="0" y="7461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1418377" cy="831847"/>
            </a:xfrm>
            <a:prstGeom prst="rect">
              <a:avLst/>
            </a:prstGeom>
          </p:spPr>
          <p:txBody>
            <a:bodyPr anchor="t" rtlCol="false" tIns="38100" lIns="38100" bIns="38100" rIns="38100"/>
            <a:lstStyle/>
            <a:p>
              <a:pPr algn="just">
                <a:lnSpc>
                  <a:spcPts val="3563"/>
                </a:lnSpc>
              </a:pPr>
              <a:r>
                <a:rPr lang="en-US" sz="21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Estos también se conocen como bordes de control. Representa el flujo de control de un elemento a otro, con una línea sólida.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425188" y="4099301"/>
            <a:ext cx="4051668" cy="554090"/>
            <a:chOff x="0" y="0"/>
            <a:chExt cx="1067106" cy="14593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67106" cy="145933"/>
            </a:xfrm>
            <a:custGeom>
              <a:avLst/>
              <a:gdLst/>
              <a:ahLst/>
              <a:cxnLst/>
              <a:rect r="r" b="b" t="t" l="l"/>
              <a:pathLst>
                <a:path h="145933" w="1067106">
                  <a:moveTo>
                    <a:pt x="0" y="0"/>
                  </a:moveTo>
                  <a:lnTo>
                    <a:pt x="1067106" y="0"/>
                  </a:lnTo>
                  <a:lnTo>
                    <a:pt x="1067106" y="145933"/>
                  </a:lnTo>
                  <a:lnTo>
                    <a:pt x="0" y="1459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38125"/>
              <a:ext cx="1067106" cy="384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78"/>
                </a:lnSpc>
              </a:pPr>
              <a:r>
                <a:rPr lang="en-US" b="true" sz="2524" spc="146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FLUJOS DE CONTROL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3587306" y="6060919"/>
            <a:ext cx="2227466" cy="2207947"/>
          </a:xfrm>
          <a:custGeom>
            <a:avLst/>
            <a:gdLst/>
            <a:ahLst/>
            <a:cxnLst/>
            <a:rect r="r" b="b" t="t" l="l"/>
            <a:pathLst>
              <a:path h="2207947" w="2227466">
                <a:moveTo>
                  <a:pt x="0" y="0"/>
                </a:moveTo>
                <a:lnTo>
                  <a:pt x="2227467" y="0"/>
                </a:lnTo>
                <a:lnTo>
                  <a:pt x="2227467" y="2207947"/>
                </a:lnTo>
                <a:lnTo>
                  <a:pt x="0" y="22079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6818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225931" y="6060919"/>
            <a:ext cx="2450182" cy="2288632"/>
          </a:xfrm>
          <a:custGeom>
            <a:avLst/>
            <a:gdLst/>
            <a:ahLst/>
            <a:cxnLst/>
            <a:rect r="r" b="b" t="t" l="l"/>
            <a:pathLst>
              <a:path h="2288632" w="2450182">
                <a:moveTo>
                  <a:pt x="0" y="0"/>
                </a:moveTo>
                <a:lnTo>
                  <a:pt x="2450182" y="0"/>
                </a:lnTo>
                <a:lnTo>
                  <a:pt x="2450182" y="2288632"/>
                </a:lnTo>
                <a:lnTo>
                  <a:pt x="0" y="228863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130510" y="923925"/>
            <a:ext cx="15128790" cy="2277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50"/>
              </a:lnSpc>
            </a:pPr>
            <a:r>
              <a:rPr lang="en-US" b="true" sz="6630" spc="649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ELEMENTOS DE LOS DIAGRAMAS DE ACTIVIDADES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4653392"/>
            <a:ext cx="7344679" cy="3863588"/>
            <a:chOff x="0" y="0"/>
            <a:chExt cx="1418377" cy="74612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18377" cy="746122"/>
            </a:xfrm>
            <a:custGeom>
              <a:avLst/>
              <a:gdLst/>
              <a:ahLst/>
              <a:cxnLst/>
              <a:rect r="r" b="b" t="t" l="l"/>
              <a:pathLst>
                <a:path h="746122" w="1418377">
                  <a:moveTo>
                    <a:pt x="0" y="0"/>
                  </a:moveTo>
                  <a:lnTo>
                    <a:pt x="1418377" y="0"/>
                  </a:lnTo>
                  <a:lnTo>
                    <a:pt x="1418377" y="746122"/>
                  </a:lnTo>
                  <a:lnTo>
                    <a:pt x="0" y="7461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85725"/>
              <a:ext cx="1418377" cy="831847"/>
            </a:xfrm>
            <a:prstGeom prst="rect">
              <a:avLst/>
            </a:prstGeom>
          </p:spPr>
          <p:txBody>
            <a:bodyPr anchor="t" rtlCol="false" tIns="38100" lIns="38100" bIns="38100" rIns="38100"/>
            <a:lstStyle/>
            <a:p>
              <a:pPr algn="just">
                <a:lnSpc>
                  <a:spcPts val="3563"/>
                </a:lnSpc>
              </a:pPr>
              <a:r>
                <a:rPr lang="en-US" sz="21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También se conocen como bordes de objeto. Estos representan el flujo dirigido de objetos de un elemento a otro y se representan mediante una línea punteada.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741281" y="4099301"/>
            <a:ext cx="3919516" cy="554090"/>
            <a:chOff x="0" y="0"/>
            <a:chExt cx="1032300" cy="1459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32300" cy="145933"/>
            </a:xfrm>
            <a:custGeom>
              <a:avLst/>
              <a:gdLst/>
              <a:ahLst/>
              <a:cxnLst/>
              <a:rect r="r" b="b" t="t" l="l"/>
              <a:pathLst>
                <a:path h="145933" w="1032300">
                  <a:moveTo>
                    <a:pt x="0" y="0"/>
                  </a:moveTo>
                  <a:lnTo>
                    <a:pt x="1032300" y="0"/>
                  </a:lnTo>
                  <a:lnTo>
                    <a:pt x="1032300" y="145933"/>
                  </a:lnTo>
                  <a:lnTo>
                    <a:pt x="0" y="1459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38125"/>
              <a:ext cx="1032300" cy="384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78"/>
                </a:lnSpc>
              </a:pPr>
              <a:r>
                <a:rPr lang="en-US" b="true" sz="2524" spc="146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FLUJOS DE OBJETOS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778682" y="4653392"/>
            <a:ext cx="7344679" cy="3863588"/>
            <a:chOff x="0" y="0"/>
            <a:chExt cx="1418377" cy="74612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18377" cy="746122"/>
            </a:xfrm>
            <a:custGeom>
              <a:avLst/>
              <a:gdLst/>
              <a:ahLst/>
              <a:cxnLst/>
              <a:rect r="r" b="b" t="t" l="l"/>
              <a:pathLst>
                <a:path h="746122" w="1418377">
                  <a:moveTo>
                    <a:pt x="0" y="0"/>
                  </a:moveTo>
                  <a:lnTo>
                    <a:pt x="1418377" y="0"/>
                  </a:lnTo>
                  <a:lnTo>
                    <a:pt x="1418377" y="746122"/>
                  </a:lnTo>
                  <a:lnTo>
                    <a:pt x="0" y="7461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1418377" cy="831847"/>
            </a:xfrm>
            <a:prstGeom prst="rect">
              <a:avLst/>
            </a:prstGeom>
          </p:spPr>
          <p:txBody>
            <a:bodyPr anchor="t" rtlCol="false" tIns="38100" lIns="38100" bIns="38100" rIns="38100"/>
            <a:lstStyle/>
            <a:p>
              <a:pPr algn="just">
                <a:lnSpc>
                  <a:spcPts val="3563"/>
                </a:lnSpc>
              </a:pPr>
              <a:r>
                <a:rPr lang="en-US" sz="21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Es una columna o fila que se utiliza para mostrar áreas de responsabilidad para diferentes actores. Estos también se conocen como diagramas de carriles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394825" y="4099301"/>
            <a:ext cx="4485881" cy="554090"/>
            <a:chOff x="0" y="0"/>
            <a:chExt cx="1181467" cy="14593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81467" cy="145933"/>
            </a:xfrm>
            <a:custGeom>
              <a:avLst/>
              <a:gdLst/>
              <a:ahLst/>
              <a:cxnLst/>
              <a:rect r="r" b="b" t="t" l="l"/>
              <a:pathLst>
                <a:path h="145933" w="1181467">
                  <a:moveTo>
                    <a:pt x="0" y="0"/>
                  </a:moveTo>
                  <a:lnTo>
                    <a:pt x="1181467" y="0"/>
                  </a:lnTo>
                  <a:lnTo>
                    <a:pt x="1181467" y="145933"/>
                  </a:lnTo>
                  <a:lnTo>
                    <a:pt x="0" y="1459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38125"/>
              <a:ext cx="1181467" cy="384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78"/>
                </a:lnSpc>
              </a:pPr>
              <a:r>
                <a:rPr lang="en-US" b="true" sz="2524" spc="146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PARTICION DE ACTIVIDAD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3528141" y="6280677"/>
            <a:ext cx="2345796" cy="2121199"/>
          </a:xfrm>
          <a:custGeom>
            <a:avLst/>
            <a:gdLst/>
            <a:ahLst/>
            <a:cxnLst/>
            <a:rect r="r" b="b" t="t" l="l"/>
            <a:pathLst>
              <a:path h="2121199" w="2345796">
                <a:moveTo>
                  <a:pt x="0" y="0"/>
                </a:moveTo>
                <a:lnTo>
                  <a:pt x="2345796" y="0"/>
                </a:lnTo>
                <a:lnTo>
                  <a:pt x="2345796" y="2121199"/>
                </a:lnTo>
                <a:lnTo>
                  <a:pt x="0" y="21211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130510" y="923925"/>
            <a:ext cx="15128790" cy="2277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50"/>
              </a:lnSpc>
            </a:pPr>
            <a:r>
              <a:rPr lang="en-US" b="true" sz="6630" spc="649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ELEMENTOS DE LOS DIAGRAMAS DE ACTIVIDADES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10659648" y="2831894"/>
            <a:ext cx="12525650" cy="12852812"/>
          </a:xfrm>
          <a:custGeom>
            <a:avLst/>
            <a:gdLst/>
            <a:ahLst/>
            <a:cxnLst/>
            <a:rect r="r" b="b" t="t" l="l"/>
            <a:pathLst>
              <a:path h="12852812" w="12525650">
                <a:moveTo>
                  <a:pt x="0" y="0"/>
                </a:moveTo>
                <a:lnTo>
                  <a:pt x="12525649" y="0"/>
                </a:lnTo>
                <a:lnTo>
                  <a:pt x="12525649" y="12852812"/>
                </a:lnTo>
                <a:lnTo>
                  <a:pt x="0" y="12852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805786" y="-7392626"/>
            <a:ext cx="13641413" cy="13997719"/>
          </a:xfrm>
          <a:custGeom>
            <a:avLst/>
            <a:gdLst/>
            <a:ahLst/>
            <a:cxnLst/>
            <a:rect r="r" b="b" t="t" l="l"/>
            <a:pathLst>
              <a:path h="13997719" w="13641413">
                <a:moveTo>
                  <a:pt x="0" y="0"/>
                </a:moveTo>
                <a:lnTo>
                  <a:pt x="13641413" y="0"/>
                </a:lnTo>
                <a:lnTo>
                  <a:pt x="13641413" y="13997719"/>
                </a:lnTo>
                <a:lnTo>
                  <a:pt x="0" y="139977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236347" y="3622078"/>
            <a:ext cx="9815307" cy="2766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b="true" sz="16437" spc="1610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FIN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09689" y="-5566217"/>
            <a:ext cx="11461151" cy="11760509"/>
          </a:xfrm>
          <a:custGeom>
            <a:avLst/>
            <a:gdLst/>
            <a:ahLst/>
            <a:cxnLst/>
            <a:rect r="r" b="b" t="t" l="l"/>
            <a:pathLst>
              <a:path h="11760509" w="11461151">
                <a:moveTo>
                  <a:pt x="0" y="0"/>
                </a:moveTo>
                <a:lnTo>
                  <a:pt x="11461151" y="0"/>
                </a:lnTo>
                <a:lnTo>
                  <a:pt x="11461151" y="11760509"/>
                </a:lnTo>
                <a:lnTo>
                  <a:pt x="0" y="11760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128977" y="3396305"/>
            <a:ext cx="13588881" cy="2091873"/>
            <a:chOff x="0" y="0"/>
            <a:chExt cx="5206488" cy="8014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06488" cy="801487"/>
            </a:xfrm>
            <a:custGeom>
              <a:avLst/>
              <a:gdLst/>
              <a:ahLst/>
              <a:cxnLst/>
              <a:rect r="r" b="b" t="t" l="l"/>
              <a:pathLst>
                <a:path h="801487" w="5206488">
                  <a:moveTo>
                    <a:pt x="6837" y="0"/>
                  </a:moveTo>
                  <a:lnTo>
                    <a:pt x="5199652" y="0"/>
                  </a:lnTo>
                  <a:cubicBezTo>
                    <a:pt x="5201465" y="0"/>
                    <a:pt x="5203204" y="720"/>
                    <a:pt x="5204486" y="2002"/>
                  </a:cubicBezTo>
                  <a:cubicBezTo>
                    <a:pt x="5205768" y="3285"/>
                    <a:pt x="5206488" y="5023"/>
                    <a:pt x="5206488" y="6837"/>
                  </a:cubicBezTo>
                  <a:lnTo>
                    <a:pt x="5206488" y="794651"/>
                  </a:lnTo>
                  <a:cubicBezTo>
                    <a:pt x="5206488" y="798426"/>
                    <a:pt x="5203427" y="801487"/>
                    <a:pt x="5199652" y="801487"/>
                  </a:cubicBezTo>
                  <a:lnTo>
                    <a:pt x="6837" y="801487"/>
                  </a:lnTo>
                  <a:cubicBezTo>
                    <a:pt x="3061" y="801487"/>
                    <a:pt x="0" y="798426"/>
                    <a:pt x="0" y="794651"/>
                  </a:cubicBezTo>
                  <a:lnTo>
                    <a:pt x="0" y="6837"/>
                  </a:lnTo>
                  <a:cubicBezTo>
                    <a:pt x="0" y="3061"/>
                    <a:pt x="3061" y="0"/>
                    <a:pt x="6837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5206488" cy="820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3588384" y="6507120"/>
            <a:ext cx="11461151" cy="11760509"/>
          </a:xfrm>
          <a:custGeom>
            <a:avLst/>
            <a:gdLst/>
            <a:ahLst/>
            <a:cxnLst/>
            <a:rect r="r" b="b" t="t" l="l"/>
            <a:pathLst>
              <a:path h="11760509" w="11461151">
                <a:moveTo>
                  <a:pt x="0" y="0"/>
                </a:moveTo>
                <a:lnTo>
                  <a:pt x="11461151" y="0"/>
                </a:lnTo>
                <a:lnTo>
                  <a:pt x="11461151" y="11760509"/>
                </a:lnTo>
                <a:lnTo>
                  <a:pt x="0" y="11760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142191" y="6507120"/>
            <a:ext cx="13575667" cy="1948998"/>
            <a:chOff x="0" y="0"/>
            <a:chExt cx="5201425" cy="74674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201426" cy="746746"/>
            </a:xfrm>
            <a:custGeom>
              <a:avLst/>
              <a:gdLst/>
              <a:ahLst/>
              <a:cxnLst/>
              <a:rect r="r" b="b" t="t" l="l"/>
              <a:pathLst>
                <a:path h="746746" w="5201426">
                  <a:moveTo>
                    <a:pt x="6843" y="0"/>
                  </a:moveTo>
                  <a:lnTo>
                    <a:pt x="5194582" y="0"/>
                  </a:lnTo>
                  <a:cubicBezTo>
                    <a:pt x="5198362" y="0"/>
                    <a:pt x="5201426" y="3064"/>
                    <a:pt x="5201426" y="6843"/>
                  </a:cubicBezTo>
                  <a:lnTo>
                    <a:pt x="5201426" y="739902"/>
                  </a:lnTo>
                  <a:cubicBezTo>
                    <a:pt x="5201426" y="741717"/>
                    <a:pt x="5200705" y="743458"/>
                    <a:pt x="5199421" y="744741"/>
                  </a:cubicBezTo>
                  <a:cubicBezTo>
                    <a:pt x="5198138" y="746025"/>
                    <a:pt x="5196397" y="746746"/>
                    <a:pt x="5194582" y="746746"/>
                  </a:cubicBezTo>
                  <a:lnTo>
                    <a:pt x="6843" y="746746"/>
                  </a:lnTo>
                  <a:cubicBezTo>
                    <a:pt x="5028" y="746746"/>
                    <a:pt x="3288" y="746025"/>
                    <a:pt x="2004" y="744741"/>
                  </a:cubicBezTo>
                  <a:cubicBezTo>
                    <a:pt x="721" y="743458"/>
                    <a:pt x="0" y="741717"/>
                    <a:pt x="0" y="739902"/>
                  </a:cubicBezTo>
                  <a:lnTo>
                    <a:pt x="0" y="6843"/>
                  </a:lnTo>
                  <a:cubicBezTo>
                    <a:pt x="0" y="5028"/>
                    <a:pt x="721" y="3288"/>
                    <a:pt x="2004" y="2004"/>
                  </a:cubicBezTo>
                  <a:cubicBezTo>
                    <a:pt x="3288" y="721"/>
                    <a:pt x="5028" y="0"/>
                    <a:pt x="6843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5201425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128977" y="1017909"/>
            <a:ext cx="13961425" cy="1168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87"/>
              </a:lnSpc>
            </a:pPr>
            <a:r>
              <a:rPr lang="en-US" b="true" sz="6947" spc="680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INTRODUCCION A UML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83515" y="6646988"/>
            <a:ext cx="13079805" cy="1809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12"/>
              </a:lnSpc>
              <a:spcBef>
                <a:spcPct val="0"/>
              </a:spcBef>
            </a:pPr>
            <a:r>
              <a:rPr lang="en-US" sz="2110" spc="206">
                <a:solidFill>
                  <a:srgbClr val="1A1A1A"/>
                </a:solidFill>
                <a:latin typeface="DM Sans"/>
                <a:ea typeface="DM Sans"/>
                <a:cs typeface="DM Sans"/>
                <a:sym typeface="DM Sans"/>
              </a:rPr>
              <a:t>En los años 90, para unificar diversas metodologías de diseño orientado a objetos, Rumbaugh, Booch y Jacobson crearon UML, combinando sus enfoques. UML 1.0 se publicó en 1997 y, entre 1999 y 2005 surguieron mejoras como UML 2.0, que se consolidó como estándar. Hoy sigue siendo ampliamente usado en desarrollo de software.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28977" y="2599059"/>
            <a:ext cx="13961425" cy="680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19"/>
              </a:lnSpc>
            </a:pPr>
            <a:r>
              <a:rPr lang="en-US" b="true" sz="3999" spc="391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¿QUE ES UML?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383515" y="3538928"/>
            <a:ext cx="13079805" cy="2188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12"/>
              </a:lnSpc>
              <a:spcBef>
                <a:spcPct val="0"/>
              </a:spcBef>
            </a:pPr>
            <a:r>
              <a:rPr lang="en-US" sz="2110" spc="206">
                <a:solidFill>
                  <a:srgbClr val="1A1A1A"/>
                </a:solidFill>
                <a:latin typeface="DM Sans"/>
                <a:ea typeface="DM Sans"/>
                <a:cs typeface="DM Sans"/>
                <a:sym typeface="DM Sans"/>
              </a:rPr>
              <a:t>UML (Lenguaje de Modelado Unificado) es un lenguaje visual estándar que sirve para especificar, construir, visualizar y documentar sistemas, especialmente de software. No es un lenguaje de programación, sino una herramienta de comunicación que usa diagramas para representar la estructura y el comportamiento de sistemas. El proposito de UML es facilitar la compresión del sistema</a:t>
            </a:r>
          </a:p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2163288" y="5766016"/>
            <a:ext cx="13961425" cy="680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19"/>
              </a:lnSpc>
            </a:pPr>
            <a:r>
              <a:rPr lang="en-US" b="true" sz="3999" spc="391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HISTORIA DE UML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11120" y="-4076108"/>
            <a:ext cx="9333423" cy="9577206"/>
          </a:xfrm>
          <a:custGeom>
            <a:avLst/>
            <a:gdLst/>
            <a:ahLst/>
            <a:cxnLst/>
            <a:rect r="r" b="b" t="t" l="l"/>
            <a:pathLst>
              <a:path h="9577206" w="9333423">
                <a:moveTo>
                  <a:pt x="0" y="0"/>
                </a:moveTo>
                <a:lnTo>
                  <a:pt x="9333422" y="0"/>
                </a:lnTo>
                <a:lnTo>
                  <a:pt x="9333422" y="9577207"/>
                </a:lnTo>
                <a:lnTo>
                  <a:pt x="0" y="95772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67511" y="914400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b="true" sz="6947" spc="368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PARA QUE SE UTILIZA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3463037" y="-5866298"/>
            <a:ext cx="9333423" cy="9577206"/>
          </a:xfrm>
          <a:custGeom>
            <a:avLst/>
            <a:gdLst/>
            <a:ahLst/>
            <a:cxnLst/>
            <a:rect r="r" b="b" t="t" l="l"/>
            <a:pathLst>
              <a:path h="9577206" w="9333423">
                <a:moveTo>
                  <a:pt x="0" y="0"/>
                </a:moveTo>
                <a:lnTo>
                  <a:pt x="9333423" y="0"/>
                </a:lnTo>
                <a:lnTo>
                  <a:pt x="9333423" y="9577206"/>
                </a:lnTo>
                <a:lnTo>
                  <a:pt x="0" y="95772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887814">
            <a:off x="14993922" y="7627206"/>
            <a:ext cx="7634959" cy="7834379"/>
          </a:xfrm>
          <a:custGeom>
            <a:avLst/>
            <a:gdLst/>
            <a:ahLst/>
            <a:cxnLst/>
            <a:rect r="r" b="b" t="t" l="l"/>
            <a:pathLst>
              <a:path h="7834379" w="7634959">
                <a:moveTo>
                  <a:pt x="0" y="0"/>
                </a:moveTo>
                <a:lnTo>
                  <a:pt x="7634958" y="0"/>
                </a:lnTo>
                <a:lnTo>
                  <a:pt x="7634958" y="7834379"/>
                </a:lnTo>
                <a:lnTo>
                  <a:pt x="0" y="7834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176364">
            <a:off x="-4084727" y="8222639"/>
            <a:ext cx="8815232" cy="9045480"/>
          </a:xfrm>
          <a:custGeom>
            <a:avLst/>
            <a:gdLst/>
            <a:ahLst/>
            <a:cxnLst/>
            <a:rect r="r" b="b" t="t" l="l"/>
            <a:pathLst>
              <a:path h="9045480" w="8815232">
                <a:moveTo>
                  <a:pt x="0" y="0"/>
                </a:moveTo>
                <a:lnTo>
                  <a:pt x="8815232" y="0"/>
                </a:lnTo>
                <a:lnTo>
                  <a:pt x="8815232" y="9045481"/>
                </a:lnTo>
                <a:lnTo>
                  <a:pt x="0" y="90454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847391" y="4319432"/>
            <a:ext cx="11394557" cy="556757"/>
            <a:chOff x="0" y="0"/>
            <a:chExt cx="3051033" cy="14907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051033" cy="149078"/>
            </a:xfrm>
            <a:custGeom>
              <a:avLst/>
              <a:gdLst/>
              <a:ahLst/>
              <a:cxnLst/>
              <a:rect r="r" b="b" t="t" l="l"/>
              <a:pathLst>
                <a:path h="149078" w="3051033">
                  <a:moveTo>
                    <a:pt x="12230" y="0"/>
                  </a:moveTo>
                  <a:lnTo>
                    <a:pt x="3038803" y="0"/>
                  </a:lnTo>
                  <a:cubicBezTo>
                    <a:pt x="3042047" y="0"/>
                    <a:pt x="3045158" y="1289"/>
                    <a:pt x="3047451" y="3582"/>
                  </a:cubicBezTo>
                  <a:cubicBezTo>
                    <a:pt x="3049745" y="5876"/>
                    <a:pt x="3051033" y="8986"/>
                    <a:pt x="3051033" y="12230"/>
                  </a:cubicBezTo>
                  <a:lnTo>
                    <a:pt x="3051033" y="136849"/>
                  </a:lnTo>
                  <a:cubicBezTo>
                    <a:pt x="3051033" y="140092"/>
                    <a:pt x="3049745" y="143203"/>
                    <a:pt x="3047451" y="145496"/>
                  </a:cubicBezTo>
                  <a:cubicBezTo>
                    <a:pt x="3045158" y="147790"/>
                    <a:pt x="3042047" y="149078"/>
                    <a:pt x="3038803" y="149078"/>
                  </a:cubicBezTo>
                  <a:lnTo>
                    <a:pt x="12230" y="149078"/>
                  </a:lnTo>
                  <a:cubicBezTo>
                    <a:pt x="8986" y="149078"/>
                    <a:pt x="5876" y="147790"/>
                    <a:pt x="3582" y="145496"/>
                  </a:cubicBezTo>
                  <a:cubicBezTo>
                    <a:pt x="1289" y="143203"/>
                    <a:pt x="0" y="140092"/>
                    <a:pt x="0" y="136849"/>
                  </a:cubicBezTo>
                  <a:lnTo>
                    <a:pt x="0" y="12230"/>
                  </a:lnTo>
                  <a:cubicBezTo>
                    <a:pt x="0" y="8986"/>
                    <a:pt x="1289" y="5876"/>
                    <a:pt x="3582" y="3582"/>
                  </a:cubicBezTo>
                  <a:cubicBezTo>
                    <a:pt x="5876" y="1289"/>
                    <a:pt x="8986" y="0"/>
                    <a:pt x="1223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051033" cy="1776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0">
                <a:lnSpc>
                  <a:spcPts val="3382"/>
                </a:lnSpc>
              </a:pPr>
              <a:r>
                <a:rPr lang="en-US" b="true" sz="2524" spc="146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Visualizar la estructura y comportamiento de un sistema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847391" y="6899968"/>
            <a:ext cx="11394557" cy="556757"/>
            <a:chOff x="0" y="0"/>
            <a:chExt cx="3051033" cy="14907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051033" cy="149078"/>
            </a:xfrm>
            <a:custGeom>
              <a:avLst/>
              <a:gdLst/>
              <a:ahLst/>
              <a:cxnLst/>
              <a:rect r="r" b="b" t="t" l="l"/>
              <a:pathLst>
                <a:path h="149078" w="3051033">
                  <a:moveTo>
                    <a:pt x="12230" y="0"/>
                  </a:moveTo>
                  <a:lnTo>
                    <a:pt x="3038803" y="0"/>
                  </a:lnTo>
                  <a:cubicBezTo>
                    <a:pt x="3042047" y="0"/>
                    <a:pt x="3045158" y="1289"/>
                    <a:pt x="3047451" y="3582"/>
                  </a:cubicBezTo>
                  <a:cubicBezTo>
                    <a:pt x="3049745" y="5876"/>
                    <a:pt x="3051033" y="8986"/>
                    <a:pt x="3051033" y="12230"/>
                  </a:cubicBezTo>
                  <a:lnTo>
                    <a:pt x="3051033" y="136849"/>
                  </a:lnTo>
                  <a:cubicBezTo>
                    <a:pt x="3051033" y="140092"/>
                    <a:pt x="3049745" y="143203"/>
                    <a:pt x="3047451" y="145496"/>
                  </a:cubicBezTo>
                  <a:cubicBezTo>
                    <a:pt x="3045158" y="147790"/>
                    <a:pt x="3042047" y="149078"/>
                    <a:pt x="3038803" y="149078"/>
                  </a:cubicBezTo>
                  <a:lnTo>
                    <a:pt x="12230" y="149078"/>
                  </a:lnTo>
                  <a:cubicBezTo>
                    <a:pt x="8986" y="149078"/>
                    <a:pt x="5876" y="147790"/>
                    <a:pt x="3582" y="145496"/>
                  </a:cubicBezTo>
                  <a:cubicBezTo>
                    <a:pt x="1289" y="143203"/>
                    <a:pt x="0" y="140092"/>
                    <a:pt x="0" y="136849"/>
                  </a:cubicBezTo>
                  <a:lnTo>
                    <a:pt x="0" y="12230"/>
                  </a:lnTo>
                  <a:cubicBezTo>
                    <a:pt x="0" y="8986"/>
                    <a:pt x="1289" y="5876"/>
                    <a:pt x="3582" y="3582"/>
                  </a:cubicBezTo>
                  <a:cubicBezTo>
                    <a:pt x="5876" y="1289"/>
                    <a:pt x="8986" y="0"/>
                    <a:pt x="1223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3051033" cy="1776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0">
                <a:lnSpc>
                  <a:spcPts val="3382"/>
                </a:lnSpc>
              </a:pPr>
              <a:r>
                <a:rPr lang="en-US" b="true" sz="2524" spc="146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Documentar procesos y arquitecturas de sistemas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847391" y="7906915"/>
            <a:ext cx="11394557" cy="985382"/>
            <a:chOff x="0" y="0"/>
            <a:chExt cx="3051033" cy="26384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51033" cy="263848"/>
            </a:xfrm>
            <a:custGeom>
              <a:avLst/>
              <a:gdLst/>
              <a:ahLst/>
              <a:cxnLst/>
              <a:rect r="r" b="b" t="t" l="l"/>
              <a:pathLst>
                <a:path h="263848" w="3051033">
                  <a:moveTo>
                    <a:pt x="12230" y="0"/>
                  </a:moveTo>
                  <a:lnTo>
                    <a:pt x="3038803" y="0"/>
                  </a:lnTo>
                  <a:cubicBezTo>
                    <a:pt x="3042047" y="0"/>
                    <a:pt x="3045158" y="1289"/>
                    <a:pt x="3047451" y="3582"/>
                  </a:cubicBezTo>
                  <a:cubicBezTo>
                    <a:pt x="3049745" y="5876"/>
                    <a:pt x="3051033" y="8986"/>
                    <a:pt x="3051033" y="12230"/>
                  </a:cubicBezTo>
                  <a:lnTo>
                    <a:pt x="3051033" y="251618"/>
                  </a:lnTo>
                  <a:cubicBezTo>
                    <a:pt x="3051033" y="254862"/>
                    <a:pt x="3049745" y="257972"/>
                    <a:pt x="3047451" y="260266"/>
                  </a:cubicBezTo>
                  <a:cubicBezTo>
                    <a:pt x="3045158" y="262560"/>
                    <a:pt x="3042047" y="263848"/>
                    <a:pt x="3038803" y="263848"/>
                  </a:cubicBezTo>
                  <a:lnTo>
                    <a:pt x="12230" y="263848"/>
                  </a:lnTo>
                  <a:cubicBezTo>
                    <a:pt x="8986" y="263848"/>
                    <a:pt x="5876" y="262560"/>
                    <a:pt x="3582" y="260266"/>
                  </a:cubicBezTo>
                  <a:cubicBezTo>
                    <a:pt x="1289" y="257972"/>
                    <a:pt x="0" y="254862"/>
                    <a:pt x="0" y="251618"/>
                  </a:cubicBezTo>
                  <a:lnTo>
                    <a:pt x="0" y="12230"/>
                  </a:lnTo>
                  <a:cubicBezTo>
                    <a:pt x="0" y="8986"/>
                    <a:pt x="1289" y="5876"/>
                    <a:pt x="3582" y="3582"/>
                  </a:cubicBezTo>
                  <a:cubicBezTo>
                    <a:pt x="5876" y="1289"/>
                    <a:pt x="8986" y="0"/>
                    <a:pt x="1223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3051033" cy="2924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0">
                <a:lnSpc>
                  <a:spcPts val="3382"/>
                </a:lnSpc>
              </a:pPr>
              <a:r>
                <a:rPr lang="en-US" b="true" sz="2524" spc="146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Diseñar sistemas operativos, incluyendo sistemas en tiempo real, distribuidos y empresariales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847391" y="2720118"/>
            <a:ext cx="11394557" cy="985382"/>
            <a:chOff x="0" y="0"/>
            <a:chExt cx="3051033" cy="26384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051033" cy="263848"/>
            </a:xfrm>
            <a:custGeom>
              <a:avLst/>
              <a:gdLst/>
              <a:ahLst/>
              <a:cxnLst/>
              <a:rect r="r" b="b" t="t" l="l"/>
              <a:pathLst>
                <a:path h="263848" w="3051033">
                  <a:moveTo>
                    <a:pt x="12230" y="0"/>
                  </a:moveTo>
                  <a:lnTo>
                    <a:pt x="3038803" y="0"/>
                  </a:lnTo>
                  <a:cubicBezTo>
                    <a:pt x="3042047" y="0"/>
                    <a:pt x="3045158" y="1289"/>
                    <a:pt x="3047451" y="3582"/>
                  </a:cubicBezTo>
                  <a:cubicBezTo>
                    <a:pt x="3049745" y="5876"/>
                    <a:pt x="3051033" y="8986"/>
                    <a:pt x="3051033" y="12230"/>
                  </a:cubicBezTo>
                  <a:lnTo>
                    <a:pt x="3051033" y="251618"/>
                  </a:lnTo>
                  <a:cubicBezTo>
                    <a:pt x="3051033" y="254862"/>
                    <a:pt x="3049745" y="257972"/>
                    <a:pt x="3047451" y="260266"/>
                  </a:cubicBezTo>
                  <a:cubicBezTo>
                    <a:pt x="3045158" y="262560"/>
                    <a:pt x="3042047" y="263848"/>
                    <a:pt x="3038803" y="263848"/>
                  </a:cubicBezTo>
                  <a:lnTo>
                    <a:pt x="12230" y="263848"/>
                  </a:lnTo>
                  <a:cubicBezTo>
                    <a:pt x="8986" y="263848"/>
                    <a:pt x="5876" y="262560"/>
                    <a:pt x="3582" y="260266"/>
                  </a:cubicBezTo>
                  <a:cubicBezTo>
                    <a:pt x="1289" y="257972"/>
                    <a:pt x="0" y="254862"/>
                    <a:pt x="0" y="251618"/>
                  </a:cubicBezTo>
                  <a:lnTo>
                    <a:pt x="0" y="12230"/>
                  </a:lnTo>
                  <a:cubicBezTo>
                    <a:pt x="0" y="8986"/>
                    <a:pt x="1289" y="5876"/>
                    <a:pt x="3582" y="3582"/>
                  </a:cubicBezTo>
                  <a:cubicBezTo>
                    <a:pt x="5876" y="1289"/>
                    <a:pt x="8986" y="0"/>
                    <a:pt x="1223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3051033" cy="2924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0">
                <a:lnSpc>
                  <a:spcPts val="3382"/>
                </a:lnSpc>
              </a:pPr>
              <a:r>
                <a:rPr lang="en-US" b="true" sz="2524" spc="146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Modelar sistemas de software desde el análisis de requisitos hasta el diseño detallado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2847391" y="5464397"/>
            <a:ext cx="11394557" cy="985382"/>
            <a:chOff x="0" y="0"/>
            <a:chExt cx="3051033" cy="26384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051033" cy="263848"/>
            </a:xfrm>
            <a:custGeom>
              <a:avLst/>
              <a:gdLst/>
              <a:ahLst/>
              <a:cxnLst/>
              <a:rect r="r" b="b" t="t" l="l"/>
              <a:pathLst>
                <a:path h="263848" w="3051033">
                  <a:moveTo>
                    <a:pt x="12230" y="0"/>
                  </a:moveTo>
                  <a:lnTo>
                    <a:pt x="3038803" y="0"/>
                  </a:lnTo>
                  <a:cubicBezTo>
                    <a:pt x="3042047" y="0"/>
                    <a:pt x="3045158" y="1289"/>
                    <a:pt x="3047451" y="3582"/>
                  </a:cubicBezTo>
                  <a:cubicBezTo>
                    <a:pt x="3049745" y="5876"/>
                    <a:pt x="3051033" y="8986"/>
                    <a:pt x="3051033" y="12230"/>
                  </a:cubicBezTo>
                  <a:lnTo>
                    <a:pt x="3051033" y="251618"/>
                  </a:lnTo>
                  <a:cubicBezTo>
                    <a:pt x="3051033" y="254862"/>
                    <a:pt x="3049745" y="257972"/>
                    <a:pt x="3047451" y="260266"/>
                  </a:cubicBezTo>
                  <a:cubicBezTo>
                    <a:pt x="3045158" y="262560"/>
                    <a:pt x="3042047" y="263848"/>
                    <a:pt x="3038803" y="263848"/>
                  </a:cubicBezTo>
                  <a:lnTo>
                    <a:pt x="12230" y="263848"/>
                  </a:lnTo>
                  <a:cubicBezTo>
                    <a:pt x="8986" y="263848"/>
                    <a:pt x="5876" y="262560"/>
                    <a:pt x="3582" y="260266"/>
                  </a:cubicBezTo>
                  <a:cubicBezTo>
                    <a:pt x="1289" y="257972"/>
                    <a:pt x="0" y="254862"/>
                    <a:pt x="0" y="251618"/>
                  </a:cubicBezTo>
                  <a:lnTo>
                    <a:pt x="0" y="12230"/>
                  </a:lnTo>
                  <a:cubicBezTo>
                    <a:pt x="0" y="8986"/>
                    <a:pt x="1289" y="5876"/>
                    <a:pt x="3582" y="3582"/>
                  </a:cubicBezTo>
                  <a:cubicBezTo>
                    <a:pt x="5876" y="1289"/>
                    <a:pt x="8986" y="0"/>
                    <a:pt x="1223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3051033" cy="2924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0">
                <a:lnSpc>
                  <a:spcPts val="3382"/>
                </a:lnSpc>
              </a:pPr>
              <a:r>
                <a:rPr lang="en-US" b="true" sz="2524" spc="146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Comunicar ideas técnicas entre desarrolladores, analistas y clientes de manera clara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512600" y="3086100"/>
            <a:ext cx="8986806" cy="2014353"/>
            <a:chOff x="0" y="0"/>
            <a:chExt cx="1735498" cy="38900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35499" cy="389004"/>
            </a:xfrm>
            <a:custGeom>
              <a:avLst/>
              <a:gdLst/>
              <a:ahLst/>
              <a:cxnLst/>
              <a:rect r="r" b="b" t="t" l="l"/>
              <a:pathLst>
                <a:path h="389004" w="1735499">
                  <a:moveTo>
                    <a:pt x="0" y="0"/>
                  </a:moveTo>
                  <a:lnTo>
                    <a:pt x="1735499" y="0"/>
                  </a:lnTo>
                  <a:lnTo>
                    <a:pt x="1735499" y="389004"/>
                  </a:lnTo>
                  <a:lnTo>
                    <a:pt x="0" y="3890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1735498" cy="4080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859"/>
                </a:lnSpc>
              </a:pPr>
              <a:r>
                <a:rPr lang="en-US" sz="21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Modelar es crear representaciones visuales de un sistema de software. Los diagramas de se usar para entender, especificar, construir y documentar el sistema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64459" y="5165023"/>
            <a:ext cx="8986806" cy="2014353"/>
            <a:chOff x="0" y="0"/>
            <a:chExt cx="1735498" cy="38900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35499" cy="389004"/>
            </a:xfrm>
            <a:custGeom>
              <a:avLst/>
              <a:gdLst/>
              <a:ahLst/>
              <a:cxnLst/>
              <a:rect r="r" b="b" t="t" l="l"/>
              <a:pathLst>
                <a:path h="389004" w="1735499">
                  <a:moveTo>
                    <a:pt x="0" y="0"/>
                  </a:moveTo>
                  <a:lnTo>
                    <a:pt x="1735499" y="0"/>
                  </a:lnTo>
                  <a:lnTo>
                    <a:pt x="1735499" y="389004"/>
                  </a:lnTo>
                  <a:lnTo>
                    <a:pt x="0" y="3890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1735498" cy="4080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  <a:r>
                <a:rPr lang="en-US" sz="21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La abstracción es mostrar solo lo esencial de un sistema u objeto, ocultando los detalles internos. Se aplica con interfaces o clases abstractas para definir qué hace un elemento, sin detallar cómo lo hace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512600" y="7243947"/>
            <a:ext cx="8986806" cy="2014353"/>
            <a:chOff x="0" y="0"/>
            <a:chExt cx="1735498" cy="38900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735499" cy="389004"/>
            </a:xfrm>
            <a:custGeom>
              <a:avLst/>
              <a:gdLst/>
              <a:ahLst/>
              <a:cxnLst/>
              <a:rect r="r" b="b" t="t" l="l"/>
              <a:pathLst>
                <a:path h="389004" w="1735499">
                  <a:moveTo>
                    <a:pt x="0" y="0"/>
                  </a:moveTo>
                  <a:lnTo>
                    <a:pt x="1735499" y="0"/>
                  </a:lnTo>
                  <a:lnTo>
                    <a:pt x="1735499" y="389004"/>
                  </a:lnTo>
                  <a:lnTo>
                    <a:pt x="0" y="3890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1735498" cy="4080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859"/>
                </a:lnSpc>
              </a:pPr>
              <a:r>
                <a:rPr lang="en-US" sz="21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El encapsulamiento consiste en ocultar los detalles internos de una clase y restringir el acceso directo a sus datos. Protege la información permitiendo interactuar con ella solo a través de métodos públicos como getters y setters.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056062" y="3086100"/>
            <a:ext cx="3403600" cy="2014353"/>
            <a:chOff x="0" y="0"/>
            <a:chExt cx="896421" cy="53052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96421" cy="530529"/>
            </a:xfrm>
            <a:custGeom>
              <a:avLst/>
              <a:gdLst/>
              <a:ahLst/>
              <a:cxnLst/>
              <a:rect r="r" b="b" t="t" l="l"/>
              <a:pathLst>
                <a:path h="530529" w="896421">
                  <a:moveTo>
                    <a:pt x="0" y="0"/>
                  </a:moveTo>
                  <a:lnTo>
                    <a:pt x="896421" y="0"/>
                  </a:lnTo>
                  <a:lnTo>
                    <a:pt x="896421" y="530529"/>
                  </a:lnTo>
                  <a:lnTo>
                    <a:pt x="0" y="53052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38125"/>
              <a:ext cx="896421" cy="7686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78"/>
                </a:lnSpc>
              </a:pPr>
              <a:r>
                <a:rPr lang="en-US" b="true" sz="2524" spc="146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MODELAR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865355" y="1232286"/>
            <a:ext cx="1512879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b="true" sz="8030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CONCEPTOS FUNDAMENTALES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304204" y="5165023"/>
            <a:ext cx="3403600" cy="2014353"/>
            <a:chOff x="0" y="0"/>
            <a:chExt cx="896421" cy="53052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96421" cy="530529"/>
            </a:xfrm>
            <a:custGeom>
              <a:avLst/>
              <a:gdLst/>
              <a:ahLst/>
              <a:cxnLst/>
              <a:rect r="r" b="b" t="t" l="l"/>
              <a:pathLst>
                <a:path h="530529" w="896421">
                  <a:moveTo>
                    <a:pt x="0" y="0"/>
                  </a:moveTo>
                  <a:lnTo>
                    <a:pt x="896421" y="0"/>
                  </a:lnTo>
                  <a:lnTo>
                    <a:pt x="896421" y="530529"/>
                  </a:lnTo>
                  <a:lnTo>
                    <a:pt x="0" y="53052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38125"/>
              <a:ext cx="896421" cy="7686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78"/>
                </a:lnSpc>
              </a:pPr>
              <a:r>
                <a:rPr lang="en-US" b="true" sz="2524" spc="146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ABSTRACCION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056062" y="7246052"/>
            <a:ext cx="3403600" cy="2014353"/>
            <a:chOff x="0" y="0"/>
            <a:chExt cx="896421" cy="53052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6421" cy="530529"/>
            </a:xfrm>
            <a:custGeom>
              <a:avLst/>
              <a:gdLst/>
              <a:ahLst/>
              <a:cxnLst/>
              <a:rect r="r" b="b" t="t" l="l"/>
              <a:pathLst>
                <a:path h="530529" w="896421">
                  <a:moveTo>
                    <a:pt x="0" y="0"/>
                  </a:moveTo>
                  <a:lnTo>
                    <a:pt x="896421" y="0"/>
                  </a:lnTo>
                  <a:lnTo>
                    <a:pt x="896421" y="530529"/>
                  </a:lnTo>
                  <a:lnTo>
                    <a:pt x="0" y="53052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228600"/>
              <a:ext cx="896421" cy="7591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357"/>
                </a:lnSpc>
              </a:pPr>
              <a:r>
                <a:rPr lang="en-US" b="true" sz="2424" spc="14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ENCAPSULAMIENTO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705909" y="4045915"/>
            <a:ext cx="12876181" cy="3691052"/>
            <a:chOff x="0" y="0"/>
            <a:chExt cx="2486600" cy="7128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86600" cy="712802"/>
            </a:xfrm>
            <a:custGeom>
              <a:avLst/>
              <a:gdLst/>
              <a:ahLst/>
              <a:cxnLst/>
              <a:rect r="r" b="b" t="t" l="l"/>
              <a:pathLst>
                <a:path h="712802" w="2486600">
                  <a:moveTo>
                    <a:pt x="0" y="0"/>
                  </a:moveTo>
                  <a:lnTo>
                    <a:pt x="2486600" y="0"/>
                  </a:lnTo>
                  <a:lnTo>
                    <a:pt x="2486600" y="712802"/>
                  </a:lnTo>
                  <a:lnTo>
                    <a:pt x="0" y="7128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85725"/>
              <a:ext cx="2486600" cy="7985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563"/>
                </a:lnSpc>
              </a:pPr>
              <a:r>
                <a:rPr lang="en-US" sz="21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La visibilidad controla quién puede acceder a un método o atributo </a:t>
              </a:r>
            </a:p>
            <a:p>
              <a:pPr algn="l">
                <a:lnSpc>
                  <a:spcPts val="3563"/>
                </a:lnSpc>
              </a:pPr>
              <a:r>
                <a:rPr lang="en-US" sz="21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 + Público: Accesible desde cualquier parte </a:t>
              </a:r>
            </a:p>
            <a:p>
              <a:pPr algn="l">
                <a:lnSpc>
                  <a:spcPts val="3563"/>
                </a:lnSpc>
              </a:pPr>
              <a:r>
                <a:rPr lang="en-US" sz="21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 - Privado: Solo accesible dentro de la clase </a:t>
              </a:r>
            </a:p>
            <a:p>
              <a:pPr algn="l">
                <a:lnSpc>
                  <a:spcPts val="3563"/>
                </a:lnSpc>
              </a:pPr>
              <a:r>
                <a:rPr lang="en-US" sz="21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 # Protegido: Accesible desde la clase y sus subclases </a:t>
              </a:r>
            </a:p>
            <a:p>
              <a:pPr algn="l">
                <a:lnSpc>
                  <a:spcPts val="3563"/>
                </a:lnSpc>
              </a:pPr>
              <a:r>
                <a:rPr lang="en-US" sz="21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 ~ De paquete: Accesible dentro del mismo paquete </a:t>
              </a:r>
            </a:p>
            <a:p>
              <a:pPr algn="l">
                <a:lnSpc>
                  <a:spcPts val="3563"/>
                </a:lnSpc>
              </a:pPr>
              <a:r>
                <a:rPr lang="en-US" sz="21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El alcance indica si un atributo o método pertenece a la clase o a las instancias </a:t>
              </a:r>
            </a:p>
            <a:p>
              <a:pPr algn="l">
                <a:lnSpc>
                  <a:spcPts val="3563"/>
                </a:lnSpc>
              </a:pPr>
              <a:r>
                <a:rPr lang="en-US" sz="21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 De instancia: Pertenece a un objeto específico </a:t>
              </a:r>
            </a:p>
            <a:p>
              <a:pPr algn="l">
                <a:lnSpc>
                  <a:spcPts val="3563"/>
                </a:lnSpc>
              </a:pPr>
              <a:r>
                <a:rPr lang="en-US" sz="21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 Estático / de clase: Pertenece a la clase y se representa en UML con el nombre subrayado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442200" y="3301562"/>
            <a:ext cx="3403600" cy="744353"/>
            <a:chOff x="0" y="0"/>
            <a:chExt cx="896421" cy="19604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96421" cy="196044"/>
            </a:xfrm>
            <a:custGeom>
              <a:avLst/>
              <a:gdLst/>
              <a:ahLst/>
              <a:cxnLst/>
              <a:rect r="r" b="b" t="t" l="l"/>
              <a:pathLst>
                <a:path h="196044" w="896421">
                  <a:moveTo>
                    <a:pt x="0" y="0"/>
                  </a:moveTo>
                  <a:lnTo>
                    <a:pt x="896421" y="0"/>
                  </a:lnTo>
                  <a:lnTo>
                    <a:pt x="896421" y="196044"/>
                  </a:lnTo>
                  <a:lnTo>
                    <a:pt x="0" y="19604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38125"/>
              <a:ext cx="896421" cy="4341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78"/>
                </a:lnSpc>
              </a:pPr>
              <a:r>
                <a:rPr lang="en-US" b="true" sz="2524" spc="146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VISIBILIDAD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865355" y="1232286"/>
            <a:ext cx="1512879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b="true" sz="8030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CONCEPTOS FUNDAMENTALES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512600" y="3086100"/>
            <a:ext cx="8986806" cy="2012248"/>
            <a:chOff x="0" y="0"/>
            <a:chExt cx="1735498" cy="3885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35499" cy="388598"/>
            </a:xfrm>
            <a:custGeom>
              <a:avLst/>
              <a:gdLst/>
              <a:ahLst/>
              <a:cxnLst/>
              <a:rect r="r" b="b" t="t" l="l"/>
              <a:pathLst>
                <a:path h="388598" w="1735499">
                  <a:moveTo>
                    <a:pt x="0" y="0"/>
                  </a:moveTo>
                  <a:lnTo>
                    <a:pt x="1735499" y="0"/>
                  </a:lnTo>
                  <a:lnTo>
                    <a:pt x="1735499" y="388598"/>
                  </a:lnTo>
                  <a:lnTo>
                    <a:pt x="0" y="3885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1735498" cy="3981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470"/>
                </a:lnSpc>
              </a:pPr>
              <a:r>
                <a:rPr lang="en-US" sz="19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Los atributos son las propiedades o datos de los objetos de una clase, como “nombre” o “edad” en una clase “Persona”. Pueden contener. Visibilidad (los signos mostrados anteriormente “+,-,#,~”), Tipo de dato que almacenan ej: String, estaticidad (si pertenecen a la clase o a cada objeto) y derivación que es cuando un atributo se calcula a partir de otro (/)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64459" y="5165023"/>
            <a:ext cx="8986806" cy="2021497"/>
            <a:chOff x="0" y="0"/>
            <a:chExt cx="1735498" cy="39038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35499" cy="390384"/>
            </a:xfrm>
            <a:custGeom>
              <a:avLst/>
              <a:gdLst/>
              <a:ahLst/>
              <a:cxnLst/>
              <a:rect r="r" b="b" t="t" l="l"/>
              <a:pathLst>
                <a:path h="390384" w="1735499">
                  <a:moveTo>
                    <a:pt x="0" y="0"/>
                  </a:moveTo>
                  <a:lnTo>
                    <a:pt x="1735499" y="0"/>
                  </a:lnTo>
                  <a:lnTo>
                    <a:pt x="1735499" y="390384"/>
                  </a:lnTo>
                  <a:lnTo>
                    <a:pt x="0" y="3903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1735498" cy="3999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470"/>
                </a:lnSpc>
              </a:pPr>
              <a:r>
                <a:rPr lang="en-US" sz="19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Un actor es una entidad externa que interactúa con el sistema en un caso de uso, como personas, sistemas o eventos externos. Se clasifican en:</a:t>
              </a:r>
            </a:p>
            <a:p>
              <a:pPr algn="just" marL="410211" indent="-205106" lvl="1">
                <a:lnSpc>
                  <a:spcPts val="2470"/>
                </a:lnSpc>
                <a:buFont typeface="Arial"/>
                <a:buChar char="•"/>
              </a:pPr>
              <a:r>
                <a:rPr lang="en-US" sz="19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Actores principales: esenciales para el funcionamiento del sistema, como los usuarios que inician los casos de uso.</a:t>
              </a:r>
            </a:p>
            <a:p>
              <a:pPr algn="just" marL="410211" indent="-205106" lvl="1">
                <a:lnSpc>
                  <a:spcPts val="2470"/>
                </a:lnSpc>
                <a:buFont typeface="Arial"/>
                <a:buChar char="•"/>
              </a:pPr>
              <a:r>
                <a:rPr lang="en-US" sz="19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Actores secundarios: no indispensables, pero apoyan la eficiencia del sistema, como otros sistemas o componentes.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512600" y="7243947"/>
            <a:ext cx="8986806" cy="2326297"/>
            <a:chOff x="0" y="0"/>
            <a:chExt cx="1735498" cy="44924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735499" cy="449246"/>
            </a:xfrm>
            <a:custGeom>
              <a:avLst/>
              <a:gdLst/>
              <a:ahLst/>
              <a:cxnLst/>
              <a:rect r="r" b="b" t="t" l="l"/>
              <a:pathLst>
                <a:path h="449246" w="1735499">
                  <a:moveTo>
                    <a:pt x="0" y="0"/>
                  </a:moveTo>
                  <a:lnTo>
                    <a:pt x="1735499" y="0"/>
                  </a:lnTo>
                  <a:lnTo>
                    <a:pt x="1735499" y="449246"/>
                  </a:lnTo>
                  <a:lnTo>
                    <a:pt x="0" y="44924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"/>
              <a:ext cx="1735498" cy="4587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470"/>
                </a:lnSpc>
              </a:pPr>
              <a:r>
                <a:rPr lang="en-US" sz="19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Una clase es una plantilla para crear objetos mediante atributos y métodos. Estas se dividen en:</a:t>
              </a:r>
            </a:p>
            <a:p>
              <a:pPr algn="l" marL="410211" indent="-205106" lvl="1">
                <a:lnSpc>
                  <a:spcPts val="2470"/>
                </a:lnSpc>
                <a:buFont typeface="Arial"/>
                <a:buChar char="•"/>
              </a:pPr>
              <a:r>
                <a:rPr lang="en-US" sz="19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Clase concreta: Clase normal para crear objetos.</a:t>
              </a:r>
            </a:p>
            <a:p>
              <a:pPr algn="l" marL="410211" indent="-205106" lvl="1">
                <a:lnSpc>
                  <a:spcPts val="2470"/>
                </a:lnSpc>
                <a:buFont typeface="Arial"/>
                <a:buChar char="•"/>
              </a:pPr>
              <a:r>
                <a:rPr lang="en-US" sz="19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Clase abstracta: Se usan como bases para otras clases, nombre en cursiva o con &lt;&lt;abstract&gt;&gt;.</a:t>
              </a:r>
            </a:p>
            <a:p>
              <a:pPr algn="l" marL="410211" indent="-205106" lvl="1">
                <a:lnSpc>
                  <a:spcPts val="2470"/>
                </a:lnSpc>
                <a:buFont typeface="Arial"/>
                <a:buChar char="•"/>
              </a:pPr>
              <a:r>
                <a:rPr lang="en-US" sz="19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Interfaz: Contrato de acciones, representada con círculo o &lt;&lt;interface&gt;&gt;.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056062" y="3086100"/>
            <a:ext cx="3403600" cy="2014353"/>
            <a:chOff x="0" y="0"/>
            <a:chExt cx="896421" cy="53052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96421" cy="530529"/>
            </a:xfrm>
            <a:custGeom>
              <a:avLst/>
              <a:gdLst/>
              <a:ahLst/>
              <a:cxnLst/>
              <a:rect r="r" b="b" t="t" l="l"/>
              <a:pathLst>
                <a:path h="530529" w="896421">
                  <a:moveTo>
                    <a:pt x="0" y="0"/>
                  </a:moveTo>
                  <a:lnTo>
                    <a:pt x="896421" y="0"/>
                  </a:lnTo>
                  <a:lnTo>
                    <a:pt x="896421" y="530529"/>
                  </a:lnTo>
                  <a:lnTo>
                    <a:pt x="0" y="53052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38125"/>
              <a:ext cx="896421" cy="7686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78"/>
                </a:lnSpc>
              </a:pPr>
              <a:r>
                <a:rPr lang="en-US" b="true" sz="2524" spc="146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ATRIBUTOS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865355" y="1232286"/>
            <a:ext cx="1512879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b="true" sz="8030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ELEMENTOS ESTRUCTURALES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304204" y="5165023"/>
            <a:ext cx="3403600" cy="2014353"/>
            <a:chOff x="0" y="0"/>
            <a:chExt cx="896421" cy="53052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96421" cy="530529"/>
            </a:xfrm>
            <a:custGeom>
              <a:avLst/>
              <a:gdLst/>
              <a:ahLst/>
              <a:cxnLst/>
              <a:rect r="r" b="b" t="t" l="l"/>
              <a:pathLst>
                <a:path h="530529" w="896421">
                  <a:moveTo>
                    <a:pt x="0" y="0"/>
                  </a:moveTo>
                  <a:lnTo>
                    <a:pt x="896421" y="0"/>
                  </a:lnTo>
                  <a:lnTo>
                    <a:pt x="896421" y="530529"/>
                  </a:lnTo>
                  <a:lnTo>
                    <a:pt x="0" y="53052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38125"/>
              <a:ext cx="896421" cy="7686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78"/>
                </a:lnSpc>
              </a:pPr>
              <a:r>
                <a:rPr lang="en-US" b="true" sz="2524" spc="146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ACTOR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056062" y="7246052"/>
            <a:ext cx="3403600" cy="2324192"/>
            <a:chOff x="0" y="0"/>
            <a:chExt cx="896421" cy="61213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6421" cy="612133"/>
            </a:xfrm>
            <a:custGeom>
              <a:avLst/>
              <a:gdLst/>
              <a:ahLst/>
              <a:cxnLst/>
              <a:rect r="r" b="b" t="t" l="l"/>
              <a:pathLst>
                <a:path h="612133" w="896421">
                  <a:moveTo>
                    <a:pt x="0" y="0"/>
                  </a:moveTo>
                  <a:lnTo>
                    <a:pt x="896421" y="0"/>
                  </a:lnTo>
                  <a:lnTo>
                    <a:pt x="896421" y="612133"/>
                  </a:lnTo>
                  <a:lnTo>
                    <a:pt x="0" y="6121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228600"/>
              <a:ext cx="896421" cy="8407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357"/>
                </a:lnSpc>
              </a:pPr>
              <a:r>
                <a:rPr lang="en-US" b="true" sz="2424" spc="14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CLASE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892965" y="3086100"/>
            <a:ext cx="10505816" cy="2326297"/>
            <a:chOff x="0" y="0"/>
            <a:chExt cx="2028844" cy="449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28844" cy="449246"/>
            </a:xfrm>
            <a:custGeom>
              <a:avLst/>
              <a:gdLst/>
              <a:ahLst/>
              <a:cxnLst/>
              <a:rect r="r" b="b" t="t" l="l"/>
              <a:pathLst>
                <a:path h="449246" w="2028844">
                  <a:moveTo>
                    <a:pt x="0" y="0"/>
                  </a:moveTo>
                  <a:lnTo>
                    <a:pt x="2028844" y="0"/>
                  </a:lnTo>
                  <a:lnTo>
                    <a:pt x="2028844" y="449246"/>
                  </a:lnTo>
                  <a:lnTo>
                    <a:pt x="0" y="44924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2028844" cy="4587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470"/>
                </a:lnSpc>
              </a:pPr>
              <a:r>
                <a:rPr lang="en-US" sz="19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Son las instancias de una clase los cuales tiene valores concretos y puede realizar los comportamientos de esa clase</a:t>
              </a:r>
            </a:p>
            <a:p>
              <a:pPr algn="l" marL="410211" indent="-205106" lvl="1">
                <a:lnSpc>
                  <a:spcPts val="2470"/>
                </a:lnSpc>
                <a:buFont typeface="Arial"/>
                <a:buChar char="•"/>
              </a:pPr>
              <a:r>
                <a:rPr lang="en-US" sz="19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Objeto de entidad: Representa datos clave del sistema.</a:t>
              </a:r>
            </a:p>
            <a:p>
              <a:pPr algn="l" marL="410211" indent="-205106" lvl="1">
                <a:lnSpc>
                  <a:spcPts val="2470"/>
                </a:lnSpc>
                <a:buFont typeface="Arial"/>
                <a:buChar char="•"/>
              </a:pPr>
              <a:r>
                <a:rPr lang="en-US" sz="19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Objeto de control: Gestiona la lógica, decisiones y coordina la interacción entre objetos.</a:t>
              </a:r>
            </a:p>
            <a:p>
              <a:pPr algn="l" marL="410211" indent="-205106" lvl="1">
                <a:lnSpc>
                  <a:spcPts val="2470"/>
                </a:lnSpc>
                <a:buFont typeface="Arial"/>
                <a:buChar char="•"/>
              </a:pPr>
              <a:r>
                <a:rPr lang="en-US" sz="19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Objeto de frontera: Representa la interfaz entre el sistema y usuarios o actores externos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892965" y="5603173"/>
            <a:ext cx="10505816" cy="3902288"/>
            <a:chOff x="0" y="0"/>
            <a:chExt cx="2028844" cy="75359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28844" cy="753595"/>
            </a:xfrm>
            <a:custGeom>
              <a:avLst/>
              <a:gdLst/>
              <a:ahLst/>
              <a:cxnLst/>
              <a:rect r="r" b="b" t="t" l="l"/>
              <a:pathLst>
                <a:path h="753595" w="2028844">
                  <a:moveTo>
                    <a:pt x="0" y="0"/>
                  </a:moveTo>
                  <a:lnTo>
                    <a:pt x="2028844" y="0"/>
                  </a:lnTo>
                  <a:lnTo>
                    <a:pt x="2028844" y="753595"/>
                  </a:lnTo>
                  <a:lnTo>
                    <a:pt x="0" y="75359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2028844" cy="7631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470"/>
                </a:lnSpc>
              </a:pPr>
              <a:r>
                <a:rPr lang="en-US" sz="19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Los métodos son acciones que realizan clases u objetos. Tipos principales:</a:t>
              </a:r>
            </a:p>
            <a:p>
              <a:pPr algn="just" marL="410211" indent="-205106" lvl="1">
                <a:lnSpc>
                  <a:spcPts val="2470"/>
                </a:lnSpc>
                <a:buFont typeface="Arial"/>
                <a:buChar char="•"/>
              </a:pPr>
              <a:r>
                <a:rPr lang="en-US" sz="19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Constructor: Crea instancias (rara vez se muestra en UML).</a:t>
              </a:r>
            </a:p>
            <a:p>
              <a:pPr algn="just" marL="410211" indent="-205106" lvl="1">
                <a:lnSpc>
                  <a:spcPts val="2470"/>
                </a:lnSpc>
                <a:buFont typeface="Arial"/>
                <a:buChar char="•"/>
              </a:pPr>
              <a:r>
                <a:rPr lang="en-US" sz="19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Destructor: Libera recursos (poco común en UML).</a:t>
              </a:r>
            </a:p>
            <a:p>
              <a:pPr algn="just" marL="410211" indent="-205106" lvl="1">
                <a:lnSpc>
                  <a:spcPts val="2470"/>
                </a:lnSpc>
                <a:buFont typeface="Arial"/>
                <a:buChar char="•"/>
              </a:pPr>
              <a:r>
                <a:rPr lang="en-US" sz="19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Getter/Setter: Acceden o modifican atributos.</a:t>
              </a:r>
            </a:p>
            <a:p>
              <a:pPr algn="just" marL="410211" indent="-205106" lvl="1">
                <a:lnSpc>
                  <a:spcPts val="2470"/>
                </a:lnSpc>
                <a:buFont typeface="Arial"/>
                <a:buChar char="•"/>
              </a:pPr>
              <a:r>
                <a:rPr lang="en-US" sz="19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Abstracto: Declarado sin implementación, en cursiva en UML.</a:t>
              </a:r>
            </a:p>
            <a:p>
              <a:pPr algn="just" marL="410211" indent="-205106" lvl="1">
                <a:lnSpc>
                  <a:spcPts val="2470"/>
                </a:lnSpc>
                <a:buFont typeface="Arial"/>
                <a:buChar char="•"/>
              </a:pPr>
              <a:r>
                <a:rPr lang="en-US" sz="19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Interfaz: Declarado en interfaces, implementado por clases.</a:t>
              </a:r>
            </a:p>
            <a:p>
              <a:pPr algn="just" marL="410211" indent="-205106" lvl="1">
                <a:lnSpc>
                  <a:spcPts val="2470"/>
                </a:lnSpc>
                <a:buFont typeface="Arial"/>
                <a:buChar char="•"/>
              </a:pPr>
              <a:r>
                <a:rPr lang="en-US" sz="19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</a:t>
              </a:r>
              <a:r>
                <a:rPr lang="en-US" sz="19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obrecargado: Mismo nombre, distintos parámetros (no se diferencia explícitamente en UML).</a:t>
              </a:r>
            </a:p>
            <a:p>
              <a:pPr algn="just">
                <a:lnSpc>
                  <a:spcPts val="247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354263" y="3083995"/>
            <a:ext cx="3403600" cy="2328402"/>
            <a:chOff x="0" y="0"/>
            <a:chExt cx="896421" cy="61324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96421" cy="613242"/>
            </a:xfrm>
            <a:custGeom>
              <a:avLst/>
              <a:gdLst/>
              <a:ahLst/>
              <a:cxnLst/>
              <a:rect r="r" b="b" t="t" l="l"/>
              <a:pathLst>
                <a:path h="613242" w="896421">
                  <a:moveTo>
                    <a:pt x="0" y="0"/>
                  </a:moveTo>
                  <a:lnTo>
                    <a:pt x="896421" y="0"/>
                  </a:lnTo>
                  <a:lnTo>
                    <a:pt x="896421" y="613242"/>
                  </a:lnTo>
                  <a:lnTo>
                    <a:pt x="0" y="61324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38125"/>
              <a:ext cx="896421" cy="851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78"/>
                </a:lnSpc>
              </a:pPr>
              <a:r>
                <a:rPr lang="en-US" b="true" sz="2524" spc="146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OBJETOS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865355" y="1232286"/>
            <a:ext cx="1512879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b="true" sz="8030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ELEMENTOS ESTRUCTURALES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2354262" y="5603173"/>
            <a:ext cx="3403600" cy="3902288"/>
            <a:chOff x="0" y="0"/>
            <a:chExt cx="896421" cy="10277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96421" cy="1027763"/>
            </a:xfrm>
            <a:custGeom>
              <a:avLst/>
              <a:gdLst/>
              <a:ahLst/>
              <a:cxnLst/>
              <a:rect r="r" b="b" t="t" l="l"/>
              <a:pathLst>
                <a:path h="1027763" w="896421">
                  <a:moveTo>
                    <a:pt x="0" y="0"/>
                  </a:moveTo>
                  <a:lnTo>
                    <a:pt x="896421" y="0"/>
                  </a:lnTo>
                  <a:lnTo>
                    <a:pt x="896421" y="1027763"/>
                  </a:lnTo>
                  <a:lnTo>
                    <a:pt x="0" y="102776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38125"/>
              <a:ext cx="896421" cy="12658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78"/>
                </a:lnSpc>
              </a:pPr>
              <a:r>
                <a:rPr lang="en-US" b="true" sz="2524" spc="146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METODOS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512600" y="3086100"/>
            <a:ext cx="8986806" cy="2326297"/>
            <a:chOff x="0" y="0"/>
            <a:chExt cx="1735498" cy="449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35499" cy="449246"/>
            </a:xfrm>
            <a:custGeom>
              <a:avLst/>
              <a:gdLst/>
              <a:ahLst/>
              <a:cxnLst/>
              <a:rect r="r" b="b" t="t" l="l"/>
              <a:pathLst>
                <a:path h="449246" w="1735499">
                  <a:moveTo>
                    <a:pt x="0" y="0"/>
                  </a:moveTo>
                  <a:lnTo>
                    <a:pt x="1735499" y="0"/>
                  </a:lnTo>
                  <a:lnTo>
                    <a:pt x="1735499" y="449246"/>
                  </a:lnTo>
                  <a:lnTo>
                    <a:pt x="0" y="44924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1735498" cy="4587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470"/>
                </a:lnSpc>
              </a:pPr>
              <a:r>
                <a:rPr lang="en-US" sz="19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Una interfaz define métodos que una clase debe implementar, especificando qué hacer, no cómo hacerlo.</a:t>
              </a:r>
            </a:p>
            <a:p>
              <a:pPr algn="l" marL="410211" indent="-205106" lvl="1">
                <a:lnSpc>
                  <a:spcPts val="2470"/>
                </a:lnSpc>
                <a:buFont typeface="Arial"/>
                <a:buChar char="•"/>
              </a:pPr>
              <a:r>
                <a:rPr lang="en-US" sz="19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Actúa como un contrato que las clases deben cumplir.</a:t>
              </a:r>
            </a:p>
            <a:p>
              <a:pPr algn="l" marL="410211" indent="-205106" lvl="1">
                <a:lnSpc>
                  <a:spcPts val="2470"/>
                </a:lnSpc>
                <a:buFont typeface="Arial"/>
                <a:buChar char="•"/>
              </a:pPr>
              <a:r>
                <a:rPr lang="en-US" sz="19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Es independiente de la implementación; solo define las firmas de los métodos.</a:t>
              </a:r>
            </a:p>
            <a:p>
              <a:pPr algn="l" marL="410211" indent="-205106" lvl="1">
                <a:lnSpc>
                  <a:spcPts val="2470"/>
                </a:lnSpc>
                <a:buFont typeface="Arial"/>
                <a:buChar char="•"/>
              </a:pPr>
              <a:r>
                <a:rPr lang="en-US" sz="19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Permite polimorfismo, ya que distintas clases pueden implementar la misma interfaz de diferentes maneras.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64459" y="5514273"/>
            <a:ext cx="8986806" cy="1672247"/>
            <a:chOff x="0" y="0"/>
            <a:chExt cx="1735498" cy="32293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35499" cy="322938"/>
            </a:xfrm>
            <a:custGeom>
              <a:avLst/>
              <a:gdLst/>
              <a:ahLst/>
              <a:cxnLst/>
              <a:rect r="r" b="b" t="t" l="l"/>
              <a:pathLst>
                <a:path h="322938" w="1735499">
                  <a:moveTo>
                    <a:pt x="0" y="0"/>
                  </a:moveTo>
                  <a:lnTo>
                    <a:pt x="1735499" y="0"/>
                  </a:lnTo>
                  <a:lnTo>
                    <a:pt x="1735499" y="322938"/>
                  </a:lnTo>
                  <a:lnTo>
                    <a:pt x="0" y="3229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1735498" cy="3324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470"/>
                </a:lnSpc>
              </a:pPr>
              <a:r>
                <a:rPr lang="en-US" sz="19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Representa un recurso físico donde se ejecutan componentes del sistema, como un servidor, ordenador. Estos pueden ejecutar uno o varios componentes del sistema y puede contener otros nodos anidados dentro de otro nodo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512600" y="7243947"/>
            <a:ext cx="8986806" cy="2326297"/>
            <a:chOff x="0" y="0"/>
            <a:chExt cx="1735498" cy="44924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735499" cy="449246"/>
            </a:xfrm>
            <a:custGeom>
              <a:avLst/>
              <a:gdLst/>
              <a:ahLst/>
              <a:cxnLst/>
              <a:rect r="r" b="b" t="t" l="l"/>
              <a:pathLst>
                <a:path h="449246" w="1735499">
                  <a:moveTo>
                    <a:pt x="0" y="0"/>
                  </a:moveTo>
                  <a:lnTo>
                    <a:pt x="1735499" y="0"/>
                  </a:lnTo>
                  <a:lnTo>
                    <a:pt x="1735499" y="449246"/>
                  </a:lnTo>
                  <a:lnTo>
                    <a:pt x="0" y="44924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"/>
              <a:ext cx="1735498" cy="4587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470"/>
                </a:lnSpc>
              </a:pPr>
              <a:r>
                <a:rPr lang="en-US" sz="19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Representa una unidad lógica de software, como un módulo, biblioteca o subsistema, que encapsula cierta funcionalidad y puede ser desplegado en un nodo. Es decir que es un pieza de software que se ejecuta en un nodo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056062" y="3086100"/>
            <a:ext cx="3403600" cy="2326297"/>
            <a:chOff x="0" y="0"/>
            <a:chExt cx="896421" cy="61268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96421" cy="612687"/>
            </a:xfrm>
            <a:custGeom>
              <a:avLst/>
              <a:gdLst/>
              <a:ahLst/>
              <a:cxnLst/>
              <a:rect r="r" b="b" t="t" l="l"/>
              <a:pathLst>
                <a:path h="612687" w="896421">
                  <a:moveTo>
                    <a:pt x="0" y="0"/>
                  </a:moveTo>
                  <a:lnTo>
                    <a:pt x="896421" y="0"/>
                  </a:lnTo>
                  <a:lnTo>
                    <a:pt x="896421" y="612687"/>
                  </a:lnTo>
                  <a:lnTo>
                    <a:pt x="0" y="6126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38125"/>
              <a:ext cx="896421" cy="8508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78"/>
                </a:lnSpc>
              </a:pPr>
              <a:r>
                <a:rPr lang="en-US" b="true" sz="2524" spc="146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INTERFACES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865355" y="1232286"/>
            <a:ext cx="1512879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b="true" sz="8030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ELEMENTOS ESTRUCTURALES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304204" y="5514273"/>
            <a:ext cx="3403600" cy="1665103"/>
            <a:chOff x="0" y="0"/>
            <a:chExt cx="896421" cy="43854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96421" cy="438546"/>
            </a:xfrm>
            <a:custGeom>
              <a:avLst/>
              <a:gdLst/>
              <a:ahLst/>
              <a:cxnLst/>
              <a:rect r="r" b="b" t="t" l="l"/>
              <a:pathLst>
                <a:path h="438546" w="896421">
                  <a:moveTo>
                    <a:pt x="0" y="0"/>
                  </a:moveTo>
                  <a:lnTo>
                    <a:pt x="896421" y="0"/>
                  </a:lnTo>
                  <a:lnTo>
                    <a:pt x="896421" y="438546"/>
                  </a:lnTo>
                  <a:lnTo>
                    <a:pt x="0" y="43854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38125"/>
              <a:ext cx="896421" cy="6766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78"/>
                </a:lnSpc>
              </a:pPr>
              <a:r>
                <a:rPr lang="en-US" b="true" sz="2524" spc="146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NODO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056062" y="7246052"/>
            <a:ext cx="3403600" cy="2324192"/>
            <a:chOff x="0" y="0"/>
            <a:chExt cx="896421" cy="61213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6421" cy="612133"/>
            </a:xfrm>
            <a:custGeom>
              <a:avLst/>
              <a:gdLst/>
              <a:ahLst/>
              <a:cxnLst/>
              <a:rect r="r" b="b" t="t" l="l"/>
              <a:pathLst>
                <a:path h="612133" w="896421">
                  <a:moveTo>
                    <a:pt x="0" y="0"/>
                  </a:moveTo>
                  <a:lnTo>
                    <a:pt x="896421" y="0"/>
                  </a:lnTo>
                  <a:lnTo>
                    <a:pt x="896421" y="612133"/>
                  </a:lnTo>
                  <a:lnTo>
                    <a:pt x="0" y="6121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228600"/>
              <a:ext cx="896421" cy="8407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357"/>
                </a:lnSpc>
              </a:pPr>
              <a:r>
                <a:rPr lang="en-US" b="true" sz="2424" spc="14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COMPONENTE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DAGn4Ywp6nE</dc:identifier>
  <dcterms:modified xsi:type="dcterms:W3CDTF">2011-08-01T06:04:30Z</dcterms:modified>
  <cp:revision>1</cp:revision>
  <dc:title>UML</dc:title>
</cp:coreProperties>
</file>