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32" r:id="rId3"/>
    <p:sldId id="330" r:id="rId4"/>
    <p:sldId id="331" r:id="rId5"/>
    <p:sldId id="323" r:id="rId6"/>
    <p:sldId id="333" r:id="rId7"/>
    <p:sldId id="329" r:id="rId8"/>
    <p:sldId id="324" r:id="rId9"/>
    <p:sldId id="325" r:id="rId10"/>
    <p:sldId id="320" r:id="rId11"/>
    <p:sldId id="334" r:id="rId12"/>
    <p:sldId id="336" r:id="rId13"/>
    <p:sldId id="318" r:id="rId14"/>
    <p:sldId id="338" r:id="rId15"/>
    <p:sldId id="339" r:id="rId16"/>
    <p:sldId id="319" r:id="rId17"/>
    <p:sldId id="326" r:id="rId18"/>
    <p:sldId id="314" r:id="rId19"/>
    <p:sldId id="340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1" d="100"/>
          <a:sy n="61" d="100"/>
        </p:scale>
        <p:origin x="-714" y="-90"/>
      </p:cViewPr>
      <p:guideLst>
        <p:guide orient="horz" pos="2160"/>
        <p:guide pos="54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fld id="{F4E7C0C8-AB78-4D95-8D71-EB2AB099FAD8}" type="datetimeFigureOut">
              <a:rPr lang="en-US" altLang="en-US"/>
              <a:pPr/>
              <a:t>7/22/2015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fld id="{89653444-22CC-4A4A-A762-CB8FF1275D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71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3D0C151-6C72-4F08-A118-6EC5C147D161}" type="slidenum">
              <a:rPr lang="en-US" altLang="en-US" sz="1200">
                <a:latin typeface="Calibri" pitchFamily="34" charset="0"/>
              </a:rPr>
              <a:pPr eaLnBrk="1" hangingPunct="1"/>
              <a:t>18</a:t>
            </a:fld>
            <a:endParaRPr lang="en-US" alt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3D0C151-6C72-4F08-A118-6EC5C147D161}" type="slidenum">
              <a:rPr lang="en-US" altLang="en-US" sz="1200">
                <a:latin typeface="Calibri" pitchFamily="34" charset="0"/>
              </a:rPr>
              <a:pPr eaLnBrk="1" hangingPunct="1"/>
              <a:t>19</a:t>
            </a:fld>
            <a:endParaRPr lang="en-US" alt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232C29-40D8-4D69-B2D4-B48CA89F4B98}" type="datetimeFigureOut">
              <a:rPr lang="en-US" altLang="en-US"/>
              <a:pPr/>
              <a:t>7/22/2015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885655-F037-4579-87C7-2228B88515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757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EC2AEB-81E4-4D11-B984-7BB55A7032D6}" type="datetimeFigureOut">
              <a:rPr lang="en-US" altLang="en-US"/>
              <a:pPr/>
              <a:t>7/22/2015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2A912-CA56-4239-AA6D-30C71C608C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19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645CB1-BD3C-4A1F-A9B4-BE3C4E3AD284}" type="datetimeFigureOut">
              <a:rPr lang="en-US" altLang="en-US"/>
              <a:pPr/>
              <a:t>7/22/2015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088B68-797F-4362-A40C-30F4F6C83E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948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9AF7DF-ED1B-4255-BFC9-F77D6F6FBEAA}" type="datetimeFigureOut">
              <a:rPr lang="en-US" altLang="en-US"/>
              <a:pPr/>
              <a:t>7/22/2015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DF6301-966B-462E-B484-E620F0B8E3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606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3C1095-590C-4155-B738-5D33FDF0D281}" type="datetimeFigureOut">
              <a:rPr lang="en-US" altLang="en-US"/>
              <a:pPr/>
              <a:t>7/22/2015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F74868-BDA3-490A-97C4-CF6729F722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61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8399EA-4EEF-44E7-8467-72E6F332764A}" type="datetimeFigureOut">
              <a:rPr lang="en-US" altLang="en-US"/>
              <a:pPr/>
              <a:t>7/22/2015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F8A60-0325-42A2-AEDE-637E353309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515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C1FB8D-E681-43D0-8CFC-72BA42EC6455}" type="datetimeFigureOut">
              <a:rPr lang="en-US" altLang="en-US"/>
              <a:pPr/>
              <a:t>7/22/2015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A654BC-2977-47F3-95CF-4169787663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674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62FC48-F7AD-42F7-934A-6262EE273EE2}" type="datetimeFigureOut">
              <a:rPr lang="en-US" altLang="en-US"/>
              <a:pPr/>
              <a:t>7/22/2015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F5D881-2322-4266-A03B-3FD955F123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940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245B72-FF5C-4DC3-97E4-8DACB5C871E6}" type="datetimeFigureOut">
              <a:rPr lang="en-US" altLang="en-US"/>
              <a:pPr/>
              <a:t>7/22/2015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458AE-F129-48E3-B8FA-9B634C5BA3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5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69301F-D508-4D42-919B-6F1F390769AC}" type="datetimeFigureOut">
              <a:rPr lang="en-US" altLang="en-US"/>
              <a:pPr/>
              <a:t>7/22/2015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33DFFB-EBA9-4D87-99B6-9F420D5078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551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FCE46F-7A4B-4AA0-9F23-F74FAD51205B}" type="datetimeFigureOut">
              <a:rPr lang="en-US" altLang="en-US"/>
              <a:pPr/>
              <a:t>7/22/2015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B743C7-1236-4862-817C-1578A783F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604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fld id="{9AFD6FA3-671F-45D7-82A6-D29321A474C9}" type="datetimeFigureOut">
              <a:rPr lang="en-US" altLang="en-US"/>
              <a:pPr/>
              <a:t>7/22/2015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fld id="{15BAE2A2-ACFB-4A69-BFFB-2D1D9DB3B670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6" descr="Unidata_Logo_for_StratPlan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6048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thredds.ucar.edu/thredds/catalog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391886" y="1088565"/>
            <a:ext cx="8345714" cy="2191658"/>
          </a:xfrm>
        </p:spPr>
        <p:txBody>
          <a:bodyPr/>
          <a:lstStyle/>
          <a:p>
            <a:pPr eaLnBrk="1" hangingPunct="1"/>
            <a:r>
              <a:rPr lang="en-US" altLang="en-US" sz="3200" dirty="0" err="1" smtClean="0">
                <a:solidFill>
                  <a:srgbClr val="7F7F7F"/>
                </a:solidFill>
                <a:ea typeface="ＭＳ Ｐゴシック" pitchFamily="34" charset="-128"/>
              </a:rPr>
              <a:t>Unidata</a:t>
            </a:r>
            <a: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  <a:t> TDS Workshop</a:t>
            </a:r>
            <a:b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</a:br>
            <a: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  <a:t/>
            </a:r>
            <a:b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</a:br>
            <a:r>
              <a:rPr lang="en-US" altLang="ja-JP" sz="4000" dirty="0" smtClean="0">
                <a:ea typeface="ＭＳ Ｐゴシック" pitchFamily="34" charset="-128"/>
              </a:rPr>
              <a:t>THREDDS Data Server</a:t>
            </a:r>
            <a:br>
              <a:rPr lang="en-US" altLang="ja-JP" sz="4000" dirty="0" smtClean="0">
                <a:ea typeface="ＭＳ Ｐゴシック" pitchFamily="34" charset="-128"/>
              </a:rPr>
            </a:br>
            <a:r>
              <a:rPr lang="en-US" altLang="ja-JP" sz="4000" dirty="0" smtClean="0">
                <a:ea typeface="ＭＳ Ｐゴシック" pitchFamily="34" charset="-128"/>
              </a:rPr>
              <a:t>Overview</a:t>
            </a:r>
            <a:endParaRPr lang="en-US" altLang="en-US" sz="4000" dirty="0" smtClean="0">
              <a:solidFill>
                <a:srgbClr val="7F7F7F"/>
              </a:solidFill>
              <a:ea typeface="ＭＳ Ｐゴシック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990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23-24 </a:t>
            </a:r>
            <a:r>
              <a:rPr lang="en-US" dirty="0" smtClean="0">
                <a:ea typeface="+mn-ea"/>
                <a:cs typeface="+mn-cs"/>
              </a:rPr>
              <a:t>July 2015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Why TDS?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>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9771"/>
            <a:ext cx="8229600" cy="43699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</a:rPr>
              <a:t>As a user, some things I want to be able to do: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altLang="en-US" sz="2800" dirty="0" smtClean="0">
                <a:ea typeface="ＭＳ Ｐゴシック" pitchFamily="34" charset="-128"/>
              </a:rPr>
              <a:t>Easily ‘see’ information regarding the dataset, without the need to download any files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</a:rPr>
              <a:t>Temporal / spatial ranges, available variables, contact info, dataset details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altLang="en-US" sz="2800" dirty="0" smtClean="0">
                <a:ea typeface="ＭＳ Ｐゴシック" pitchFamily="34" charset="-128"/>
              </a:rPr>
              <a:t>Get only the data I need/want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</a:rPr>
              <a:t>Temporal, spatial, and variable </a:t>
            </a:r>
            <a:r>
              <a:rPr lang="en-US" altLang="en-US" dirty="0" err="1" smtClean="0">
                <a:ea typeface="ＭＳ Ｐゴシック" pitchFamily="34" charset="-128"/>
              </a:rPr>
              <a:t>subsetting</a:t>
            </a:r>
            <a:endParaRPr lang="en-US" altLang="en-US" dirty="0" smtClean="0">
              <a:ea typeface="ＭＳ Ｐゴシック" pitchFamily="34" charset="-128"/>
            </a:endParaRPr>
          </a:p>
          <a:p>
            <a:pPr marL="742950" lvl="2" indent="-342900">
              <a:lnSpc>
                <a:spcPct val="90000"/>
              </a:lnSpc>
            </a:pPr>
            <a:r>
              <a:rPr lang="en-US" altLang="en-US" sz="2800" dirty="0" smtClean="0">
                <a:ea typeface="ＭＳ Ｐゴシック" pitchFamily="34" charset="-128"/>
              </a:rPr>
              <a:t>Get data remotely in a variety of ways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altLang="en-US" sz="2800" dirty="0" smtClean="0">
                <a:ea typeface="ＭＳ Ｐゴシック" pitchFamily="34" charset="-128"/>
              </a:rPr>
              <a:t>Download one file, even if data span multiple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57210"/>
            <a:ext cx="5515429" cy="4911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4"/>
          <p:cNvSpPr txBox="1">
            <a:spLocks noChangeArrowheads="1"/>
          </p:cNvSpPr>
          <p:nvPr/>
        </p:nvSpPr>
        <p:spPr bwMode="auto">
          <a:xfrm flipH="1">
            <a:off x="228600" y="6553200"/>
            <a:ext cx="57594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200"/>
              <a:t>* From PacIOOS site, developed by John Maurer, U of HI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64460" y="267384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dirty="0" smtClean="0">
                <a:ea typeface="ＭＳ Ｐゴシック" pitchFamily="34" charset="-128"/>
              </a:rPr>
              <a:t>Why TDS?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379099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Box 4"/>
          <p:cNvSpPr txBox="1">
            <a:spLocks noChangeArrowheads="1"/>
          </p:cNvSpPr>
          <p:nvPr/>
        </p:nvSpPr>
        <p:spPr bwMode="auto">
          <a:xfrm flipH="1">
            <a:off x="228600" y="6553200"/>
            <a:ext cx="57594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200"/>
              <a:t>* From PacIOOS site, developed by John Maurer, U of HI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64460" y="267384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dirty="0" smtClean="0">
                <a:ea typeface="ＭＳ Ｐゴシック" pitchFamily="34" charset="-128"/>
              </a:rPr>
              <a:t>Why TDS?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>Users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41628"/>
            <a:ext cx="5515429" cy="4911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067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Why TDS?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>Data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9771"/>
            <a:ext cx="8229600" cy="43263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</a:rPr>
              <a:t>As a data provider, I want to be able to: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altLang="en-US" sz="2800" dirty="0" smtClean="0">
                <a:ea typeface="ＭＳ Ｐゴシック" pitchFamily="34" charset="-128"/>
              </a:rPr>
              <a:t>Catalog my data holdings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altLang="en-US" sz="2800" dirty="0" smtClean="0">
                <a:ea typeface="ＭＳ Ｐゴシック" pitchFamily="34" charset="-128"/>
              </a:rPr>
              <a:t>Aggregate data files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altLang="en-US" sz="2800" dirty="0" smtClean="0">
                <a:ea typeface="ＭＳ Ｐゴシック" pitchFamily="34" charset="-128"/>
              </a:rPr>
              <a:t>Provide a ‘quick view’ of my data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altLang="en-US" sz="2800" dirty="0" smtClean="0">
                <a:ea typeface="ＭＳ Ｐゴシック" pitchFamily="34" charset="-128"/>
              </a:rPr>
              <a:t>Easily add information (metadata) to my datasets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altLang="en-US" sz="2800" dirty="0" smtClean="0">
                <a:ea typeface="ＭＳ Ｐゴシック" pitchFamily="34" charset="-128"/>
              </a:rPr>
              <a:t>Fix ‘incorrect’ datasets*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altLang="en-US" sz="2800" dirty="0" smtClean="0">
                <a:ea typeface="ＭＳ Ｐゴシック" pitchFamily="34" charset="-128"/>
              </a:rPr>
              <a:t>Allow flexibility in the way users access my data</a:t>
            </a:r>
          </a:p>
          <a:p>
            <a:pPr marL="342900" lvl="1" indent="-342900">
              <a:lnSpc>
                <a:spcPct val="90000"/>
              </a:lnSpc>
              <a:buFont typeface="Arial" pitchFamily="34" charset="0"/>
              <a:buNone/>
            </a:pPr>
            <a:endParaRPr lang="en-US" altLang="en-US" sz="2600" dirty="0" smtClean="0">
              <a:ea typeface="ＭＳ Ｐゴシック" pitchFamily="34" charset="-128"/>
            </a:endParaRPr>
          </a:p>
          <a:p>
            <a:pPr marL="342900" lvl="1" indent="-342900">
              <a:lnSpc>
                <a:spcPct val="90000"/>
              </a:lnSpc>
              <a:buFont typeface="Arial" pitchFamily="34" charset="0"/>
              <a:buNone/>
            </a:pPr>
            <a:r>
              <a:rPr lang="en-US" altLang="en-US" sz="2600" dirty="0" smtClean="0">
                <a:ea typeface="ＭＳ Ｐゴシック" pitchFamily="34" charset="-128"/>
              </a:rPr>
              <a:t>Give users what they need to do science!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Why TDS?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>Data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9771"/>
            <a:ext cx="8229600" cy="43263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</a:rPr>
              <a:t>As a data provider, I want to be able to: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altLang="en-US" sz="2800" dirty="0" smtClean="0">
                <a:ea typeface="ＭＳ Ｐゴシック" pitchFamily="34" charset="-128"/>
              </a:rPr>
              <a:t>Catalog my data holdings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altLang="en-US" sz="2800" dirty="0" smtClean="0">
                <a:ea typeface="ＭＳ Ｐゴシック" pitchFamily="34" charset="-128"/>
              </a:rPr>
              <a:t>Aggregate data files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altLang="en-US" sz="2800" b="1" dirty="0" smtClean="0">
                <a:ea typeface="ＭＳ Ｐゴシック" pitchFamily="34" charset="-128"/>
              </a:rPr>
              <a:t>Provide a ‘quick view’ of my data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altLang="en-US" sz="2800" dirty="0" smtClean="0">
                <a:ea typeface="ＭＳ Ｐゴシック" pitchFamily="34" charset="-128"/>
              </a:rPr>
              <a:t>Easily add information (metadata) to my datasets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altLang="en-US" sz="2800" dirty="0" smtClean="0">
                <a:ea typeface="ＭＳ Ｐゴシック" pitchFamily="34" charset="-128"/>
              </a:rPr>
              <a:t>Fix ‘incorrect’ datasets*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altLang="en-US" sz="2800" dirty="0" smtClean="0">
                <a:ea typeface="ＭＳ Ｐゴシック" pitchFamily="34" charset="-128"/>
              </a:rPr>
              <a:t>Allow flexibility in the way users access my data</a:t>
            </a:r>
          </a:p>
          <a:p>
            <a:pPr marL="342900" lvl="1" indent="-342900">
              <a:lnSpc>
                <a:spcPct val="90000"/>
              </a:lnSpc>
              <a:buFont typeface="Arial" pitchFamily="34" charset="0"/>
              <a:buNone/>
            </a:pPr>
            <a:endParaRPr lang="en-US" altLang="en-US" sz="2600" dirty="0" smtClean="0">
              <a:ea typeface="ＭＳ Ｐゴシック" pitchFamily="34" charset="-128"/>
            </a:endParaRPr>
          </a:p>
          <a:p>
            <a:pPr marL="342900" lvl="1" indent="-342900">
              <a:lnSpc>
                <a:spcPct val="90000"/>
              </a:lnSpc>
              <a:buFont typeface="Arial" pitchFamily="34" charset="0"/>
              <a:buNone/>
            </a:pPr>
            <a:r>
              <a:rPr lang="en-US" altLang="en-US" sz="2600" dirty="0" smtClean="0">
                <a:ea typeface="ＭＳ Ｐゴシック" pitchFamily="34" charset="-128"/>
              </a:rPr>
              <a:t>Give users what they need to do science!</a:t>
            </a:r>
          </a:p>
        </p:txBody>
      </p:sp>
    </p:spTree>
    <p:extLst>
      <p:ext uri="{BB962C8B-B14F-4D97-AF65-F5344CB8AC3E}">
        <p14:creationId xmlns:p14="http://schemas.microsoft.com/office/powerpoint/2010/main" val="242660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Why TDS?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>Data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9771"/>
            <a:ext cx="8229600" cy="43263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</a:rPr>
              <a:t>As a data provider, I want to be able to: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altLang="en-US" sz="2800" dirty="0" smtClean="0">
                <a:ea typeface="ＭＳ Ｐゴシック" pitchFamily="34" charset="-128"/>
              </a:rPr>
              <a:t>Catalog my data holdings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altLang="en-US" sz="2800" dirty="0" smtClean="0">
                <a:ea typeface="ＭＳ Ｐゴシック" pitchFamily="34" charset="-128"/>
              </a:rPr>
              <a:t>Aggregate data files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altLang="en-US" sz="2800" b="1" dirty="0" smtClean="0">
                <a:ea typeface="ＭＳ Ｐゴシック" pitchFamily="34" charset="-128"/>
              </a:rPr>
              <a:t>Provide a ‘quick view’ of my data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altLang="en-US" sz="2800" dirty="0" smtClean="0">
                <a:ea typeface="ＭＳ Ｐゴシック" pitchFamily="34" charset="-128"/>
              </a:rPr>
              <a:t>Easily add information (metadata) to my datasets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altLang="en-US" sz="2800" dirty="0" smtClean="0">
                <a:ea typeface="ＭＳ Ｐゴシック" pitchFamily="34" charset="-128"/>
              </a:rPr>
              <a:t>Fix ‘incorrect’ datasets*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altLang="en-US" sz="2800" dirty="0" smtClean="0">
                <a:ea typeface="ＭＳ Ｐゴシック" pitchFamily="34" charset="-128"/>
              </a:rPr>
              <a:t>Allow flexibility in the way users access my data</a:t>
            </a:r>
          </a:p>
          <a:p>
            <a:pPr marL="342900" lvl="1" indent="-342900">
              <a:lnSpc>
                <a:spcPct val="90000"/>
              </a:lnSpc>
              <a:buFont typeface="Arial" pitchFamily="34" charset="0"/>
              <a:buNone/>
            </a:pPr>
            <a:endParaRPr lang="en-US" altLang="en-US" sz="2600" dirty="0" smtClean="0">
              <a:ea typeface="ＭＳ Ｐゴシック" pitchFamily="34" charset="-128"/>
            </a:endParaRPr>
          </a:p>
          <a:p>
            <a:pPr marL="342900" lvl="1" indent="-342900">
              <a:lnSpc>
                <a:spcPct val="90000"/>
              </a:lnSpc>
              <a:buFont typeface="Arial" pitchFamily="34" charset="0"/>
              <a:buNone/>
            </a:pPr>
            <a:r>
              <a:rPr lang="en-US" altLang="en-US" sz="2600" dirty="0" smtClean="0">
                <a:ea typeface="ＭＳ Ｐゴシック" pitchFamily="34" charset="-128"/>
              </a:rPr>
              <a:t>Give users what they need to do science!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68" y="1578713"/>
            <a:ext cx="5928926" cy="465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506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THREDDS Data Server (TDS)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2900" lvl="1" indent="-342900">
              <a:buFont typeface="Arial" pitchFamily="34" charset="0"/>
              <a:buChar char="•"/>
              <a:defRPr/>
            </a:pPr>
            <a:endParaRPr lang="en-US" dirty="0" smtClean="0">
              <a:ea typeface="+mn-ea"/>
            </a:endParaRP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Web server for scientific data (written in 100% Java*)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Can serve any dataset the </a:t>
            </a:r>
            <a:r>
              <a:rPr lang="en-US" dirty="0" err="1" smtClean="0">
                <a:ea typeface="+mn-ea"/>
                <a:cs typeface="+mn-cs"/>
              </a:rPr>
              <a:t>netCDF</a:t>
            </a:r>
            <a:r>
              <a:rPr lang="en-US" dirty="0" smtClean="0">
                <a:ea typeface="+mn-ea"/>
                <a:cs typeface="+mn-cs"/>
              </a:rPr>
              <a:t>-Java library can read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E.g., netCDF-3, netCDF-4, HDF-4, HDF-5, HDF-EOS, GRIB-1, GRIB-2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Advertise available datasets and services via catalogs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Data access (subset) services:</a:t>
            </a:r>
          </a:p>
          <a:p>
            <a:pPr lvl="1">
              <a:defRPr/>
            </a:pPr>
            <a:r>
              <a:rPr lang="en-US" dirty="0" err="1" smtClean="0">
                <a:ea typeface="+mn-ea"/>
              </a:rPr>
              <a:t>OPeNDAP</a:t>
            </a:r>
            <a:endParaRPr lang="en-US" dirty="0" smtClean="0">
              <a:ea typeface="+mn-ea"/>
            </a:endParaRPr>
          </a:p>
          <a:p>
            <a:pPr lvl="1">
              <a:defRPr/>
            </a:pPr>
            <a:r>
              <a:rPr lang="en-US" dirty="0" smtClean="0">
                <a:ea typeface="+mn-ea"/>
              </a:rPr>
              <a:t>OGC WMS and WCS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NCSS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Data collection services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Aggregation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Point/station collection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Metadata services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THREDDS Catalog XML</a:t>
            </a:r>
          </a:p>
          <a:p>
            <a:pPr lvl="1">
              <a:defRPr/>
            </a:pPr>
            <a:r>
              <a:rPr lang="en-US" dirty="0" err="1" smtClean="0">
                <a:ea typeface="+mn-ea"/>
              </a:rPr>
              <a:t>ncISO</a:t>
            </a:r>
            <a:r>
              <a:rPr lang="en-US" dirty="0" smtClean="0">
                <a:ea typeface="+mn-ea"/>
              </a:rPr>
              <a:t>: ISO, UDDC, </a:t>
            </a:r>
            <a:r>
              <a:rPr lang="en-US" dirty="0" err="1" smtClean="0">
                <a:ea typeface="+mn-ea"/>
              </a:rPr>
              <a:t>NcML</a:t>
            </a:r>
            <a:endParaRPr lang="en-US" dirty="0" smtClean="0">
              <a:ea typeface="+mn-ea"/>
            </a:endParaRPr>
          </a:p>
          <a:p>
            <a:pPr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58894" y="6371772"/>
            <a:ext cx="351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 Writing netCDF-4 requires the </a:t>
            </a:r>
            <a:r>
              <a:rPr lang="en-US" sz="1200" dirty="0" err="1" smtClean="0"/>
              <a:t>netCDF</a:t>
            </a:r>
            <a:r>
              <a:rPr lang="en-US" sz="1200" dirty="0" smtClean="0"/>
              <a:t>-C library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2"/>
          <p:cNvSpPr txBox="1">
            <a:spLocks noChangeArrowheads="1"/>
          </p:cNvSpPr>
          <p:nvPr/>
        </p:nvSpPr>
        <p:spPr bwMode="auto">
          <a:xfrm>
            <a:off x="641158" y="1219200"/>
            <a:ext cx="4876800" cy="3693319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71450" h="279400" prst="relaxedInset"/>
          </a:sp3d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sz="1800" dirty="0" smtClean="0">
              <a:latin typeface="Calibri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sz="1800" dirty="0" smtClean="0">
                <a:latin typeface="Calibri" charset="0"/>
              </a:rPr>
              <a:t>      Servlet Container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US" sz="1800" dirty="0" smtClean="0">
              <a:latin typeface="Calibri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sz="1800" dirty="0" smtClean="0">
              <a:latin typeface="Calibri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sz="1800" dirty="0" smtClean="0">
              <a:latin typeface="Calibri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sz="1800" dirty="0" smtClean="0">
              <a:latin typeface="Calibri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sz="1800" dirty="0" smtClean="0">
              <a:latin typeface="Calibri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sz="1800" dirty="0" smtClean="0">
              <a:latin typeface="Calibri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sz="1800" dirty="0" smtClean="0">
              <a:latin typeface="Calibri" charset="0"/>
            </a:endParaRP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260350" y="1143000"/>
            <a:ext cx="5562600" cy="571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>
              <a:latin typeface="Calibri" pitchFamily="34" charset="0"/>
            </a:endParaRPr>
          </a:p>
        </p:txBody>
      </p:sp>
      <p:sp>
        <p:nvSpPr>
          <p:cNvPr id="24581" name="Rectangle 4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ea typeface="ＭＳ Ｐゴシック" pitchFamily="34" charset="-128"/>
              </a:rPr>
              <a:t>THREDDS Data Server</a:t>
            </a:r>
          </a:p>
        </p:txBody>
      </p:sp>
      <p:sp>
        <p:nvSpPr>
          <p:cNvPr id="28676" name="AutoShape 5"/>
          <p:cNvSpPr>
            <a:spLocks noChangeArrowheads="1"/>
          </p:cNvSpPr>
          <p:nvPr/>
        </p:nvSpPr>
        <p:spPr bwMode="auto">
          <a:xfrm>
            <a:off x="1174558" y="5638800"/>
            <a:ext cx="1828800" cy="10668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Datasets</a:t>
            </a:r>
          </a:p>
        </p:txBody>
      </p:sp>
      <p:cxnSp>
        <p:nvCxnSpPr>
          <p:cNvPr id="24585" name="AutoShape 6"/>
          <p:cNvCxnSpPr>
            <a:cxnSpLocks noChangeShapeType="1"/>
            <a:stCxn id="63" idx="3"/>
          </p:cNvCxnSpPr>
          <p:nvPr/>
        </p:nvCxnSpPr>
        <p:spPr bwMode="auto">
          <a:xfrm>
            <a:off x="6149975" y="1817688"/>
            <a:ext cx="358775" cy="811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6" name="AutoShape 7"/>
          <p:cNvCxnSpPr>
            <a:cxnSpLocks noChangeShapeType="1"/>
          </p:cNvCxnSpPr>
          <p:nvPr/>
        </p:nvCxnSpPr>
        <p:spPr bwMode="auto">
          <a:xfrm flipV="1">
            <a:off x="4984750" y="2628900"/>
            <a:ext cx="1524000" cy="180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7" name="AutoShape 8"/>
          <p:cNvCxnSpPr>
            <a:cxnSpLocks noChangeShapeType="1"/>
            <a:endCxn id="60" idx="0"/>
          </p:cNvCxnSpPr>
          <p:nvPr/>
        </p:nvCxnSpPr>
        <p:spPr bwMode="auto">
          <a:xfrm>
            <a:off x="2624138" y="4198938"/>
            <a:ext cx="1514475" cy="874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8" name="Text Box 10"/>
          <p:cNvSpPr txBox="1">
            <a:spLocks noChangeArrowheads="1"/>
          </p:cNvSpPr>
          <p:nvPr/>
        </p:nvSpPr>
        <p:spPr bwMode="auto">
          <a:xfrm>
            <a:off x="2622550" y="65833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 i="1">
                <a:latin typeface="Calibri" pitchFamily="34" charset="0"/>
              </a:rPr>
              <a:t>thredds.ucar.edu</a:t>
            </a:r>
          </a:p>
        </p:txBody>
      </p:sp>
      <p:sp>
        <p:nvSpPr>
          <p:cNvPr id="28681" name="Text Box 11"/>
          <p:cNvSpPr txBox="1">
            <a:spLocks noChangeArrowheads="1"/>
          </p:cNvSpPr>
          <p:nvPr/>
        </p:nvSpPr>
        <p:spPr bwMode="auto">
          <a:xfrm>
            <a:off x="1403158" y="2438400"/>
            <a:ext cx="2438400" cy="1052513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h="254000" prst="artDeco"/>
          </a:sp3d>
        </p:spPr>
        <p:txBody>
          <a:bodyPr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2000" smtClean="0">
                <a:latin typeface="Calibri" charset="0"/>
              </a:rPr>
              <a:t>THREDDS Server</a:t>
            </a:r>
          </a:p>
        </p:txBody>
      </p:sp>
      <p:sp>
        <p:nvSpPr>
          <p:cNvPr id="28682" name="Oval 13"/>
          <p:cNvSpPr>
            <a:spLocks noChangeArrowheads="1"/>
          </p:cNvSpPr>
          <p:nvPr/>
        </p:nvSpPr>
        <p:spPr bwMode="auto">
          <a:xfrm>
            <a:off x="6508558" y="2133600"/>
            <a:ext cx="2189018" cy="9906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Remote Access</a:t>
            </a:r>
          </a:p>
          <a:p>
            <a:pPr algn="ctr">
              <a:defRPr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Client</a:t>
            </a:r>
          </a:p>
        </p:txBody>
      </p:sp>
      <p:sp>
        <p:nvSpPr>
          <p:cNvPr id="28683" name="Text Box 17"/>
          <p:cNvSpPr txBox="1">
            <a:spLocks noChangeArrowheads="1"/>
          </p:cNvSpPr>
          <p:nvPr/>
        </p:nvSpPr>
        <p:spPr bwMode="auto">
          <a:xfrm>
            <a:off x="3841558" y="2916238"/>
            <a:ext cx="1143000" cy="28416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h="254000" prst="artDeco"/>
          </a:sp3d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1200" b="1" smtClean="0">
                <a:latin typeface="Calibri" charset="0"/>
              </a:rPr>
              <a:t>HTTPServer</a:t>
            </a:r>
          </a:p>
        </p:txBody>
      </p:sp>
      <p:sp>
        <p:nvSpPr>
          <p:cNvPr id="28684" name="Text Box 18"/>
          <p:cNvSpPr txBox="1">
            <a:spLocks noChangeArrowheads="1"/>
          </p:cNvSpPr>
          <p:nvPr/>
        </p:nvSpPr>
        <p:spPr bwMode="auto">
          <a:xfrm>
            <a:off x="3841558" y="3200400"/>
            <a:ext cx="1143000" cy="284163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h="254000" prst="artDeco"/>
          </a:sp3d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1200" b="1" smtClean="0">
                <a:latin typeface="Calibri" charset="0"/>
              </a:rPr>
              <a:t>WMS</a:t>
            </a:r>
          </a:p>
        </p:txBody>
      </p:sp>
      <p:cxnSp>
        <p:nvCxnSpPr>
          <p:cNvPr id="24601" name="AutoShape 19"/>
          <p:cNvCxnSpPr>
            <a:cxnSpLocks noChangeShapeType="1"/>
          </p:cNvCxnSpPr>
          <p:nvPr/>
        </p:nvCxnSpPr>
        <p:spPr bwMode="auto">
          <a:xfrm flipV="1">
            <a:off x="4984750" y="2628900"/>
            <a:ext cx="1524000" cy="430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2" name="AutoShape 20"/>
          <p:cNvCxnSpPr>
            <a:cxnSpLocks noChangeShapeType="1"/>
          </p:cNvCxnSpPr>
          <p:nvPr/>
        </p:nvCxnSpPr>
        <p:spPr bwMode="auto">
          <a:xfrm flipV="1">
            <a:off x="4984750" y="2628900"/>
            <a:ext cx="1524000" cy="714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7" name="Text Box 21"/>
          <p:cNvSpPr txBox="1">
            <a:spLocks noChangeArrowheads="1"/>
          </p:cNvSpPr>
          <p:nvPr/>
        </p:nvSpPr>
        <p:spPr bwMode="auto">
          <a:xfrm>
            <a:off x="3841558" y="2438400"/>
            <a:ext cx="1143000" cy="284163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h="254000" prst="artDeco"/>
          </a:sp3d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1200" b="1" smtClean="0">
                <a:latin typeface="Calibri" charset="0"/>
              </a:rPr>
              <a:t>WCS</a:t>
            </a:r>
          </a:p>
        </p:txBody>
      </p:sp>
      <p:sp>
        <p:nvSpPr>
          <p:cNvPr id="28688" name="Text Box 22"/>
          <p:cNvSpPr txBox="1">
            <a:spLocks noChangeArrowheads="1"/>
          </p:cNvSpPr>
          <p:nvPr/>
        </p:nvSpPr>
        <p:spPr bwMode="auto">
          <a:xfrm>
            <a:off x="3841558" y="2667000"/>
            <a:ext cx="1143000" cy="284163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h="254000" prst="artDeco"/>
          </a:sp3d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1200" b="1" smtClean="0">
                <a:latin typeface="Calibri" charset="0"/>
              </a:rPr>
              <a:t>OPeNDAP</a:t>
            </a:r>
          </a:p>
        </p:txBody>
      </p:sp>
      <p:cxnSp>
        <p:nvCxnSpPr>
          <p:cNvPr id="24609" name="AutoShape 23"/>
          <p:cNvCxnSpPr>
            <a:cxnSpLocks noChangeShapeType="1"/>
          </p:cNvCxnSpPr>
          <p:nvPr/>
        </p:nvCxnSpPr>
        <p:spPr bwMode="auto">
          <a:xfrm>
            <a:off x="4984750" y="2581275"/>
            <a:ext cx="1524000" cy="47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0" name="AutoShape 25"/>
          <p:cNvCxnSpPr>
            <a:cxnSpLocks noChangeShapeType="1"/>
          </p:cNvCxnSpPr>
          <p:nvPr/>
        </p:nvCxnSpPr>
        <p:spPr bwMode="auto">
          <a:xfrm flipH="1">
            <a:off x="2089150" y="4198938"/>
            <a:ext cx="534988" cy="143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1" name="Text Box 11"/>
          <p:cNvSpPr txBox="1">
            <a:spLocks noChangeArrowheads="1"/>
          </p:cNvSpPr>
          <p:nvPr/>
        </p:nvSpPr>
        <p:spPr bwMode="auto">
          <a:xfrm>
            <a:off x="1404746" y="3490913"/>
            <a:ext cx="2438400" cy="708025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h="254000" prst="artDeco"/>
          </a:sp3d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1" smtClean="0">
                <a:latin typeface="Calibri" charset="0"/>
              </a:rPr>
              <a:t>NetCDF-Java</a:t>
            </a:r>
          </a:p>
          <a:p>
            <a:pPr algn="ctr">
              <a:defRPr/>
            </a:pPr>
            <a:r>
              <a:rPr lang="en-US" sz="2000" b="1" smtClean="0">
                <a:latin typeface="Calibri" charset="0"/>
              </a:rPr>
              <a:t>Library</a:t>
            </a:r>
          </a:p>
        </p:txBody>
      </p:sp>
      <p:sp>
        <p:nvSpPr>
          <p:cNvPr id="60" name="Text Box 11"/>
          <p:cNvSpPr txBox="1">
            <a:spLocks noChangeArrowheads="1"/>
          </p:cNvSpPr>
          <p:nvPr/>
        </p:nvSpPr>
        <p:spPr bwMode="auto">
          <a:xfrm>
            <a:off x="2919413" y="5073650"/>
            <a:ext cx="2438400" cy="4000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01600" dir="8100000" algn="tr" rotWithShape="0">
              <a:srgbClr val="808080">
                <a:alpha val="39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2000" dirty="0" err="1" smtClean="0">
                <a:latin typeface="Calibri" charset="0"/>
              </a:rPr>
              <a:t>configCatalog.xml</a:t>
            </a:r>
            <a:r>
              <a:rPr lang="en-US" sz="2000" dirty="0" smtClean="0">
                <a:latin typeface="Calibri" charset="0"/>
              </a:rPr>
              <a:t> </a:t>
            </a:r>
            <a:endParaRPr lang="en-US" sz="2000" dirty="0">
              <a:latin typeface="Calibri" charset="0"/>
            </a:endParaRPr>
          </a:p>
        </p:txBody>
      </p:sp>
      <p:sp>
        <p:nvSpPr>
          <p:cNvPr id="63" name="Text Box 11"/>
          <p:cNvSpPr txBox="1">
            <a:spLocks noChangeArrowheads="1"/>
          </p:cNvSpPr>
          <p:nvPr/>
        </p:nvSpPr>
        <p:spPr bwMode="auto">
          <a:xfrm>
            <a:off x="3711575" y="1617663"/>
            <a:ext cx="2438400" cy="4000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01600" dir="8100000" algn="tr" rotWithShape="0">
              <a:srgbClr val="808080">
                <a:alpha val="39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2000" dirty="0" err="1" smtClean="0">
                <a:latin typeface="Calibri" charset="0"/>
              </a:rPr>
              <a:t>catalog.xml</a:t>
            </a:r>
            <a:r>
              <a:rPr lang="en-US" sz="2000" dirty="0" smtClean="0">
                <a:latin typeface="Calibri" charset="0"/>
              </a:rPr>
              <a:t> </a:t>
            </a:r>
            <a:endParaRPr lang="en-US" sz="2000" dirty="0">
              <a:latin typeface="Calibri" charset="0"/>
            </a:endParaRPr>
          </a:p>
        </p:txBody>
      </p:sp>
      <p:cxnSp>
        <p:nvCxnSpPr>
          <p:cNvPr id="24616" name="AutoShape 14"/>
          <p:cNvCxnSpPr>
            <a:cxnSpLocks noChangeShapeType="1"/>
            <a:endCxn id="63" idx="2"/>
          </p:cNvCxnSpPr>
          <p:nvPr/>
        </p:nvCxnSpPr>
        <p:spPr bwMode="auto">
          <a:xfrm flipV="1">
            <a:off x="2622550" y="2017713"/>
            <a:ext cx="2308225" cy="420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Lightning Bolt 32"/>
          <p:cNvSpPr/>
          <p:nvPr/>
        </p:nvSpPr>
        <p:spPr>
          <a:xfrm>
            <a:off x="2706514" y="5458644"/>
            <a:ext cx="5710532" cy="1085000"/>
          </a:xfrm>
          <a:prstGeom prst="lightningBolt">
            <a:avLst/>
          </a:prstGeom>
          <a:solidFill>
            <a:srgbClr val="FFFF00"/>
          </a:solidFill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Cloud 31"/>
          <p:cNvSpPr/>
          <p:nvPr/>
        </p:nvSpPr>
        <p:spPr>
          <a:xfrm>
            <a:off x="6146290" y="4701665"/>
            <a:ext cx="2551286" cy="1463489"/>
          </a:xfrm>
          <a:prstGeom prst="cloud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621" name="Text Box 16"/>
          <p:cNvSpPr txBox="1">
            <a:spLocks noChangeArrowheads="1"/>
          </p:cNvSpPr>
          <p:nvPr/>
        </p:nvSpPr>
        <p:spPr bwMode="auto">
          <a:xfrm>
            <a:off x="6829425" y="5227638"/>
            <a:ext cx="1049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latin typeface="Calibri" pitchFamily="34" charset="0"/>
              </a:rPr>
              <a:t>IDD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altLang="en-US" sz="4000" smtClean="0">
                <a:ea typeface="ＭＳ Ｐゴシック" pitchFamily="34" charset="-128"/>
              </a:rPr>
              <a:t>THREDDS Data Server</a:t>
            </a:r>
            <a:br>
              <a:rPr lang="en-US" altLang="en-US" sz="4000" smtClean="0">
                <a:ea typeface="ＭＳ Ｐゴシック" pitchFamily="34" charset="-128"/>
              </a:rPr>
            </a:br>
            <a:r>
              <a:rPr lang="en-US" altLang="en-US" sz="4000" smtClean="0">
                <a:ea typeface="ＭＳ Ｐゴシック" pitchFamily="34" charset="-128"/>
              </a:rPr>
              <a:t>Getting Started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457200" y="2005013"/>
            <a:ext cx="8229600" cy="4349750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TDS is written in 100% Java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TDS uses the Java Servlet framework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Need to Install Tomcat or other servlet container</a:t>
            </a:r>
          </a:p>
          <a:p>
            <a:pPr lvl="2"/>
            <a:r>
              <a:rPr lang="en-US" altLang="en-US" dirty="0" smtClean="0">
                <a:ea typeface="ＭＳ Ｐゴシック" pitchFamily="34" charset="-128"/>
              </a:rPr>
              <a:t>Tomcat used in many places (The Weather Channel, Netflix, LinkedIn, to name a few)</a:t>
            </a:r>
          </a:p>
          <a:p>
            <a:pPr lvl="2"/>
            <a:r>
              <a:rPr lang="en-US" altLang="en-US" dirty="0" smtClean="0">
                <a:ea typeface="ＭＳ Ｐゴシック" pitchFamily="34" charset="-128"/>
              </a:rPr>
              <a:t>Note: many cloud services can use servlets (e.g. Amazon Web Services, </a:t>
            </a:r>
            <a:r>
              <a:rPr lang="en-US" altLang="en-US" dirty="0" err="1" smtClean="0">
                <a:ea typeface="ＭＳ Ｐゴシック" pitchFamily="34" charset="-128"/>
              </a:rPr>
              <a:t>CloudBees</a:t>
            </a:r>
            <a:r>
              <a:rPr lang="en-US" altLang="en-US" dirty="0" smtClean="0">
                <a:ea typeface="ＭＳ Ｐゴシック" pitchFamily="34" charset="-128"/>
              </a:rPr>
              <a:t>, Google App Engine, Windows Azure Compute, etc.)</a:t>
            </a:r>
          </a:p>
          <a:p>
            <a:r>
              <a:rPr lang="en-US" altLang="en-US" dirty="0" smtClean="0">
                <a:solidFill>
                  <a:schemeClr val="bg1"/>
                </a:solidFill>
                <a:ea typeface="ＭＳ Ｐゴシック" pitchFamily="34" charset="-128"/>
              </a:rPr>
              <a:t>First up: </a:t>
            </a:r>
            <a:r>
              <a:rPr lang="en-US" altLang="en-US" strike="sngStrike" dirty="0" smtClean="0">
                <a:solidFill>
                  <a:schemeClr val="bg1"/>
                </a:solidFill>
                <a:ea typeface="ＭＳ Ｐゴシック" pitchFamily="34" charset="-128"/>
              </a:rPr>
              <a:t>Install and configure </a:t>
            </a:r>
            <a:r>
              <a:rPr lang="en-US" altLang="en-US" strike="sngStrike" dirty="0" smtClean="0">
                <a:solidFill>
                  <a:schemeClr val="bg1"/>
                </a:solidFill>
                <a:ea typeface="ＭＳ Ｐゴシック" pitchFamily="34" charset="-128"/>
              </a:rPr>
              <a:t>Tomcat </a:t>
            </a:r>
            <a:r>
              <a:rPr lang="en-US" altLang="en-US" dirty="0" smtClean="0">
                <a:solidFill>
                  <a:schemeClr val="bg1"/>
                </a:solidFill>
                <a:ea typeface="ＭＳ Ｐゴシック" pitchFamily="34" charset="-128"/>
              </a:rPr>
              <a:t>Docker </a:t>
            </a:r>
            <a:r>
              <a:rPr lang="en-US" altLang="en-US" dirty="0" err="1" smtClean="0">
                <a:solidFill>
                  <a:schemeClr val="bg1"/>
                </a:solidFill>
                <a:ea typeface="ＭＳ Ｐゴシック" pitchFamily="34" charset="-128"/>
              </a:rPr>
              <a:t>Docker</a:t>
            </a:r>
            <a:r>
              <a:rPr lang="en-US" altLang="en-US" dirty="0" smtClean="0">
                <a:solidFill>
                  <a:schemeClr val="bg1"/>
                </a:solidFill>
                <a:ea typeface="ＭＳ Ｐゴシック" pitchFamily="34" charset="-128"/>
              </a:rPr>
              <a:t> </a:t>
            </a:r>
            <a:r>
              <a:rPr lang="en-US" altLang="en-US" dirty="0" err="1" smtClean="0">
                <a:solidFill>
                  <a:schemeClr val="bg1"/>
                </a:solidFill>
                <a:ea typeface="ＭＳ Ｐゴシック" pitchFamily="34" charset="-128"/>
              </a:rPr>
              <a:t>Docker</a:t>
            </a:r>
            <a:r>
              <a:rPr lang="en-US" altLang="en-US" dirty="0" smtClean="0">
                <a:solidFill>
                  <a:schemeClr val="bg1"/>
                </a:solidFill>
                <a:ea typeface="ＭＳ Ｐゴシック" pitchFamily="34" charset="-128"/>
              </a:rPr>
              <a:t> and TDS</a:t>
            </a:r>
            <a:endParaRPr lang="en-US" altLang="en-US" dirty="0" smtClean="0">
              <a:solidFill>
                <a:schemeClr val="bg1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altLang="en-US" sz="4000" smtClean="0">
                <a:ea typeface="ＭＳ Ｐゴシック" pitchFamily="34" charset="-128"/>
              </a:rPr>
              <a:t>THREDDS Data Server</a:t>
            </a:r>
            <a:br>
              <a:rPr lang="en-US" altLang="en-US" sz="4000" smtClean="0">
                <a:ea typeface="ＭＳ Ｐゴシック" pitchFamily="34" charset="-128"/>
              </a:rPr>
            </a:br>
            <a:r>
              <a:rPr lang="en-US" altLang="en-US" sz="4000" smtClean="0">
                <a:ea typeface="ＭＳ Ｐゴシック" pitchFamily="34" charset="-128"/>
              </a:rPr>
              <a:t>Getting Started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457200" y="2005013"/>
            <a:ext cx="8229600" cy="4349750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TDS is written in 100% Java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TDS uses the Java Servlet framework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Need to Install Tomcat or other servlet container</a:t>
            </a:r>
          </a:p>
          <a:p>
            <a:pPr lvl="2"/>
            <a:r>
              <a:rPr lang="en-US" altLang="en-US" dirty="0" smtClean="0">
                <a:ea typeface="ＭＳ Ｐゴシック" pitchFamily="34" charset="-128"/>
              </a:rPr>
              <a:t>Tomcat used in many places (The Weather Channel, Netflix, LinkedIn, to name a few)</a:t>
            </a:r>
          </a:p>
          <a:p>
            <a:pPr lvl="2"/>
            <a:r>
              <a:rPr lang="en-US" altLang="en-US" dirty="0" smtClean="0">
                <a:ea typeface="ＭＳ Ｐゴシック" pitchFamily="34" charset="-128"/>
              </a:rPr>
              <a:t>Note: many cloud services can use servlets (e.g. Amazon Web Services, </a:t>
            </a:r>
            <a:r>
              <a:rPr lang="en-US" altLang="en-US" dirty="0" err="1" smtClean="0">
                <a:ea typeface="ＭＳ Ｐゴシック" pitchFamily="34" charset="-128"/>
              </a:rPr>
              <a:t>CloudBees</a:t>
            </a:r>
            <a:r>
              <a:rPr lang="en-US" altLang="en-US" dirty="0" smtClean="0">
                <a:ea typeface="ＭＳ Ｐゴシック" pitchFamily="34" charset="-128"/>
              </a:rPr>
              <a:t>, Google App Engine, Windows Azure Compute, etc.)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First up: </a:t>
            </a:r>
            <a:r>
              <a:rPr lang="en-US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pitchFamily="34" charset="-128"/>
              </a:rPr>
              <a:t>Install and configure </a:t>
            </a:r>
            <a:r>
              <a:rPr lang="en-US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pitchFamily="34" charset="-128"/>
              </a:rPr>
              <a:t>Tomcat </a:t>
            </a:r>
            <a:r>
              <a:rPr lang="en-US" altLang="en-US" dirty="0" smtClean="0">
                <a:solidFill>
                  <a:schemeClr val="bg1"/>
                </a:solidFill>
                <a:ea typeface="ＭＳ Ｐゴシック" pitchFamily="34" charset="-128"/>
              </a:rPr>
              <a:t>Docker D    </a:t>
            </a:r>
            <a:r>
              <a:rPr lang="en-US" altLang="en-US" dirty="0" err="1" smtClean="0">
                <a:solidFill>
                  <a:schemeClr val="bg1"/>
                </a:solidFill>
                <a:ea typeface="ＭＳ Ｐゴシック" pitchFamily="34" charset="-128"/>
              </a:rPr>
              <a:t>ddddocker</a:t>
            </a:r>
            <a:r>
              <a:rPr lang="en-US" altLang="en-US" dirty="0" smtClean="0">
                <a:solidFill>
                  <a:schemeClr val="bg1"/>
                </a:solidFill>
                <a:ea typeface="ＭＳ Ｐゴシック" pitchFamily="34" charset="-128"/>
              </a:rPr>
              <a:t> </a:t>
            </a:r>
            <a:r>
              <a:rPr lang="en-US" altLang="en-US" dirty="0" smtClean="0">
                <a:ea typeface="ＭＳ Ｐゴシック" pitchFamily="34" charset="-128"/>
              </a:rPr>
              <a:t>Docker and TDS</a:t>
            </a:r>
            <a:endParaRPr lang="en-US" alt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850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Unidata</a:t>
            </a:r>
            <a:r>
              <a:rPr lang="en-US" dirty="0" smtClean="0"/>
              <a:t>: Core Activities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267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Facilitate access to (real-time) data by the University research and education community</a:t>
            </a:r>
          </a:p>
          <a:p>
            <a:r>
              <a:rPr lang="en-US" dirty="0" smtClean="0"/>
              <a:t>Support the community in their use of the data</a:t>
            </a:r>
          </a:p>
          <a:p>
            <a:r>
              <a:rPr lang="en-US" dirty="0" smtClean="0"/>
              <a:t>Help build, represent, and advocate on behalf of the community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4" name="Picture 2" descr="http://www.southalabama.edu/meteorology/rwade/Notes/Difax_files/slide0041_image0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3394" y="3713145"/>
            <a:ext cx="3053953" cy="2287605"/>
          </a:xfrm>
          <a:prstGeom prst="rect">
            <a:avLst/>
          </a:prstGeom>
          <a:noFill/>
        </p:spPr>
      </p:pic>
      <p:pic>
        <p:nvPicPr>
          <p:cNvPr id="5" name="Picture 4" descr="http://www.southalabama.edu/meteorology/rwade/Notes/Difax_files/slide0042_image0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7510" y="3696891"/>
            <a:ext cx="3214688" cy="2143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95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Skew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819400"/>
            <a:ext cx="2795627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http://www.unidata.ucar.edu/software/idv/gallery/pmsl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01650" y="1295400"/>
            <a:ext cx="2456550" cy="1905000"/>
          </a:xfrm>
          <a:prstGeom prst="rect">
            <a:avLst/>
          </a:prstGeom>
          <a:noFill/>
        </p:spPr>
      </p:pic>
      <p:pic>
        <p:nvPicPr>
          <p:cNvPr id="5" name="Picture 1" descr="WRF_WindSpeedVectorX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" t="2489" r="26851" b="6349"/>
          <a:stretch>
            <a:fillRect/>
          </a:stretch>
        </p:blipFill>
        <p:spPr bwMode="auto">
          <a:xfrm>
            <a:off x="2025650" y="914400"/>
            <a:ext cx="29273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http://www.unidata.ucar.edu/software/idv/gallery/saoPlot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7400" y="4191000"/>
            <a:ext cx="2970595" cy="2496565"/>
          </a:xfrm>
          <a:prstGeom prst="rect">
            <a:avLst/>
          </a:prstGeom>
          <a:noFill/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0" y="2819400"/>
            <a:ext cx="3048000" cy="2430431"/>
          </a:xfrm>
          <a:prstGeom prst="rect">
            <a:avLst/>
          </a:prstGeom>
        </p:spPr>
      </p:pic>
      <p:pic>
        <p:nvPicPr>
          <p:cNvPr id="9" name="Picture 4" descr="http://www.unidata.ucar.edu/software/gempak/examples/levelII/KLVX_200306262317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48400" y="3962060"/>
            <a:ext cx="2708719" cy="2164557"/>
          </a:xfrm>
          <a:prstGeom prst="rect">
            <a:avLst/>
          </a:prstGeom>
          <a:noFill/>
        </p:spPr>
      </p:pic>
      <p:sp>
        <p:nvSpPr>
          <p:cNvPr id="10" name="Shape 50"/>
          <p:cNvSpPr txBox="1">
            <a:spLocks/>
          </p:cNvSpPr>
          <p:nvPr/>
        </p:nvSpPr>
        <p:spPr bwMode="auto">
          <a:xfrm>
            <a:off x="391885" y="274637"/>
            <a:ext cx="8577944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600" smtClean="0"/>
              <a:t>Unidata: Facilitate access to real-time data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7096332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idd_topology_200612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905000"/>
            <a:ext cx="7731760" cy="23207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14400" y="812800"/>
            <a:ext cx="7315200" cy="10922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"/>
                <a:ea typeface="ＭＳ Ｐゴシック" pitchFamily="1" charset="-128"/>
                <a:cs typeface="ＭＳ Ｐゴシック" pitchFamily="1" charset="-128"/>
              </a:rPr>
              <a:t>Push</a:t>
            </a: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"/>
                <a:ea typeface="ＭＳ Ｐゴシック" pitchFamily="1" charset="-128"/>
                <a:cs typeface="ＭＳ Ｐゴシック" pitchFamily="1" charset="-128"/>
              </a:rPr>
              <a:t>IDD: Real-Time Data Distribution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4419600"/>
            <a:ext cx="5759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Over 200 sites. Approx 15 GB/hour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03336" y="5029200"/>
            <a:ext cx="5811864" cy="1472625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en-US" sz="2400" dirty="0" err="1" smtClean="0">
                <a:ea typeface="ＭＳ Ｐゴシック" pitchFamily="34" charset="-128"/>
              </a:rPr>
              <a:t>Unidata</a:t>
            </a:r>
            <a:r>
              <a:rPr lang="ja-JP" altLang="en-US" sz="2400" dirty="0" smtClean="0">
                <a:ea typeface="ＭＳ Ｐゴシック" pitchFamily="34" charset="-128"/>
              </a:rPr>
              <a:t>’</a:t>
            </a:r>
            <a:r>
              <a:rPr lang="en-US" altLang="ja-JP" sz="2400" dirty="0" smtClean="0">
                <a:ea typeface="ＭＳ Ｐゴシック" pitchFamily="34" charset="-128"/>
              </a:rPr>
              <a:t>s LDM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ea typeface="ＭＳ Ｐゴシック" pitchFamily="34" charset="-128"/>
              </a:rPr>
              <a:t>Protocol and client/server software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ea typeface="ＭＳ Ｐゴシック" pitchFamily="34" charset="-128"/>
              </a:rPr>
              <a:t>Event-driven data distribution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ea typeface="ＭＳ Ｐゴシック" pitchFamily="34" charset="-128"/>
              </a:rPr>
              <a:t>Supports subscription to subsets of data feeds</a:t>
            </a:r>
          </a:p>
          <a:p>
            <a:pPr lvl="1"/>
            <a:endParaRPr lang="en-US" altLang="en-US" sz="2400" dirty="0" smtClean="0">
              <a:ea typeface="ＭＳ Ｐゴシック" pitchFamily="34" charset="-128"/>
            </a:endParaRPr>
          </a:p>
          <a:p>
            <a:pPr lvl="1"/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9" name="Shape 50"/>
          <p:cNvSpPr txBox="1">
            <a:spLocks noGrp="1"/>
          </p:cNvSpPr>
          <p:nvPr>
            <p:ph type="title"/>
          </p:nvPr>
        </p:nvSpPr>
        <p:spPr>
          <a:xfrm>
            <a:off x="391885" y="274637"/>
            <a:ext cx="8577944" cy="7159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 dirty="0" err="1" smtClean="0"/>
              <a:t>Unidata</a:t>
            </a:r>
            <a:r>
              <a:rPr lang="en-US" sz="3600" dirty="0" smtClean="0"/>
              <a:t>: Facilitate access to real-time data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73266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>
                <a:ea typeface="ＭＳ Ｐゴシック" pitchFamily="34" charset="-128"/>
              </a:rPr>
              <a:t>IDD data from </a:t>
            </a:r>
            <a:r>
              <a:rPr lang="en-US" altLang="en-US" sz="2800" dirty="0" err="1" smtClean="0">
                <a:ea typeface="ＭＳ Ｐゴシック" pitchFamily="34" charset="-128"/>
              </a:rPr>
              <a:t>Unidata</a:t>
            </a:r>
            <a:r>
              <a:rPr lang="en-US" altLang="en-US" sz="2800" dirty="0" smtClean="0">
                <a:ea typeface="ＭＳ Ｐゴシック" pitchFamily="34" charset="-128"/>
              </a:rPr>
              <a:t> available via</a:t>
            </a:r>
          </a:p>
          <a:p>
            <a:pPr lvl="1"/>
            <a:r>
              <a:rPr lang="en-US" altLang="en-US" sz="2400" dirty="0" smtClean="0">
                <a:ea typeface="ＭＳ Ｐゴシック" pitchFamily="34" charset="-128"/>
              </a:rPr>
              <a:t>Servers</a:t>
            </a:r>
            <a:r>
              <a:rPr lang="en-US" altLang="en-US" sz="2000" dirty="0" smtClean="0">
                <a:ea typeface="ＭＳ Ｐゴシック" pitchFamily="34" charset="-128"/>
              </a:rPr>
              <a:t>:</a:t>
            </a:r>
          </a:p>
          <a:p>
            <a:pPr lvl="2"/>
            <a:r>
              <a:rPr lang="en-US" altLang="en-US" sz="1800" dirty="0" err="1" smtClean="0">
                <a:ea typeface="ＭＳ Ｐゴシック" pitchFamily="34" charset="-128"/>
              </a:rPr>
              <a:t>McIDAS</a:t>
            </a:r>
            <a:r>
              <a:rPr lang="en-US" altLang="en-US" sz="1800" dirty="0" smtClean="0">
                <a:ea typeface="ＭＳ Ｐゴシック" pitchFamily="34" charset="-128"/>
              </a:rPr>
              <a:t> ADDE</a:t>
            </a:r>
          </a:p>
          <a:p>
            <a:pPr lvl="2"/>
            <a:r>
              <a:rPr lang="en-US" altLang="en-US" sz="1800" dirty="0" smtClean="0">
                <a:ea typeface="ＭＳ Ｐゴシック" pitchFamily="34" charset="-128"/>
              </a:rPr>
              <a:t>TDS</a:t>
            </a:r>
          </a:p>
          <a:p>
            <a:pPr lvl="2"/>
            <a:r>
              <a:rPr lang="en-US" altLang="en-US" sz="1800" dirty="0" smtClean="0">
                <a:ea typeface="ＭＳ Ｐゴシック" pitchFamily="34" charset="-128"/>
              </a:rPr>
              <a:t>RAMADDA</a:t>
            </a:r>
          </a:p>
          <a:p>
            <a:pPr lvl="1"/>
            <a:r>
              <a:rPr lang="en-US" altLang="en-US" sz="2400" dirty="0" smtClean="0">
                <a:ea typeface="ＭＳ Ｐゴシック" pitchFamily="34" charset="-128"/>
              </a:rPr>
              <a:t>Protocols:</a:t>
            </a:r>
          </a:p>
          <a:p>
            <a:pPr lvl="2"/>
            <a:r>
              <a:rPr lang="en-US" altLang="en-US" sz="1800" dirty="0" smtClean="0">
                <a:ea typeface="ＭＳ Ｐゴシック" pitchFamily="34" charset="-128"/>
              </a:rPr>
              <a:t>HTTP, FTP</a:t>
            </a:r>
          </a:p>
          <a:p>
            <a:pPr lvl="2"/>
            <a:r>
              <a:rPr lang="en-US" altLang="en-US" sz="1800" dirty="0" smtClean="0">
                <a:ea typeface="ＭＳ Ｐゴシック" pitchFamily="34" charset="-128"/>
              </a:rPr>
              <a:t>ADDE, </a:t>
            </a:r>
            <a:r>
              <a:rPr lang="en-US" altLang="en-US" sz="1800" dirty="0" err="1" smtClean="0">
                <a:ea typeface="ＭＳ Ｐゴシック" pitchFamily="34" charset="-128"/>
              </a:rPr>
              <a:t>OPeNDAP</a:t>
            </a:r>
            <a:endParaRPr lang="en-US" altLang="en-US" sz="1800" dirty="0" smtClean="0">
              <a:ea typeface="ＭＳ Ｐゴシック" pitchFamily="34" charset="-128"/>
            </a:endParaRPr>
          </a:p>
          <a:p>
            <a:pPr lvl="2"/>
            <a:r>
              <a:rPr lang="en-US" altLang="en-US" sz="1800" dirty="0" smtClean="0">
                <a:ea typeface="ＭＳ Ｐゴシック" pitchFamily="34" charset="-128"/>
              </a:rPr>
              <a:t>OGC WCS and </a:t>
            </a:r>
            <a:r>
              <a:rPr lang="en-US" altLang="en-US" sz="2000" dirty="0" smtClean="0">
                <a:ea typeface="ＭＳ Ｐゴシック" pitchFamily="34" charset="-128"/>
              </a:rPr>
              <a:t>WMS</a:t>
            </a:r>
          </a:p>
          <a:p>
            <a:r>
              <a:rPr lang="en-US" altLang="en-US" sz="2800" dirty="0" smtClean="0">
                <a:ea typeface="ＭＳ Ｐゴシック" pitchFamily="34" charset="-128"/>
              </a:rPr>
              <a:t>The </a:t>
            </a:r>
            <a:r>
              <a:rPr lang="en-US" altLang="en-US" sz="2800" dirty="0" err="1" smtClean="0">
                <a:ea typeface="ＭＳ Ｐゴシック" pitchFamily="34" charset="-128"/>
              </a:rPr>
              <a:t>Unidata</a:t>
            </a:r>
            <a:r>
              <a:rPr lang="en-US" altLang="ja-JP" sz="2800" dirty="0" smtClean="0">
                <a:ea typeface="ＭＳ Ｐゴシック" pitchFamily="34" charset="-128"/>
              </a:rPr>
              <a:t> TDS server </a:t>
            </a:r>
            <a:r>
              <a:rPr lang="en-US" altLang="ja-JP" sz="2800" dirty="0" smtClean="0">
                <a:ea typeface="ＭＳ Ｐゴシック" pitchFamily="34" charset="-128"/>
                <a:hlinkClick r:id="rId2"/>
              </a:rPr>
              <a:t>thredds.ucar.edu</a:t>
            </a:r>
            <a:r>
              <a:rPr lang="en-US" altLang="ja-JP" sz="2800" dirty="0" smtClean="0">
                <a:ea typeface="ＭＳ Ｐゴシック" pitchFamily="34" charset="-128"/>
              </a:rPr>
              <a:t>    </a:t>
            </a:r>
            <a:r>
              <a:rPr lang="ja-JP" altLang="en-US" sz="2800" dirty="0" smtClean="0">
                <a:ea typeface="ＭＳ Ｐゴシック" pitchFamily="34" charset="-128"/>
              </a:rPr>
              <a:t>“</a:t>
            </a:r>
            <a:r>
              <a:rPr lang="en-US" altLang="ja-JP" sz="2800" dirty="0" smtClean="0">
                <a:ea typeface="ＭＳ Ｐゴシック" pitchFamily="34" charset="-128"/>
              </a:rPr>
              <a:t>archives</a:t>
            </a:r>
            <a:r>
              <a:rPr lang="ja-JP" altLang="en-US" sz="2800" dirty="0" smtClean="0">
                <a:ea typeface="ＭＳ Ｐゴシック" pitchFamily="34" charset="-128"/>
              </a:rPr>
              <a:t>”</a:t>
            </a:r>
            <a:r>
              <a:rPr lang="en-US" altLang="ja-JP" sz="2800" dirty="0" smtClean="0">
                <a:ea typeface="ＭＳ Ｐゴシック" pitchFamily="34" charset="-128"/>
              </a:rPr>
              <a:t> latest 30 days or so of IDD data</a:t>
            </a:r>
          </a:p>
        </p:txBody>
      </p:sp>
      <p:sp>
        <p:nvSpPr>
          <p:cNvPr id="6" name="Shape 50"/>
          <p:cNvSpPr txBox="1">
            <a:spLocks/>
          </p:cNvSpPr>
          <p:nvPr/>
        </p:nvSpPr>
        <p:spPr bwMode="auto">
          <a:xfrm>
            <a:off x="391885" y="274637"/>
            <a:ext cx="8577944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600" smtClean="0"/>
              <a:t>Unidata: Facilitate access to real-time data</a:t>
            </a:r>
            <a:endParaRPr lang="en-US" sz="36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4400" y="812800"/>
            <a:ext cx="7315200" cy="66765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"/>
                <a:ea typeface="ＭＳ Ｐゴシック" pitchFamily="1" charset="-128"/>
                <a:cs typeface="ＭＳ Ｐゴシック" pitchFamily="1" charset="-128"/>
              </a:rPr>
              <a:t>Pull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Unidata</a:t>
            </a:r>
            <a:r>
              <a:rPr lang="en-US" dirty="0" smtClean="0"/>
              <a:t>: Core Activities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267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Facilitate access to (real-time) data by the University research and education community</a:t>
            </a:r>
          </a:p>
          <a:p>
            <a:r>
              <a:rPr lang="en-US" dirty="0" smtClean="0"/>
              <a:t>Support the community in their use of the data</a:t>
            </a:r>
          </a:p>
          <a:p>
            <a:r>
              <a:rPr lang="en-US" dirty="0" smtClean="0"/>
              <a:t>Help build, represent, and advocate on behalf of the community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4" name="Picture 2" descr="http://www.southalabama.edu/meteorology/rwade/Notes/Difax_files/slide0041_image0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3394" y="3713145"/>
            <a:ext cx="3053953" cy="2287605"/>
          </a:xfrm>
          <a:prstGeom prst="rect">
            <a:avLst/>
          </a:prstGeom>
          <a:noFill/>
        </p:spPr>
      </p:pic>
      <p:pic>
        <p:nvPicPr>
          <p:cNvPr id="5" name="Picture 4" descr="http://www.southalabama.edu/meteorology/rwade/Notes/Difax_files/slide0042_image0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7510" y="3696891"/>
            <a:ext cx="3214688" cy="2143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818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Unidata</a:t>
            </a:r>
            <a:r>
              <a:rPr lang="en-US" dirty="0" smtClean="0"/>
              <a:t>: Core Activities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267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Facilitate access to (real-time) data by the University research and education community</a:t>
            </a:r>
          </a:p>
          <a:p>
            <a:r>
              <a:rPr lang="en-US" dirty="0" smtClean="0"/>
              <a:t>Support the community in their use of the data</a:t>
            </a:r>
          </a:p>
          <a:p>
            <a:r>
              <a:rPr lang="en-US" dirty="0" smtClean="0"/>
              <a:t>Help build, represent, and advocate on behalf of the community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Develop open source tools and infrastructure for data access, analysis, visualization, and data management</a:t>
            </a:r>
          </a:p>
          <a:p>
            <a:r>
              <a:rPr lang="en-US" dirty="0" smtClean="0"/>
              <a:t>Advance metadata standards for the earth science community</a:t>
            </a:r>
          </a:p>
          <a:p>
            <a:r>
              <a:rPr lang="en-US" dirty="0" smtClean="0"/>
              <a:t>Support users of our technologies</a:t>
            </a:r>
          </a:p>
        </p:txBody>
      </p:sp>
    </p:spTree>
    <p:extLst>
      <p:ext uri="{BB962C8B-B14F-4D97-AF65-F5344CB8AC3E}">
        <p14:creationId xmlns:p14="http://schemas.microsoft.com/office/powerpoint/2010/main" val="16537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Visualizing and Analyzing Data</a:t>
            </a:r>
          </a:p>
        </p:txBody>
      </p:sp>
      <p:pic>
        <p:nvPicPr>
          <p:cNvPr id="19458" name="Picture 3" descr="gempaknmap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2000250"/>
            <a:ext cx="301942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5" descr="KLVX_rh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25900"/>
            <a:ext cx="29718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Box 6"/>
          <p:cNvSpPr txBox="1">
            <a:spLocks noChangeArrowheads="1"/>
          </p:cNvSpPr>
          <p:nvPr/>
        </p:nvSpPr>
        <p:spPr bwMode="auto">
          <a:xfrm>
            <a:off x="990600" y="1447800"/>
            <a:ext cx="1155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800"/>
              <a:t>GEMPAK</a:t>
            </a:r>
          </a:p>
        </p:txBody>
      </p:sp>
      <p:pic>
        <p:nvPicPr>
          <p:cNvPr id="19461" name="Picture 5" descr="wv_sst_nvd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79613"/>
            <a:ext cx="2211388" cy="221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2" descr="nexro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191000"/>
            <a:ext cx="28733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TextBox 9"/>
          <p:cNvSpPr txBox="1">
            <a:spLocks noChangeArrowheads="1"/>
          </p:cNvSpPr>
          <p:nvPr/>
        </p:nvSpPr>
        <p:spPr bwMode="auto">
          <a:xfrm>
            <a:off x="3873500" y="1447800"/>
            <a:ext cx="1262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800"/>
              <a:t>McIDAS-X</a:t>
            </a:r>
          </a:p>
        </p:txBody>
      </p:sp>
      <p:sp>
        <p:nvSpPr>
          <p:cNvPr id="19464" name="TextBox 12"/>
          <p:cNvSpPr txBox="1">
            <a:spLocks noChangeArrowheads="1"/>
          </p:cNvSpPr>
          <p:nvPr/>
        </p:nvSpPr>
        <p:spPr bwMode="auto">
          <a:xfrm>
            <a:off x="7202488" y="1447800"/>
            <a:ext cx="569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800"/>
              <a:t>IDV</a:t>
            </a:r>
          </a:p>
        </p:txBody>
      </p:sp>
      <p:pic>
        <p:nvPicPr>
          <p:cNvPr id="19465" name="Picture 3" descr="HurricaneCharlie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2155825"/>
            <a:ext cx="2906713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" descr="WRF_WindSpeedVectorX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" t="2489" r="26851" b="6349"/>
          <a:stretch>
            <a:fillRect/>
          </a:stretch>
        </p:blipFill>
        <p:spPr bwMode="auto">
          <a:xfrm>
            <a:off x="6189663" y="3979863"/>
            <a:ext cx="29273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Unidata User Community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Support the community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User Workshops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Training Workshops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Mailing lists</a:t>
            </a:r>
          </a:p>
          <a:p>
            <a:pPr lvl="2"/>
            <a:r>
              <a:rPr lang="en-US" altLang="en-US" smtClean="0">
                <a:ea typeface="ＭＳ Ｐゴシック" pitchFamily="34" charset="-128"/>
              </a:rPr>
              <a:t>For specific software packages</a:t>
            </a:r>
          </a:p>
          <a:p>
            <a:pPr lvl="2"/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community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email list – for Unidata community announcements</a:t>
            </a:r>
          </a:p>
          <a:p>
            <a:r>
              <a:rPr lang="en-US" altLang="en-US" smtClean="0">
                <a:ea typeface="ＭＳ Ｐゴシック" pitchFamily="34" charset="-128"/>
              </a:rPr>
              <a:t>Represent and advocate for the community</a:t>
            </a:r>
          </a:p>
          <a:p>
            <a:r>
              <a:rPr lang="en-US" altLang="en-US" smtClean="0">
                <a:ea typeface="ＭＳ Ｐゴシック" pitchFamily="34" charset="-128"/>
              </a:rPr>
              <a:t>More: http://www.unidata.ucar.edu/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6577</TotalTime>
  <Words>873</Words>
  <Application>Microsoft Office PowerPoint</Application>
  <PresentationFormat>On-screen Show (4:3)</PresentationFormat>
  <Paragraphs>159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Unidata TDS Workshop  THREDDS Data Server Overview</vt:lpstr>
      <vt:lpstr>Unidata: Core Activities</vt:lpstr>
      <vt:lpstr>PowerPoint Presentation</vt:lpstr>
      <vt:lpstr>Unidata: Facilitate access to real-time data</vt:lpstr>
      <vt:lpstr>PowerPoint Presentation</vt:lpstr>
      <vt:lpstr>Unidata: Core Activities</vt:lpstr>
      <vt:lpstr>Unidata: Core Activities</vt:lpstr>
      <vt:lpstr>Visualizing and Analyzing Data</vt:lpstr>
      <vt:lpstr>Unidata User Community</vt:lpstr>
      <vt:lpstr>Why TDS? Users</vt:lpstr>
      <vt:lpstr>PowerPoint Presentation</vt:lpstr>
      <vt:lpstr>PowerPoint Presentation</vt:lpstr>
      <vt:lpstr>Why TDS? Data Providers</vt:lpstr>
      <vt:lpstr>Why TDS? Data Providers</vt:lpstr>
      <vt:lpstr>Why TDS? Data Providers</vt:lpstr>
      <vt:lpstr>THREDDS Data Server (TDS)</vt:lpstr>
      <vt:lpstr>THREDDS Data Server</vt:lpstr>
      <vt:lpstr>THREDDS Data Server Getting Started</vt:lpstr>
      <vt:lpstr>THREDDS Data Server Getting Started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TDS Installation and Administration</dc:title>
  <dc:creator>edavis</dc:creator>
  <cp:lastModifiedBy>Ethan Davis</cp:lastModifiedBy>
  <cp:revision>92</cp:revision>
  <dcterms:created xsi:type="dcterms:W3CDTF">2010-11-02T23:47:00Z</dcterms:created>
  <dcterms:modified xsi:type="dcterms:W3CDTF">2015-07-23T03:52:44Z</dcterms:modified>
</cp:coreProperties>
</file>