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64" r:id="rId2"/>
    <p:sldId id="273" r:id="rId3"/>
    <p:sldId id="274" r:id="rId4"/>
    <p:sldId id="276" r:id="rId5"/>
    <p:sldId id="277" r:id="rId6"/>
    <p:sldId id="278" r:id="rId7"/>
    <p:sldId id="275" r:id="rId8"/>
    <p:sldId id="261" r:id="rId9"/>
    <p:sldId id="279" r:id="rId10"/>
    <p:sldId id="280" r:id="rId11"/>
    <p:sldId id="281" r:id="rId12"/>
    <p:sldId id="282" r:id="rId13"/>
    <p:sldId id="283" r:id="rId14"/>
    <p:sldId id="284" r:id="rId15"/>
    <p:sldId id="260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1c20467e3124c2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7CD3-8C3C-4299-B0ED-27651DDF0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F86DB-E90E-4DF0-9C7F-D4BCC293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C226-1B71-4466-9CB6-18A136AC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8D0D-A95F-486E-9123-4275B2F6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A501-278B-4838-902F-F479832E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8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E354-5C9B-4ECB-A213-D2844C17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43937-2F7A-4CAF-B0B6-CE258D319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9A8C-E510-4A0A-9A19-6829E802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DB93-F1BF-4ED0-8DDE-3A995D79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C4E2-8A3F-452B-8247-C8C50166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7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4A391-E66D-44A8-814E-5E39FDD07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8D801-FC62-4506-A7C8-D48A70AAA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CAB6-2DDF-44CB-99EA-5737AC1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7F5D-CC73-43E4-8A30-22621CEA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D52F7-0352-4691-852E-E8CB3AC6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5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1950-4086-4C74-A0BE-19FB85B5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9CAF9-9628-41C5-9566-FE773882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547D4-223F-4E56-A777-00B5E714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30D4-8E6F-42B3-A17C-4F933B1D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E17F9-9F99-45C3-9B67-2B0D7983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DF09-4EC8-47FC-B148-9AED59AE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FC6AB-8703-4713-9939-8137AB549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ACF3-A5F4-49D8-964D-5DC8764A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C92A-F475-4872-9025-0BD8AFF7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AA28-C8C4-4EB3-AF39-FC8BA6F8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2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50E-A7AA-49EC-B137-082BF981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FC1B-B685-4B67-8334-8F298785F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4C161-3065-4C8C-B801-7FFA85ED5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F9138-4760-4833-B442-B884795E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F9861-EECD-4194-9953-AC6F7958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51438-C54F-4EF0-AF64-791F5BAE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2516-A92F-47AD-8B28-7C48D054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90DFC-1F7D-40BC-B9E0-27A08C00B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BECEF-88B9-413F-AABC-C609B809A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A7AE8-A9E4-476F-8C3A-A399B424F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6A6DA-4157-4B8C-981A-DC2A687F5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A02D4-1EFA-4264-BB7D-3C03B2C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B8581-28D3-4266-9F29-54A869C8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DBE7C-9E35-44C8-9B04-7D3DEFF9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4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B539-B39A-4CF5-9BEE-78AB9BF7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8B35D-7588-43B8-9DC4-DC40503D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DA0E7-93A8-4718-8EF6-FB633672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15F0-8FDC-43A3-97F5-BD077CBF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5032C-CDE4-48DB-B5A0-0F8C283A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9ACFC-FC25-4636-8561-51D92FAB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29E7F-01DC-47E4-BD84-0300AE6D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769-A48F-4265-926D-7A9DFF2B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2066-CE4D-4AF0-BECC-35AA8D2F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98384-656E-4FE4-8B23-EA83669C6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B68AE-BBE7-40F8-BB85-12FA41D8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D8E60-0007-4B1D-B360-9A7F9337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9C866-CE2B-46CF-9CCE-890D87C6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0B61-B193-41CD-9C19-425A8465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3CFD9-D9F2-4F34-AF1A-D73907504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50553-1F51-492E-8F84-12F8C4FF9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AD508-37B5-4657-82AA-2CD0359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278F1-E8B8-4138-A6D8-74883FEE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BB684-8D10-4FA7-8209-46EE7297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5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3E12C-89E9-499A-B31B-53FC7F57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1801-31F0-4A97-AEA2-D4D34322C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F957-17A2-4722-8B9E-AA6390458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F017-B2C2-4867-B856-64A812C1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3AD7-7F8E-4A7B-B837-FB14743EE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A333E9AB-DDF2-E6A7-BE0B-4D469569547F}"/>
              </a:ext>
            </a:extLst>
          </p:cNvPr>
          <p:cNvSpPr>
            <a:spLocks noGrp="1"/>
          </p:cNvSpPr>
          <p:nvPr/>
        </p:nvSpPr>
        <p:spPr>
          <a:xfrm>
            <a:off x="1837436" y="282388"/>
            <a:ext cx="8567927" cy="12969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 Continuation of Imaginary Green’s Function of a Bilayer Model Using Maximum Entropy Method (MaxEnt) 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D9B2A3A-5CEA-BA22-345D-61FC88291401}"/>
              </a:ext>
            </a:extLst>
          </p:cNvPr>
          <p:cNvSpPr>
            <a:spLocks noGrp="1"/>
          </p:cNvSpPr>
          <p:nvPr/>
        </p:nvSpPr>
        <p:spPr>
          <a:xfrm>
            <a:off x="3396129" y="3761300"/>
            <a:ext cx="5450540" cy="2293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M.Sc. Final Year Thesis Seminar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I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 2025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SANTANU PRATIHAR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23MS0127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Prof. Sudeshna Sen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ISM DHANBAD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4F357-A301-301E-18C4-9655A7F18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683" y="1579347"/>
            <a:ext cx="1718632" cy="1956686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6386739-BCEE-6D67-4DE8-0514CFCACA8A}"/>
              </a:ext>
            </a:extLst>
          </p:cNvPr>
          <p:cNvSpPr>
            <a:spLocks noGrp="1"/>
          </p:cNvSpPr>
          <p:nvPr/>
        </p:nvSpPr>
        <p:spPr>
          <a:xfrm>
            <a:off x="5906432" y="6492875"/>
            <a:ext cx="429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337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9C8B-85EB-4E3F-8B13-679003F5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65" y="-334122"/>
            <a:ext cx="775447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Maximum Entropy Method(MaxEnt)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8118FA-24AD-4413-9B88-9B63AC30F5A3}"/>
                  </a:ext>
                </a:extLst>
              </p:cNvPr>
              <p:cNvSpPr txBox="1"/>
              <p:nvPr/>
            </p:nvSpPr>
            <p:spPr>
              <a:xfrm>
                <a:off x="1039905" y="991441"/>
                <a:ext cx="7351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Spectral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 can be interpreted as a probability distribution.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8118FA-24AD-4413-9B88-9B63AC30F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991441"/>
                <a:ext cx="7351060" cy="369332"/>
              </a:xfrm>
              <a:prstGeom prst="rect">
                <a:avLst/>
              </a:prstGeom>
              <a:blipFill>
                <a:blip r:embed="rId2"/>
                <a:stretch>
                  <a:fillRect l="-5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7BE56-EA36-406D-B1AA-325894E91A3B}"/>
                  </a:ext>
                </a:extLst>
              </p:cNvPr>
              <p:cNvSpPr txBox="1"/>
              <p:nvPr/>
            </p:nvSpPr>
            <p:spPr>
              <a:xfrm>
                <a:off x="1039905" y="1680883"/>
                <a:ext cx="7915836" cy="1234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Defining an entropy such that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dωA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47BE56-EA36-406D-B1AA-325894E91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1680883"/>
                <a:ext cx="7915836" cy="1234697"/>
              </a:xfrm>
              <a:prstGeom prst="rect">
                <a:avLst/>
              </a:prstGeom>
              <a:blipFill>
                <a:blip r:embed="rId3"/>
                <a:stretch>
                  <a:fillRect l="-539" t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761DD-3476-43EB-B8A9-F3DF384E744A}"/>
                  </a:ext>
                </a:extLst>
              </p:cNvPr>
              <p:cNvSpPr txBox="1"/>
              <p:nvPr/>
            </p:nvSpPr>
            <p:spPr>
              <a:xfrm>
                <a:off x="8390965" y="2050215"/>
                <a:ext cx="36307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is the default module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5761DD-3476-43EB-B8A9-F3DF384E7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965" y="2050215"/>
                <a:ext cx="3630706" cy="646331"/>
              </a:xfrm>
              <a:prstGeom prst="rect">
                <a:avLst/>
              </a:prstGeom>
              <a:blipFill>
                <a:blip r:embed="rId4"/>
                <a:stretch>
                  <a:fillRect l="-1342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D8ACE2-7BF9-4A44-A14A-4317E9EEEE2E}"/>
              </a:ext>
            </a:extLst>
          </p:cNvPr>
          <p:cNvSpPr txBox="1"/>
          <p:nvPr/>
        </p:nvSpPr>
        <p:spPr>
          <a:xfrm>
            <a:off x="1039905" y="2915580"/>
            <a:ext cx="864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entropy is maximized when A(ω) = m(ω).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Becomes more negative as probability distribution deviates from default module.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0A19C-4639-4DE8-A0A7-17592BDAB2DD}"/>
                  </a:ext>
                </a:extLst>
              </p:cNvPr>
              <p:cNvSpPr txBox="1"/>
              <p:nvPr/>
            </p:nvSpPr>
            <p:spPr>
              <a:xfrm>
                <a:off x="1035424" y="4150277"/>
                <a:ext cx="9318812" cy="10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In MaxEnt, the best possible spectral function is determined by maximizing some functional Q.</a:t>
                </a:r>
                <a:br>
                  <a:rPr lang="en-US" dirty="0"/>
                </a:br>
                <a:r>
                  <a:rPr lang="en-US" dirty="0"/>
                  <a:t>                                                 </a:t>
                </a:r>
                <a:br>
                  <a:rPr lang="en-US" dirty="0"/>
                </a:br>
                <a:r>
                  <a:rPr lang="en-US" dirty="0"/>
                  <a:t>                                                 Where,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0A19C-4639-4DE8-A0A7-17592BDAB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4" y="4150277"/>
                <a:ext cx="9318812" cy="1086388"/>
              </a:xfrm>
              <a:prstGeom prst="rect">
                <a:avLst/>
              </a:prstGeom>
              <a:blipFill>
                <a:blip r:embed="rId5"/>
                <a:stretch>
                  <a:fillRect l="-458" t="-3371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97AAB-4F43-46EB-AEF8-3D9636D4AD98}"/>
                  </a:ext>
                </a:extLst>
              </p:cNvPr>
              <p:cNvSpPr txBox="1"/>
              <p:nvPr/>
            </p:nvSpPr>
            <p:spPr>
              <a:xfrm>
                <a:off x="2501153" y="5486050"/>
                <a:ext cx="6387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 is the regularization parameter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/>
                  <a:t> is a trial spectral function.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97AAB-4F43-46EB-AEF8-3D9636D4A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3" y="5486050"/>
                <a:ext cx="6387353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E01690F-29DD-4887-BC12-3FC7F690FB05}"/>
              </a:ext>
            </a:extLst>
          </p:cNvPr>
          <p:cNvSpPr txBox="1"/>
          <p:nvPr/>
        </p:nvSpPr>
        <p:spPr>
          <a:xfrm>
            <a:off x="8005910" y="610829"/>
            <a:ext cx="38898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Jarrell, Mark, and James E. Gubernatis. "Bayesian inference and the analytic continuation of imaginary-time quantum Monte Carlo data." </a:t>
            </a:r>
            <a:r>
              <a:rPr lang="en-US" sz="900" i="1" dirty="0"/>
              <a:t>Physics Reports</a:t>
            </a:r>
            <a:r>
              <a:rPr lang="en-US" sz="900" dirty="0"/>
              <a:t> 269.3 (1996): 133-195.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3AB46-5F65-499B-A6F8-3A601514230D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0007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2072-7182-4E43-AD0E-4ADFBE80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594" y="-405439"/>
            <a:ext cx="164950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TRIQS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C7846-ED79-499A-9AB4-C997051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7" y="1143205"/>
            <a:ext cx="11120718" cy="1963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B608F-D142-4264-9024-25B0A1AB9141}"/>
              </a:ext>
            </a:extLst>
          </p:cNvPr>
          <p:cNvSpPr txBox="1"/>
          <p:nvPr/>
        </p:nvSpPr>
        <p:spPr>
          <a:xfrm>
            <a:off x="510988" y="602670"/>
            <a:ext cx="1177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my thesis, I have used TRIQS (Toolbox for Research on </a:t>
            </a:r>
            <a:r>
              <a:rPr lang="en-US" b="1" dirty="0"/>
              <a:t>I</a:t>
            </a:r>
            <a:r>
              <a:rPr lang="en-US" dirty="0"/>
              <a:t>nteracting Quantum Systems) provided MaxEnt package.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EBA1A-D40F-4C4E-B5F3-29404FB02249}"/>
              </a:ext>
            </a:extLst>
          </p:cNvPr>
          <p:cNvSpPr txBox="1"/>
          <p:nvPr/>
        </p:nvSpPr>
        <p:spPr>
          <a:xfrm>
            <a:off x="555812" y="3267640"/>
            <a:ext cx="10591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Provides all necessary building blocks to study interacting quantum system 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FA204-7093-4D80-B513-A85D7B049E64}"/>
              </a:ext>
            </a:extLst>
          </p:cNvPr>
          <p:cNvSpPr txBox="1"/>
          <p:nvPr/>
        </p:nvSpPr>
        <p:spPr>
          <a:xfrm>
            <a:off x="2671482" y="3937441"/>
            <a:ext cx="636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Impurity Solver(like IPT,CTHYB ,etc.)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Analytic Continuation(like pade’s approximation ,maxent ,etc.)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AB-Initio Tools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56BE0-604F-44D8-9F5A-48610DC2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99" y="5213827"/>
            <a:ext cx="6624719" cy="132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643E1A-B756-40CF-9294-1064BF384AC1}"/>
              </a:ext>
            </a:extLst>
          </p:cNvPr>
          <p:cNvSpPr txBox="1"/>
          <p:nvPr/>
        </p:nvSpPr>
        <p:spPr>
          <a:xfrm>
            <a:off x="7048500" y="5691942"/>
            <a:ext cx="490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&lt;-- Some part of the TRIQS provided MaxEnt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69621-3E5F-4F6E-BA7C-CABA9CE35BD1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1241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1B11-0884-4060-B48D-5EE20FFC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887" y="-401357"/>
            <a:ext cx="819822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Result(Visualization Of Mott-Transition)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896CE-0345-4B96-BD9B-E03A39C6A810}"/>
              </a:ext>
            </a:extLst>
          </p:cNvPr>
          <p:cNvSpPr txBox="1"/>
          <p:nvPr/>
        </p:nvSpPr>
        <p:spPr>
          <a:xfrm>
            <a:off x="282389" y="924206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Mott-Transition in Hubbard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0FB7E-A49C-48CF-A801-BBC0E4DD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0" y="1465729"/>
            <a:ext cx="3792070" cy="3146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F9FB3-1705-4F4C-B636-7CC89E52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66" y="1465728"/>
            <a:ext cx="3639670" cy="31466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5258-5FAA-4FAC-9104-E1ABA04E2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542" y="1465729"/>
            <a:ext cx="3980329" cy="3254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628DC-263B-40D0-8D25-3FDFD95CC590}"/>
              </a:ext>
            </a:extLst>
          </p:cNvPr>
          <p:cNvSpPr txBox="1"/>
          <p:nvPr/>
        </p:nvSpPr>
        <p:spPr>
          <a:xfrm>
            <a:off x="2530289" y="4584474"/>
            <a:ext cx="9258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Spectral function of Hubbard Model using MaxEnt, for different values of U/D.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FE5EC-3A2A-487F-B6AA-5F6D98CB3441}"/>
              </a:ext>
            </a:extLst>
          </p:cNvPr>
          <p:cNvSpPr txBox="1"/>
          <p:nvPr/>
        </p:nvSpPr>
        <p:spPr>
          <a:xfrm>
            <a:off x="282389" y="5259205"/>
            <a:ext cx="973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As the U/D ratio increasing the material becomes more and more insulation.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494A5-0658-4477-8294-C57F4ADB435E}"/>
              </a:ext>
            </a:extLst>
          </p:cNvPr>
          <p:cNvSpPr txBox="1"/>
          <p:nvPr/>
        </p:nvSpPr>
        <p:spPr>
          <a:xfrm>
            <a:off x="282389" y="5906070"/>
            <a:ext cx="82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We can observe the transition point using MaxEnt.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8056A-50FF-4F3E-B51A-E1CB50E9702E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12722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D77A-D12E-466D-AF60-BE37FEA1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506" y="-186204"/>
            <a:ext cx="8238565" cy="912345"/>
          </a:xfrm>
        </p:spPr>
        <p:txBody>
          <a:bodyPr>
            <a:normAutofit/>
          </a:bodyPr>
          <a:lstStyle/>
          <a:p>
            <a:r>
              <a:rPr lang="en-US" sz="4000" dirty="0"/>
              <a:t>Result(Visualization Of Mott-Transition)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F88DC-AE93-44BE-B51E-CF2A4136FBCE}"/>
              </a:ext>
            </a:extLst>
          </p:cNvPr>
          <p:cNvSpPr txBox="1"/>
          <p:nvPr/>
        </p:nvSpPr>
        <p:spPr>
          <a:xfrm>
            <a:off x="318247" y="927847"/>
            <a:ext cx="4455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Mott-Transition in Bilayer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FE980-5E93-4256-BD3C-ADCB4F20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" y="1327957"/>
            <a:ext cx="6100482" cy="4454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E204E-9C0C-4AF4-ABA4-8114CC55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4" y="1327957"/>
            <a:ext cx="5782236" cy="4454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D1FF49-978A-4A30-A83E-FD7B63789E33}"/>
              </a:ext>
            </a:extLst>
          </p:cNvPr>
          <p:cNvSpPr txBox="1"/>
          <p:nvPr/>
        </p:nvSpPr>
        <p:spPr>
          <a:xfrm>
            <a:off x="3088341" y="5642085"/>
            <a:ext cx="6212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Spectral function for Bilayer Model using MaxEnt , for different U values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64F3E-163D-461D-8BE3-4FA6F84D20EA}"/>
              </a:ext>
            </a:extLst>
          </p:cNvPr>
          <p:cNvSpPr txBox="1"/>
          <p:nvPr/>
        </p:nvSpPr>
        <p:spPr>
          <a:xfrm>
            <a:off x="318247" y="6182345"/>
            <a:ext cx="871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As the U value increases the material becomes more and more insulating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25F38-1F94-4FF4-B050-0EE67B8962B8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572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82F6-34D9-49D2-ABE7-153B3012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965" y="0"/>
            <a:ext cx="2833914" cy="694419"/>
          </a:xfrm>
        </p:spPr>
        <p:txBody>
          <a:bodyPr>
            <a:normAutofit/>
          </a:bodyPr>
          <a:lstStyle/>
          <a:p>
            <a:r>
              <a:rPr lang="en-US" sz="4000" dirty="0"/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19789-ACB5-489B-B98B-2364076AE16C}"/>
              </a:ext>
            </a:extLst>
          </p:cNvPr>
          <p:cNvSpPr txBox="1"/>
          <p:nvPr/>
        </p:nvSpPr>
        <p:spPr>
          <a:xfrm>
            <a:off x="330199" y="741645"/>
            <a:ext cx="1184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 this thesis I have calculated the spectral function for the Bilayer Model with the help of the TRIQS provided MaxEnt package.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4E7DA-D1F5-4B0D-9A48-4FCA6B219A92}"/>
              </a:ext>
            </a:extLst>
          </p:cNvPr>
          <p:cNvSpPr txBox="1"/>
          <p:nvPr/>
        </p:nvSpPr>
        <p:spPr>
          <a:xfrm>
            <a:off x="330199" y="1872342"/>
            <a:ext cx="1105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MaxEnt providing better accuracy than the other method like Pade’s approximation.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F7197-DF0A-4D0F-8021-47CC356B0C95}"/>
              </a:ext>
            </a:extLst>
          </p:cNvPr>
          <p:cNvSpPr txBox="1"/>
          <p:nvPr/>
        </p:nvSpPr>
        <p:spPr>
          <a:xfrm>
            <a:off x="330199" y="4062329"/>
            <a:ext cx="10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Through this project I have learned to operate Lunex , Gnuplot , etc.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31098-6AD2-4D9B-B04E-FDEAD267DEFB}"/>
              </a:ext>
            </a:extLst>
          </p:cNvPr>
          <p:cNvSpPr txBox="1"/>
          <p:nvPr/>
        </p:nvSpPr>
        <p:spPr>
          <a:xfrm>
            <a:off x="330199" y="2600084"/>
            <a:ext cx="10300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Form the plots of the spectral functions it is clear that material will shift from metallic-phase to insulating –phase as the on-site interaction energy (U) get increased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37445-18B7-42C1-BF07-CF63C69F1E55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0077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999838-4F1A-435E-A7D6-B33BBBB33CD2}"/>
              </a:ext>
            </a:extLst>
          </p:cNvPr>
          <p:cNvSpPr/>
          <p:nvPr/>
        </p:nvSpPr>
        <p:spPr>
          <a:xfrm>
            <a:off x="3644153" y="2554941"/>
            <a:ext cx="462578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0" b="1" i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2D6F2-F236-498B-9D9C-B4CA6C09D812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7772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4DA31-7143-4055-BE55-CB3AF900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445"/>
            <a:ext cx="11779622" cy="34771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4FA324-0B41-4FA5-9E6B-6061FB20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06" y="0"/>
            <a:ext cx="2563906" cy="58961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Extra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7EF8-1093-4F50-8559-D6E2D69A0DAA}"/>
              </a:ext>
            </a:extLst>
          </p:cNvPr>
          <p:cNvSpPr txBox="1"/>
          <p:nvPr/>
        </p:nvSpPr>
        <p:spPr>
          <a:xfrm>
            <a:off x="389964" y="909198"/>
            <a:ext cx="859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Mott-Transition In Hubbard Model Using Pade’s Approximation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7D5D5-C4E1-4AB1-9AF2-7C08DA04C4AA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87586-6267-42CB-9A14-9F28518D8747}"/>
              </a:ext>
            </a:extLst>
          </p:cNvPr>
          <p:cNvSpPr txBox="1"/>
          <p:nvPr/>
        </p:nvSpPr>
        <p:spPr>
          <a:xfrm>
            <a:off x="4327711" y="5167555"/>
            <a:ext cx="400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Spectral Function Of the Hubbard Model</a:t>
            </a:r>
          </a:p>
        </p:txBody>
      </p:sp>
    </p:spTree>
    <p:extLst>
      <p:ext uri="{BB962C8B-B14F-4D97-AF65-F5344CB8AC3E}">
        <p14:creationId xmlns:p14="http://schemas.microsoft.com/office/powerpoint/2010/main" val="15625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80DD-665B-4790-BEEF-5A1AD928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476" y="123078"/>
            <a:ext cx="6719047" cy="589616"/>
          </a:xfrm>
        </p:spPr>
        <p:txBody>
          <a:bodyPr>
            <a:normAutofit fontScale="90000"/>
          </a:bodyPr>
          <a:lstStyle/>
          <a:p>
            <a:r>
              <a:rPr lang="en-US" dirty="0"/>
              <a:t>Mott Metal-Insulator Transition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F76C9C-B623-446F-9260-9987791F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9" y="4001037"/>
            <a:ext cx="8065707" cy="701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18A22B-2573-40AA-935E-163E8164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40" y="2836720"/>
            <a:ext cx="8065707" cy="7018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EF6009D-9F5F-416F-B9C7-EA51370B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40" y="1720482"/>
            <a:ext cx="7997203" cy="688887"/>
          </a:xfrm>
          <a:prstGeom prst="rect">
            <a:avLst/>
          </a:prstGeom>
        </p:spPr>
      </p:pic>
      <p:sp>
        <p:nvSpPr>
          <p:cNvPr id="25" name="Arrow: Up 24">
            <a:extLst>
              <a:ext uri="{FF2B5EF4-FFF2-40B4-BE49-F238E27FC236}">
                <a16:creationId xmlns:a16="http://schemas.microsoft.com/office/drawing/2014/main" id="{AA2A9DB5-40C8-41C7-AE6E-0EAE7637817C}"/>
              </a:ext>
            </a:extLst>
          </p:cNvPr>
          <p:cNvSpPr/>
          <p:nvPr/>
        </p:nvSpPr>
        <p:spPr>
          <a:xfrm rot="10800000">
            <a:off x="4016044" y="2851647"/>
            <a:ext cx="227766" cy="73057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3EB2BDE5-4714-4FB6-9725-8F5D6F8A0A46}"/>
              </a:ext>
            </a:extLst>
          </p:cNvPr>
          <p:cNvSpPr/>
          <p:nvPr/>
        </p:nvSpPr>
        <p:spPr>
          <a:xfrm>
            <a:off x="3460952" y="2579629"/>
            <a:ext cx="753035" cy="220032"/>
          </a:xfrm>
          <a:prstGeom prst="curvedDown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74D5F36B-7B4F-490F-9621-78612108C5B9}"/>
              </a:ext>
            </a:extLst>
          </p:cNvPr>
          <p:cNvSpPr/>
          <p:nvPr/>
        </p:nvSpPr>
        <p:spPr>
          <a:xfrm>
            <a:off x="3460952" y="3717361"/>
            <a:ext cx="753035" cy="246563"/>
          </a:xfrm>
          <a:prstGeom prst="curvedDown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635945E0-324E-4433-B13D-B4537DC5F6C3}"/>
              </a:ext>
            </a:extLst>
          </p:cNvPr>
          <p:cNvSpPr/>
          <p:nvPr/>
        </p:nvSpPr>
        <p:spPr>
          <a:xfrm>
            <a:off x="3536158" y="3568572"/>
            <a:ext cx="575695" cy="363566"/>
          </a:xfrm>
          <a:prstGeom prst="mathMultiply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B374C5-0A6C-480D-BA63-08C1076B5594}"/>
              </a:ext>
            </a:extLst>
          </p:cNvPr>
          <p:cNvSpPr txBox="1"/>
          <p:nvPr/>
        </p:nvSpPr>
        <p:spPr>
          <a:xfrm>
            <a:off x="9268116" y="1741759"/>
            <a:ext cx="255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Lattice Chain Of Arbitrary Spin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E5095-1FBA-4D71-9FBA-1BA99946E634}"/>
              </a:ext>
            </a:extLst>
          </p:cNvPr>
          <p:cNvSpPr txBox="1"/>
          <p:nvPr/>
        </p:nvSpPr>
        <p:spPr>
          <a:xfrm>
            <a:off x="9309721" y="2745730"/>
            <a:ext cx="2590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Electron-electron correlation is not so strong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Metallic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201D5-8834-4AB1-85A9-72B958CF188A}"/>
              </a:ext>
            </a:extLst>
          </p:cNvPr>
          <p:cNvSpPr txBox="1"/>
          <p:nvPr/>
        </p:nvSpPr>
        <p:spPr>
          <a:xfrm>
            <a:off x="9309721" y="4028921"/>
            <a:ext cx="2832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Electron-electron correlation is strong enough</a:t>
            </a:r>
            <a:r>
              <a:rPr lang="en-US" dirty="0">
                <a:sym typeface="Wingdings" panose="05000000000000000000" pitchFamily="2" charset="2"/>
              </a:rPr>
              <a:t> Insulating phase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94C88-8C4A-4BB1-B993-DD9E27F49B9C}"/>
              </a:ext>
            </a:extLst>
          </p:cNvPr>
          <p:cNvSpPr txBox="1"/>
          <p:nvPr/>
        </p:nvSpPr>
        <p:spPr>
          <a:xfrm flipH="1">
            <a:off x="899678" y="849403"/>
            <a:ext cx="1082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1949, Nevill Mott introduced the concept of a "Mott insulator," explaining that strong Coulomb repulsion can prevent electron conduction.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1200CF-D6E4-4394-BCC2-188292D29FDA}"/>
                  </a:ext>
                </a:extLst>
              </p:cNvPr>
              <p:cNvSpPr txBox="1"/>
              <p:nvPr/>
            </p:nvSpPr>
            <p:spPr>
              <a:xfrm>
                <a:off x="1023239" y="5085267"/>
                <a:ext cx="98029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In terms of density of states(DOS)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is  zero for insulator and is non-zero for metal at fermi level </a:t>
                </a:r>
              </a:p>
              <a:p>
                <a:endParaRPr lang="en-US" dirty="0"/>
              </a:p>
              <a:p>
                <a:r>
                  <a:rPr lang="en-US" dirty="0"/>
                  <a:t>   </a:t>
                </a:r>
                <a:endParaRPr lang="nb-NO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1200CF-D6E4-4394-BCC2-188292D2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39" y="5085267"/>
                <a:ext cx="9802906" cy="923330"/>
              </a:xfrm>
              <a:prstGeom prst="rect">
                <a:avLst/>
              </a:prstGeom>
              <a:blipFill>
                <a:blip r:embed="rId4"/>
                <a:stretch>
                  <a:fillRect l="-435" t="-3289" r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8244B48-6AA3-46AC-87E0-8C9A8514D838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EE8A1-125D-45D3-95C0-6A22C1824B51}"/>
              </a:ext>
            </a:extLst>
          </p:cNvPr>
          <p:cNvSpPr/>
          <p:nvPr/>
        </p:nvSpPr>
        <p:spPr>
          <a:xfrm>
            <a:off x="9351450" y="237733"/>
            <a:ext cx="2979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Cyrot, M. "Theory of mott transition: Applications to transition metal oxides." </a:t>
            </a:r>
            <a:r>
              <a:rPr lang="en-US" sz="9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de Physique</a:t>
            </a:r>
            <a:r>
              <a:rPr lang="en-US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33.1 (1972)</a:t>
            </a:r>
          </a:p>
        </p:txBody>
      </p:sp>
    </p:spTree>
    <p:extLst>
      <p:ext uri="{BB962C8B-B14F-4D97-AF65-F5344CB8AC3E}">
        <p14:creationId xmlns:p14="http://schemas.microsoft.com/office/powerpoint/2010/main" val="328380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C86E5-117A-41EA-8198-07EA8745F260}"/>
                  </a:ext>
                </a:extLst>
              </p:cNvPr>
              <p:cNvSpPr txBox="1"/>
              <p:nvPr/>
            </p:nvSpPr>
            <p:spPr>
              <a:xfrm>
                <a:off x="633275" y="1131832"/>
                <a:ext cx="56465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In terms of density of states(DOS)</a:t>
                </a:r>
              </a:p>
              <a:p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is  zero for insulating phase</a:t>
                </a:r>
                <a:br>
                  <a:rPr lang="en-US" dirty="0"/>
                </a:br>
                <a:r>
                  <a:rPr lang="en-US" dirty="0"/>
                  <a:t>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is  non-zero for metallic phase</a:t>
                </a:r>
              </a:p>
              <a:p>
                <a:endParaRPr lang="en-US" dirty="0"/>
              </a:p>
              <a:p>
                <a:r>
                  <a:rPr lang="en-US" dirty="0"/>
                  <a:t>   </a:t>
                </a:r>
                <a:endParaRPr lang="nb-N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C86E5-117A-41EA-8198-07EA8745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5" y="1131832"/>
                <a:ext cx="5646501" cy="1477328"/>
              </a:xfrm>
              <a:prstGeom prst="rect">
                <a:avLst/>
              </a:prstGeom>
              <a:blipFill>
                <a:blip r:embed="rId2"/>
                <a:stretch>
                  <a:fillRect l="-756" t="-247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EDC3C119-F379-452F-B5D2-8D1F6B59A155}"/>
              </a:ext>
            </a:extLst>
          </p:cNvPr>
          <p:cNvSpPr txBox="1">
            <a:spLocks/>
          </p:cNvSpPr>
          <p:nvPr/>
        </p:nvSpPr>
        <p:spPr>
          <a:xfrm>
            <a:off x="2736476" y="123078"/>
            <a:ext cx="6719047" cy="58961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Mott Metal-Insulator Transition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4E944-5A0E-4D80-8693-181E8ADC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76" y="2258393"/>
            <a:ext cx="5903259" cy="3000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E3B58-FC65-418A-A58D-A631FEC85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391762"/>
            <a:ext cx="6076658" cy="2867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F2674-A50D-4070-9A85-524AE4EC9C58}"/>
              </a:ext>
            </a:extLst>
          </p:cNvPr>
          <p:cNvSpPr txBox="1"/>
          <p:nvPr/>
        </p:nvSpPr>
        <p:spPr>
          <a:xfrm>
            <a:off x="675340" y="5207890"/>
            <a:ext cx="556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DOS is zero at the fermi-level </a:t>
            </a:r>
            <a:r>
              <a:rPr lang="en-US" dirty="0">
                <a:sym typeface="Wingdings" panose="05000000000000000000" pitchFamily="2" charset="2"/>
              </a:rPr>
              <a:t> Insulating Phase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683F2-6967-4BAD-9BE0-77CA69E326A0}"/>
              </a:ext>
            </a:extLst>
          </p:cNvPr>
          <p:cNvSpPr txBox="1"/>
          <p:nvPr/>
        </p:nvSpPr>
        <p:spPr>
          <a:xfrm>
            <a:off x="6728011" y="5207890"/>
            <a:ext cx="5455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metallic band or non-zero DOS at fermi-level</a:t>
            </a:r>
            <a:r>
              <a:rPr lang="en-US" dirty="0">
                <a:sym typeface="Wingdings" panose="05000000000000000000" pitchFamily="2" charset="2"/>
              </a:rPr>
              <a:t> Metallic Phase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04787-E5C0-424F-9F7F-B7406859C560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513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80F133-766C-4D4B-9B78-CE46B1A4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694" y="-266887"/>
            <a:ext cx="3908612" cy="1325563"/>
          </a:xfrm>
        </p:spPr>
        <p:txBody>
          <a:bodyPr/>
          <a:lstStyle/>
          <a:p>
            <a:r>
              <a:rPr lang="en-US" dirty="0"/>
              <a:t>Hubbard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A70AE-CF12-47D5-96B9-F508AA39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52" y="3237795"/>
            <a:ext cx="10851821" cy="11949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C7195C-D9C9-4786-B6BA-29E88AE2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719" y="609165"/>
            <a:ext cx="8498561" cy="22289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CDE98C-8D0B-4834-A0D7-96FB60B15277}"/>
              </a:ext>
            </a:extLst>
          </p:cNvPr>
          <p:cNvSpPr txBox="1"/>
          <p:nvPr/>
        </p:nvSpPr>
        <p:spPr>
          <a:xfrm>
            <a:off x="4394946" y="2653414"/>
            <a:ext cx="340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Hubbard model lattice 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F584F-8A95-4FA7-B798-892ABB2461CB}"/>
              </a:ext>
            </a:extLst>
          </p:cNvPr>
          <p:cNvSpPr txBox="1"/>
          <p:nvPr/>
        </p:nvSpPr>
        <p:spPr>
          <a:xfrm>
            <a:off x="818052" y="4832636"/>
            <a:ext cx="1112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Mott metal-insulator transition can be visualized in this model when the on-site interaction energy (U) is greater than the hopping parameter (t).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89C3B-49EC-4E90-B49A-37BA881E4FA0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A0D00-F88F-41F4-83F5-F5BE00EEF593}"/>
              </a:ext>
            </a:extLst>
          </p:cNvPr>
          <p:cNvSpPr/>
          <p:nvPr/>
        </p:nvSpPr>
        <p:spPr>
          <a:xfrm>
            <a:off x="7750034" y="239833"/>
            <a:ext cx="4188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Essler, Fabian HL, et al. </a:t>
            </a:r>
            <a:r>
              <a:rPr lang="en-US" sz="9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one-dimensional Hubbard model</a:t>
            </a:r>
            <a:r>
              <a:rPr lang="en-US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Cambridge University Press, 2005.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4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58FE8-1D08-45C0-B0AD-CCE262335A05}"/>
              </a:ext>
            </a:extLst>
          </p:cNvPr>
          <p:cNvSpPr txBox="1"/>
          <p:nvPr/>
        </p:nvSpPr>
        <p:spPr>
          <a:xfrm>
            <a:off x="147922" y="699247"/>
            <a:ext cx="568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Experimentally we can’t increase U explicitly at each site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2E9F7B-7838-4FA1-B81B-8130F77C979A}"/>
              </a:ext>
            </a:extLst>
          </p:cNvPr>
          <p:cNvSpPr/>
          <p:nvPr/>
        </p:nvSpPr>
        <p:spPr>
          <a:xfrm>
            <a:off x="6005808" y="876291"/>
            <a:ext cx="1796233" cy="1075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EBF2D-9B2C-4205-83AE-033F2E898B4F}"/>
              </a:ext>
            </a:extLst>
          </p:cNvPr>
          <p:cNvSpPr txBox="1"/>
          <p:nvPr/>
        </p:nvSpPr>
        <p:spPr>
          <a:xfrm>
            <a:off x="7974106" y="699247"/>
            <a:ext cx="4069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increase the pressure (P) applied on the material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4F925AD-AF23-4489-AF16-5C6256E4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895" y="-341696"/>
            <a:ext cx="376517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Hubbard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2B35AD-D855-42AE-A9B4-A44AC64E9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38" y="2024810"/>
            <a:ext cx="5230906" cy="4055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5490F5-1FE4-4E11-8A7A-7756BC88E391}"/>
              </a:ext>
            </a:extLst>
          </p:cNvPr>
          <p:cNvSpPr txBox="1"/>
          <p:nvPr/>
        </p:nvSpPr>
        <p:spPr>
          <a:xfrm>
            <a:off x="82967" y="6205997"/>
            <a:ext cx="64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Mott-Transition with respect to temperature (T) and pressure (P)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12128E-4CC8-4D06-B1F3-37A0AD2655E2}"/>
              </a:ext>
            </a:extLst>
          </p:cNvPr>
          <p:cNvSpPr/>
          <p:nvPr/>
        </p:nvSpPr>
        <p:spPr>
          <a:xfrm>
            <a:off x="7983071" y="2554941"/>
            <a:ext cx="3420035" cy="6051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E6A91-3AB5-41DA-9FD6-7E3CA6CD2672}"/>
              </a:ext>
            </a:extLst>
          </p:cNvPr>
          <p:cNvSpPr txBox="1"/>
          <p:nvPr/>
        </p:nvSpPr>
        <p:spPr>
          <a:xfrm>
            <a:off x="8417858" y="2601398"/>
            <a:ext cx="25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Hubbard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9B346D-2893-4A25-B75C-52D908228ED6}"/>
              </a:ext>
            </a:extLst>
          </p:cNvPr>
          <p:cNvSpPr/>
          <p:nvPr/>
        </p:nvSpPr>
        <p:spPr>
          <a:xfrm>
            <a:off x="7983071" y="5475645"/>
            <a:ext cx="3420035" cy="6051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8C2C4-DC92-42CD-93DB-08A8F8853DC4}"/>
              </a:ext>
            </a:extLst>
          </p:cNvPr>
          <p:cNvSpPr txBox="1"/>
          <p:nvPr/>
        </p:nvSpPr>
        <p:spPr>
          <a:xfrm>
            <a:off x="8572499" y="5516594"/>
            <a:ext cx="2191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Bilayer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992039-E63A-4781-BA9E-AC4064E9EE7C}"/>
              </a:ext>
            </a:extLst>
          </p:cNvPr>
          <p:cNvCxnSpPr>
            <a:cxnSpLocks/>
          </p:cNvCxnSpPr>
          <p:nvPr/>
        </p:nvCxnSpPr>
        <p:spPr>
          <a:xfrm>
            <a:off x="9668434" y="3391159"/>
            <a:ext cx="0" cy="1885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7E85CF-386D-48E4-B263-889B9F33EB58}"/>
              </a:ext>
            </a:extLst>
          </p:cNvPr>
          <p:cNvSpPr txBox="1"/>
          <p:nvPr/>
        </p:nvSpPr>
        <p:spPr>
          <a:xfrm rot="5400000">
            <a:off x="9322408" y="4077843"/>
            <a:ext cx="201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Genuine Quantum Phase-Transition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2F24A-A8B2-4F62-82AB-75EE2EAD83FD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333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B94F1-1340-47A1-A093-69ADDB4C3DF8}"/>
              </a:ext>
            </a:extLst>
          </p:cNvPr>
          <p:cNvSpPr/>
          <p:nvPr/>
        </p:nvSpPr>
        <p:spPr>
          <a:xfrm>
            <a:off x="4410632" y="2138504"/>
            <a:ext cx="118334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D39EA-C753-4B31-BEE4-EFB99C095E94}"/>
              </a:ext>
            </a:extLst>
          </p:cNvPr>
          <p:cNvSpPr/>
          <p:nvPr/>
        </p:nvSpPr>
        <p:spPr>
          <a:xfrm>
            <a:off x="6221503" y="2138952"/>
            <a:ext cx="118334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16644-F4A5-4504-9301-9C1A5830DD01}"/>
              </a:ext>
            </a:extLst>
          </p:cNvPr>
          <p:cNvSpPr/>
          <p:nvPr/>
        </p:nvSpPr>
        <p:spPr>
          <a:xfrm>
            <a:off x="8229172" y="2142986"/>
            <a:ext cx="115523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3B9136-F891-4B07-AFD9-1B3CACB23EF3}"/>
              </a:ext>
            </a:extLst>
          </p:cNvPr>
          <p:cNvSpPr/>
          <p:nvPr/>
        </p:nvSpPr>
        <p:spPr>
          <a:xfrm>
            <a:off x="4410632" y="3266261"/>
            <a:ext cx="118334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8C3D4C-E92B-4074-9EE6-C61ABFD70397}"/>
              </a:ext>
            </a:extLst>
          </p:cNvPr>
          <p:cNvSpPr/>
          <p:nvPr/>
        </p:nvSpPr>
        <p:spPr>
          <a:xfrm>
            <a:off x="6221502" y="3243402"/>
            <a:ext cx="118334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731CB7-57D8-46C6-B49A-29B32C823C64}"/>
              </a:ext>
            </a:extLst>
          </p:cNvPr>
          <p:cNvSpPr/>
          <p:nvPr/>
        </p:nvSpPr>
        <p:spPr>
          <a:xfrm>
            <a:off x="8229172" y="3243402"/>
            <a:ext cx="115523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68D6B2-E5B5-47DF-B08A-296A143C46FD}"/>
              </a:ext>
            </a:extLst>
          </p:cNvPr>
          <p:cNvSpPr/>
          <p:nvPr/>
        </p:nvSpPr>
        <p:spPr>
          <a:xfrm>
            <a:off x="4410632" y="4339339"/>
            <a:ext cx="118334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0F5E1-1489-412D-92AC-BCA10C9B19C2}"/>
              </a:ext>
            </a:extLst>
          </p:cNvPr>
          <p:cNvSpPr/>
          <p:nvPr/>
        </p:nvSpPr>
        <p:spPr>
          <a:xfrm>
            <a:off x="6221503" y="4339787"/>
            <a:ext cx="118334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0F927-88D6-4A56-AF00-D5A39A166E9A}"/>
              </a:ext>
            </a:extLst>
          </p:cNvPr>
          <p:cNvSpPr/>
          <p:nvPr/>
        </p:nvSpPr>
        <p:spPr>
          <a:xfrm>
            <a:off x="8229172" y="4343821"/>
            <a:ext cx="115523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1C2A7866-208D-4C18-90D0-9A191F79DFE1}"/>
              </a:ext>
            </a:extLst>
          </p:cNvPr>
          <p:cNvSpPr/>
          <p:nvPr/>
        </p:nvSpPr>
        <p:spPr>
          <a:xfrm>
            <a:off x="5323094" y="1747193"/>
            <a:ext cx="1183341" cy="298526"/>
          </a:xfrm>
          <a:prstGeom prst="curvedDownArrow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DF8D1045-B56D-4C7C-87BE-4B84E6BAF86E}"/>
              </a:ext>
            </a:extLst>
          </p:cNvPr>
          <p:cNvSpPr/>
          <p:nvPr/>
        </p:nvSpPr>
        <p:spPr>
          <a:xfrm>
            <a:off x="7404843" y="1747193"/>
            <a:ext cx="1183341" cy="298526"/>
          </a:xfrm>
          <a:prstGeom prst="curvedDownArrow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505C8FD7-2383-4579-AC73-7CBD68F9BDA5}"/>
              </a:ext>
            </a:extLst>
          </p:cNvPr>
          <p:cNvSpPr/>
          <p:nvPr/>
        </p:nvSpPr>
        <p:spPr>
          <a:xfrm>
            <a:off x="5374943" y="2894003"/>
            <a:ext cx="1183341" cy="298526"/>
          </a:xfrm>
          <a:prstGeom prst="curvedDownArrow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ECED7725-47F0-408E-AB97-DBEE6D134493}"/>
              </a:ext>
            </a:extLst>
          </p:cNvPr>
          <p:cNvSpPr/>
          <p:nvPr/>
        </p:nvSpPr>
        <p:spPr>
          <a:xfrm>
            <a:off x="7404843" y="2802786"/>
            <a:ext cx="1183341" cy="298526"/>
          </a:xfrm>
          <a:prstGeom prst="curvedDownArrow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1961BE9-9AD2-42E0-BDEE-2F9C39E7D963}"/>
              </a:ext>
            </a:extLst>
          </p:cNvPr>
          <p:cNvSpPr/>
          <p:nvPr/>
        </p:nvSpPr>
        <p:spPr>
          <a:xfrm>
            <a:off x="4827492" y="2286421"/>
            <a:ext cx="134470" cy="906108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4B151045-4E12-4FB5-9A4B-7A0D3EE72544}"/>
              </a:ext>
            </a:extLst>
          </p:cNvPr>
          <p:cNvSpPr/>
          <p:nvPr/>
        </p:nvSpPr>
        <p:spPr>
          <a:xfrm>
            <a:off x="8811273" y="3379779"/>
            <a:ext cx="134470" cy="906108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3FCD478C-3EB4-475A-A4F1-26284BCAEE6D}"/>
              </a:ext>
            </a:extLst>
          </p:cNvPr>
          <p:cNvSpPr/>
          <p:nvPr/>
        </p:nvSpPr>
        <p:spPr>
          <a:xfrm>
            <a:off x="6754690" y="3396252"/>
            <a:ext cx="134470" cy="906108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52733379-9423-4CFE-8216-3B831D214D74}"/>
              </a:ext>
            </a:extLst>
          </p:cNvPr>
          <p:cNvSpPr/>
          <p:nvPr/>
        </p:nvSpPr>
        <p:spPr>
          <a:xfrm>
            <a:off x="4827492" y="3396252"/>
            <a:ext cx="134470" cy="906108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5CF0E2E8-5FA0-4796-8DBB-77B692E20DC9}"/>
              </a:ext>
            </a:extLst>
          </p:cNvPr>
          <p:cNvSpPr/>
          <p:nvPr/>
        </p:nvSpPr>
        <p:spPr>
          <a:xfrm>
            <a:off x="6754690" y="2292024"/>
            <a:ext cx="134470" cy="906108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90CDFD0D-0A76-4B0B-A3A0-C01DC612B2E1}"/>
              </a:ext>
            </a:extLst>
          </p:cNvPr>
          <p:cNvSpPr/>
          <p:nvPr/>
        </p:nvSpPr>
        <p:spPr>
          <a:xfrm>
            <a:off x="8806791" y="2266249"/>
            <a:ext cx="134470" cy="906108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666365EA-1671-455B-9D7E-7F798AA2AA82}"/>
              </a:ext>
            </a:extLst>
          </p:cNvPr>
          <p:cNvSpPr/>
          <p:nvPr/>
        </p:nvSpPr>
        <p:spPr>
          <a:xfrm>
            <a:off x="4612339" y="4505186"/>
            <a:ext cx="710755" cy="255494"/>
          </a:xfrm>
          <a:prstGeom prst="curvedUp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1C46D838-9BCF-475E-8C5C-01A2B26791E7}"/>
              </a:ext>
            </a:extLst>
          </p:cNvPr>
          <p:cNvSpPr/>
          <p:nvPr/>
        </p:nvSpPr>
        <p:spPr>
          <a:xfrm>
            <a:off x="8558291" y="4505186"/>
            <a:ext cx="710755" cy="255494"/>
          </a:xfrm>
          <a:prstGeom prst="curvedUp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1E465BDC-A69D-4C0E-A493-9B6223654A3E}"/>
              </a:ext>
            </a:extLst>
          </p:cNvPr>
          <p:cNvSpPr/>
          <p:nvPr/>
        </p:nvSpPr>
        <p:spPr>
          <a:xfrm>
            <a:off x="6457794" y="4505186"/>
            <a:ext cx="710755" cy="255494"/>
          </a:xfrm>
          <a:prstGeom prst="curvedUp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DA8F2-DD84-4882-878C-3B7CB431F81B}"/>
              </a:ext>
            </a:extLst>
          </p:cNvPr>
          <p:cNvSpPr txBox="1"/>
          <p:nvPr/>
        </p:nvSpPr>
        <p:spPr>
          <a:xfrm>
            <a:off x="5715458" y="1279697"/>
            <a:ext cx="4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79DAF-3331-4BCB-9885-B74C63D2B39F}"/>
              </a:ext>
            </a:extLst>
          </p:cNvPr>
          <p:cNvSpPr txBox="1"/>
          <p:nvPr/>
        </p:nvSpPr>
        <p:spPr>
          <a:xfrm>
            <a:off x="7830559" y="1310709"/>
            <a:ext cx="4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20992-C98F-467D-8677-62F0A669AE88}"/>
              </a:ext>
            </a:extLst>
          </p:cNvPr>
          <p:cNvSpPr txBox="1"/>
          <p:nvPr/>
        </p:nvSpPr>
        <p:spPr>
          <a:xfrm>
            <a:off x="5785371" y="2370783"/>
            <a:ext cx="4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C2535-F8B4-4581-B25E-DAAC186E7AEE}"/>
              </a:ext>
            </a:extLst>
          </p:cNvPr>
          <p:cNvSpPr txBox="1"/>
          <p:nvPr/>
        </p:nvSpPr>
        <p:spPr>
          <a:xfrm>
            <a:off x="7831019" y="2313185"/>
            <a:ext cx="4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F18198-8F13-41DC-8CFE-EC1B785883B2}"/>
              </a:ext>
            </a:extLst>
          </p:cNvPr>
          <p:cNvSpPr txBox="1"/>
          <p:nvPr/>
        </p:nvSpPr>
        <p:spPr>
          <a:xfrm>
            <a:off x="4438455" y="2477865"/>
            <a:ext cx="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0F0D50-C410-4485-B1C9-0BE285F4341B}"/>
              </a:ext>
            </a:extLst>
          </p:cNvPr>
          <p:cNvSpPr txBox="1"/>
          <p:nvPr/>
        </p:nvSpPr>
        <p:spPr>
          <a:xfrm>
            <a:off x="8495752" y="2458572"/>
            <a:ext cx="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35B206-82BA-4E95-B3E5-AB988093A72E}"/>
              </a:ext>
            </a:extLst>
          </p:cNvPr>
          <p:cNvSpPr txBox="1"/>
          <p:nvPr/>
        </p:nvSpPr>
        <p:spPr>
          <a:xfrm>
            <a:off x="6386140" y="2518614"/>
            <a:ext cx="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1569D5-0D81-4E78-BA97-DA27B8D16005}"/>
              </a:ext>
            </a:extLst>
          </p:cNvPr>
          <p:cNvSpPr txBox="1"/>
          <p:nvPr/>
        </p:nvSpPr>
        <p:spPr>
          <a:xfrm>
            <a:off x="8449090" y="3596769"/>
            <a:ext cx="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330D9D-38B4-4CBF-B4CB-2877A211815F}"/>
              </a:ext>
            </a:extLst>
          </p:cNvPr>
          <p:cNvSpPr txBox="1"/>
          <p:nvPr/>
        </p:nvSpPr>
        <p:spPr>
          <a:xfrm>
            <a:off x="6386140" y="3616383"/>
            <a:ext cx="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3EE1BE-EC25-4D87-A0B9-7EF2DF48508E}"/>
              </a:ext>
            </a:extLst>
          </p:cNvPr>
          <p:cNvSpPr txBox="1"/>
          <p:nvPr/>
        </p:nvSpPr>
        <p:spPr>
          <a:xfrm>
            <a:off x="4423338" y="3607674"/>
            <a:ext cx="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9A5A1-FC02-4226-A6BA-7E62EC6CA48C}"/>
              </a:ext>
            </a:extLst>
          </p:cNvPr>
          <p:cNvSpPr txBox="1"/>
          <p:nvPr/>
        </p:nvSpPr>
        <p:spPr>
          <a:xfrm>
            <a:off x="4735057" y="4710298"/>
            <a:ext cx="34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B724C5-2BBA-4F34-8C02-5660120F8FD2}"/>
              </a:ext>
            </a:extLst>
          </p:cNvPr>
          <p:cNvSpPr txBox="1"/>
          <p:nvPr/>
        </p:nvSpPr>
        <p:spPr>
          <a:xfrm>
            <a:off x="8676945" y="4710298"/>
            <a:ext cx="48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C731BE-447E-4F9A-BAB9-41E807425580}"/>
              </a:ext>
            </a:extLst>
          </p:cNvPr>
          <p:cNvSpPr txBox="1"/>
          <p:nvPr/>
        </p:nvSpPr>
        <p:spPr>
          <a:xfrm>
            <a:off x="6579878" y="4673327"/>
            <a:ext cx="34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D5F093-E5BB-4F9F-9B9F-20BA23F0B269}"/>
              </a:ext>
            </a:extLst>
          </p:cNvPr>
          <p:cNvSpPr txBox="1"/>
          <p:nvPr/>
        </p:nvSpPr>
        <p:spPr>
          <a:xfrm>
            <a:off x="9524359" y="2001451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Non-Interacting Orbital (M)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28BDE9-0E07-4C24-BC5A-A14F83223F23}"/>
              </a:ext>
            </a:extLst>
          </p:cNvPr>
          <p:cNvSpPr txBox="1"/>
          <p:nvPr/>
        </p:nvSpPr>
        <p:spPr>
          <a:xfrm>
            <a:off x="9521901" y="3115050"/>
            <a:ext cx="226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Conduction Orbital (C)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FDC198-B19B-4D8E-BF70-D332502F1622}"/>
              </a:ext>
            </a:extLst>
          </p:cNvPr>
          <p:cNvSpPr txBox="1"/>
          <p:nvPr/>
        </p:nvSpPr>
        <p:spPr>
          <a:xfrm>
            <a:off x="9521901" y="4177532"/>
            <a:ext cx="118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Orbital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8F5610-6BB3-4036-90F3-6E97EFCC303B}"/>
              </a:ext>
            </a:extLst>
          </p:cNvPr>
          <p:cNvSpPr txBox="1"/>
          <p:nvPr/>
        </p:nvSpPr>
        <p:spPr>
          <a:xfrm>
            <a:off x="5089681" y="5288024"/>
            <a:ext cx="400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Schematic diagram of the Bilayer Model</a:t>
            </a:r>
          </a:p>
        </p:txBody>
      </p:sp>
      <p:sp>
        <p:nvSpPr>
          <p:cNvPr id="52" name="Title 51">
            <a:extLst>
              <a:ext uri="{FF2B5EF4-FFF2-40B4-BE49-F238E27FC236}">
                <a16:creationId xmlns:a16="http://schemas.microsoft.com/office/drawing/2014/main" id="{C2F389DE-A558-4303-AB38-414A6723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386" y="-375193"/>
            <a:ext cx="322687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Bilayer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3BCD1C-8A97-4395-8AEA-F82A3A560F28}"/>
              </a:ext>
            </a:extLst>
          </p:cNvPr>
          <p:cNvSpPr txBox="1"/>
          <p:nvPr/>
        </p:nvSpPr>
        <p:spPr>
          <a:xfrm>
            <a:off x="569755" y="1029459"/>
            <a:ext cx="315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Hamiltonian for the Bilayer 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365957-1CB8-499B-81B0-47FCC9089445}"/>
                  </a:ext>
                </a:extLst>
              </p:cNvPr>
              <p:cNvSpPr txBox="1"/>
              <p:nvPr/>
            </p:nvSpPr>
            <p:spPr>
              <a:xfrm>
                <a:off x="484093" y="2760236"/>
                <a:ext cx="3637855" cy="106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↓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365957-1CB8-499B-81B0-47FCC9089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3" y="2760236"/>
                <a:ext cx="3637855" cy="1062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67EA44C-0465-49A8-B58B-A98C29A191E0}"/>
                  </a:ext>
                </a:extLst>
              </p:cNvPr>
              <p:cNvSpPr txBox="1"/>
              <p:nvPr/>
            </p:nvSpPr>
            <p:spPr>
              <a:xfrm>
                <a:off x="177164" y="3637874"/>
                <a:ext cx="4071669" cy="106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67EA44C-0465-49A8-B58B-A98C29A1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4" y="3637874"/>
                <a:ext cx="4071669" cy="1062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B1010E2-6D84-40A3-987B-E49C3A8A7693}"/>
                  </a:ext>
                </a:extLst>
              </p:cNvPr>
              <p:cNvSpPr txBox="1"/>
              <p:nvPr/>
            </p:nvSpPr>
            <p:spPr>
              <a:xfrm>
                <a:off x="273150" y="4465515"/>
                <a:ext cx="3536576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B1010E2-6D84-40A3-987B-E49C3A8A7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0" y="4465515"/>
                <a:ext cx="3536576" cy="785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BB4F74-AB5C-4D4B-A329-5A6E99BF4AED}"/>
                  </a:ext>
                </a:extLst>
              </p:cNvPr>
              <p:cNvSpPr txBox="1"/>
              <p:nvPr/>
            </p:nvSpPr>
            <p:spPr>
              <a:xfrm>
                <a:off x="-69749" y="5251243"/>
                <a:ext cx="4222374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𝒸ℳ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/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kσ</m:t>
                                  </m:r>
                                </m:sub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Mkσ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/>
                                <m:t>.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 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BB4F74-AB5C-4D4B-A329-5A6E99BF4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749" y="5251243"/>
                <a:ext cx="4222374" cy="7857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A12B8E5-AA75-4170-99BD-035EFDEA300A}"/>
                  </a:ext>
                </a:extLst>
              </p:cNvPr>
              <p:cNvSpPr txBox="1"/>
              <p:nvPr/>
            </p:nvSpPr>
            <p:spPr>
              <a:xfrm>
                <a:off x="364537" y="1688706"/>
                <a:ext cx="3449595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ℳ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𝒸ℳ</m:t>
                          </m:r>
                        </m:sub>
                      </m:sSub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Where,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A12B8E5-AA75-4170-99BD-035EFDEA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7" y="1688706"/>
                <a:ext cx="3449595" cy="945580"/>
              </a:xfrm>
              <a:prstGeom prst="rect">
                <a:avLst/>
              </a:prstGeom>
              <a:blipFill>
                <a:blip r:embed="rId6"/>
                <a:stretch>
                  <a:fillRect l="-159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67670D-7133-48F4-B0DF-A0F99B3174DD}"/>
              </a:ext>
            </a:extLst>
          </p:cNvPr>
          <p:cNvSpPr txBox="1"/>
          <p:nvPr/>
        </p:nvSpPr>
        <p:spPr>
          <a:xfrm>
            <a:off x="7554233" y="86852"/>
            <a:ext cx="437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Sen, S. and Vidhyadhiraja, N.S., 2016. Quantum critical Mott transitions in a bilayer Kondo insulator-metal model system. Physical Review B, 93(15), p.155136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sz="900" b="1" i="1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en-US" sz="9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Kulkarni, V.M., Vidhyadhiraja , N.S. and Sen, S., 2023. Emergent soft-gap Anderson models at quantum criticality in a lattice Hamiltonian within dynamical mean field theory. Physical Review B, 107(20), p.205104</a:t>
            </a:r>
            <a:endParaRPr 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5076B5-88AB-4344-B8B1-1CB685076781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866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BE200-7491-4041-9C77-B9E75602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0"/>
            <a:ext cx="6477000" cy="885451"/>
          </a:xfrm>
        </p:spPr>
        <p:txBody>
          <a:bodyPr>
            <a:normAutofit/>
          </a:bodyPr>
          <a:lstStyle/>
          <a:p>
            <a:r>
              <a:rPr lang="en-US" sz="4000" dirty="0"/>
              <a:t>Analytic Continuation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DAC54-CD9A-46FD-878D-50F3513BA588}"/>
              </a:ext>
            </a:extLst>
          </p:cNvPr>
          <p:cNvSpPr txBox="1"/>
          <p:nvPr/>
        </p:nvSpPr>
        <p:spPr>
          <a:xfrm>
            <a:off x="672352" y="1008530"/>
            <a:ext cx="11295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 solve this kind of Hamiltonian we generally use some quantum impurity solver like Iterated Perturbation Theory(IPT) solver or Continuous Time Hybridization Expansion solver(CTHYB) used within Dynamical Mean-Field Theory (DMFT) framework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B2FDCF-D0AB-4597-B551-1212AFF5A67C}"/>
                  </a:ext>
                </a:extLst>
              </p:cNvPr>
              <p:cNvSpPr txBox="1"/>
              <p:nvPr/>
            </p:nvSpPr>
            <p:spPr>
              <a:xfrm>
                <a:off x="672352" y="1777940"/>
                <a:ext cx="7086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This kind of solver provide us Green’s function of imaginary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B2FDCF-D0AB-4597-B551-1212AFF5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2" y="1777940"/>
                <a:ext cx="7086601" cy="369332"/>
              </a:xfrm>
              <a:prstGeom prst="rect">
                <a:avLst/>
              </a:prstGeom>
              <a:blipFill>
                <a:blip r:embed="rId2"/>
                <a:stretch>
                  <a:fillRect l="-516" t="-10000" r="-2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276E20-FA0C-4CA9-A825-E0B92A119F66}"/>
                  </a:ext>
                </a:extLst>
              </p:cNvPr>
              <p:cNvSpPr txBox="1"/>
              <p:nvPr/>
            </p:nvSpPr>
            <p:spPr>
              <a:xfrm>
                <a:off x="7254688" y="2547350"/>
                <a:ext cx="10085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276E20-FA0C-4CA9-A825-E0B92A119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688" y="2547350"/>
                <a:ext cx="1008529" cy="707886"/>
              </a:xfrm>
              <a:prstGeom prst="rect">
                <a:avLst/>
              </a:prstGeom>
              <a:blipFill>
                <a:blip r:embed="rId3"/>
                <a:stretch>
                  <a:fillRect r="-30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DBFE14-0CA8-4469-83E0-C484F1F444DA}"/>
                  </a:ext>
                </a:extLst>
              </p:cNvPr>
              <p:cNvSpPr txBox="1"/>
              <p:nvPr/>
            </p:nvSpPr>
            <p:spPr>
              <a:xfrm>
                <a:off x="2857499" y="2547350"/>
                <a:ext cx="10085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DBFE14-0CA8-4469-83E0-C484F1F44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2547350"/>
                <a:ext cx="1008529" cy="707886"/>
              </a:xfrm>
              <a:prstGeom prst="rect">
                <a:avLst/>
              </a:prstGeom>
              <a:blipFill>
                <a:blip r:embed="rId4"/>
                <a:stretch>
                  <a:fillRect r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342991EF-B3A6-456E-8B6E-481D107946F6}"/>
              </a:ext>
            </a:extLst>
          </p:cNvPr>
          <p:cNvSpPr/>
          <p:nvPr/>
        </p:nvSpPr>
        <p:spPr>
          <a:xfrm>
            <a:off x="4343403" y="2863078"/>
            <a:ext cx="2454087" cy="9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29742-6840-4759-857C-43108B849C22}"/>
              </a:ext>
            </a:extLst>
          </p:cNvPr>
          <p:cNvSpPr txBox="1"/>
          <p:nvPr/>
        </p:nvSpPr>
        <p:spPr>
          <a:xfrm>
            <a:off x="4343403" y="2411194"/>
            <a:ext cx="24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Fourier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5B1E45-DD29-480D-BFC6-1A9CAB8CCDA7}"/>
                  </a:ext>
                </a:extLst>
              </p:cNvPr>
              <p:cNvSpPr txBox="1"/>
              <p:nvPr/>
            </p:nvSpPr>
            <p:spPr>
              <a:xfrm>
                <a:off x="672351" y="3673015"/>
                <a:ext cx="109728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To get some real physical parameter we need this imaginary frequency Green’s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real frequency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5B1E45-DD29-480D-BFC6-1A9CAB8C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1" y="3673015"/>
                <a:ext cx="10972801" cy="646331"/>
              </a:xfrm>
              <a:prstGeom prst="rect">
                <a:avLst/>
              </a:prstGeom>
              <a:blipFill>
                <a:blip r:embed="rId5"/>
                <a:stretch>
                  <a:fillRect l="-3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E3E05F-BAE5-4FCC-AFDF-18B2DD0C74AA}"/>
                  </a:ext>
                </a:extLst>
              </p:cNvPr>
              <p:cNvSpPr txBox="1"/>
              <p:nvPr/>
            </p:nvSpPr>
            <p:spPr>
              <a:xfrm>
                <a:off x="2857499" y="4533116"/>
                <a:ext cx="1653988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  </a:t>
                </a:r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E3E05F-BAE5-4FCC-AFDF-18B2DD0C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99" y="4533116"/>
                <a:ext cx="1653988" cy="6937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0F1D455D-3F52-4487-BB4C-B52A211CD616}"/>
              </a:ext>
            </a:extLst>
          </p:cNvPr>
          <p:cNvSpPr/>
          <p:nvPr/>
        </p:nvSpPr>
        <p:spPr>
          <a:xfrm>
            <a:off x="4343403" y="4879974"/>
            <a:ext cx="2454087" cy="941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D8C64C-DFA0-4965-B516-BE894C38B05A}"/>
                  </a:ext>
                </a:extLst>
              </p:cNvPr>
              <p:cNvSpPr txBox="1"/>
              <p:nvPr/>
            </p:nvSpPr>
            <p:spPr>
              <a:xfrm>
                <a:off x="7254688" y="4565504"/>
                <a:ext cx="13402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0" dirty="0"/>
                  <a:t>A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D8C64C-DFA0-4965-B516-BE894C38B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688" y="4565504"/>
                <a:ext cx="1340223" cy="707886"/>
              </a:xfrm>
              <a:prstGeom prst="rect">
                <a:avLst/>
              </a:prstGeom>
              <a:blipFill>
                <a:blip r:embed="rId7"/>
                <a:stretch>
                  <a:fillRect l="-1590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C220A48-28CB-49CF-89F2-6C91AC7FE357}"/>
              </a:ext>
            </a:extLst>
          </p:cNvPr>
          <p:cNvSpPr txBox="1"/>
          <p:nvPr/>
        </p:nvSpPr>
        <p:spPr>
          <a:xfrm>
            <a:off x="4417360" y="4510642"/>
            <a:ext cx="238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 Continuation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F558D7-13B9-46EC-8A29-B6891383ADFD}"/>
                  </a:ext>
                </a:extLst>
              </p:cNvPr>
              <p:cNvSpPr txBox="1"/>
              <p:nvPr/>
            </p:nvSpPr>
            <p:spPr>
              <a:xfrm flipH="1">
                <a:off x="672351" y="5533882"/>
                <a:ext cx="7802822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Spectral function 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r>
                      <m:rPr>
                        <m:nor/>
                      </m:rPr>
                      <a:rPr lang="en-US" sz="3200"/>
                      <m:t>Im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F558D7-13B9-46EC-8A29-B6891383A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2351" y="5533882"/>
                <a:ext cx="7802822" cy="803618"/>
              </a:xfrm>
              <a:prstGeom prst="rect">
                <a:avLst/>
              </a:prstGeom>
              <a:blipFill>
                <a:blip r:embed="rId8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F687D6E-4123-4566-B6B7-E3D24A70AE65}"/>
              </a:ext>
            </a:extLst>
          </p:cNvPr>
          <p:cNvSpPr txBox="1"/>
          <p:nvPr/>
        </p:nvSpPr>
        <p:spPr>
          <a:xfrm>
            <a:off x="9202057" y="155473"/>
            <a:ext cx="244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Song, T. and Lee, H., 2019. Accelerated continuous time quantum Monte Carlo method with machine learning. Physical Review B, 100(4), p.045153.</a:t>
            </a:r>
            <a:endParaRPr lang="en-US" sz="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20428-FB06-437E-A646-BF93A5B6DF71}"/>
              </a:ext>
            </a:extLst>
          </p:cNvPr>
          <p:cNvSpPr txBox="1"/>
          <p:nvPr/>
        </p:nvSpPr>
        <p:spPr>
          <a:xfrm>
            <a:off x="8263217" y="1621740"/>
            <a:ext cx="38861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Gull, E., Werner, P., Millis, A. and Troyer, M., 2007. Performance analysis of continuous-time solvers for quantum impurity models. Physical Review B—Condensed Matter and Materials Physics, 76(23), p.235123</a:t>
            </a:r>
            <a:r>
              <a:rPr lang="en-US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CA86B-2233-4C21-90E3-FC326F8D2013}"/>
              </a:ext>
            </a:extLst>
          </p:cNvPr>
          <p:cNvSpPr txBox="1"/>
          <p:nvPr/>
        </p:nvSpPr>
        <p:spPr>
          <a:xfrm>
            <a:off x="5860676" y="648866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1992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804598B-E32A-4C35-8BB8-9A9BAAC5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5" y="885451"/>
            <a:ext cx="6871447" cy="4329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1042F2-918A-49B0-A6D1-B926134493BE}"/>
              </a:ext>
            </a:extLst>
          </p:cNvPr>
          <p:cNvSpPr txBox="1"/>
          <p:nvPr/>
        </p:nvSpPr>
        <p:spPr>
          <a:xfrm>
            <a:off x="6055658" y="6488668"/>
            <a:ext cx="40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B7F1D8E-CFAF-4C95-B990-307371A53D45}"/>
              </a:ext>
            </a:extLst>
          </p:cNvPr>
          <p:cNvSpPr txBox="1">
            <a:spLocks/>
          </p:cNvSpPr>
          <p:nvPr/>
        </p:nvSpPr>
        <p:spPr>
          <a:xfrm>
            <a:off x="2857500" y="0"/>
            <a:ext cx="6477000" cy="8854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Analytic Continuation Process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6570C-975E-4EC1-89B6-50F020E1BC2E}"/>
              </a:ext>
            </a:extLst>
          </p:cNvPr>
          <p:cNvSpPr txBox="1"/>
          <p:nvPr/>
        </p:nvSpPr>
        <p:spPr>
          <a:xfrm>
            <a:off x="7694385" y="5313426"/>
            <a:ext cx="32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Henrik Bruus and Karsten Flensberg. Many-body quantum theory in 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condensed matter physics , an introduction, 2004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1C95D-9A68-4446-B137-36594D6892EA}"/>
              </a:ext>
            </a:extLst>
          </p:cNvPr>
          <p:cNvSpPr txBox="1"/>
          <p:nvPr/>
        </p:nvSpPr>
        <p:spPr>
          <a:xfrm>
            <a:off x="3629532" y="5293819"/>
            <a:ext cx="4238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Schematic diagram of the Analytic Continuation</a:t>
            </a:r>
          </a:p>
        </p:txBody>
      </p:sp>
    </p:spTree>
    <p:extLst>
      <p:ext uri="{BB962C8B-B14F-4D97-AF65-F5344CB8AC3E}">
        <p14:creationId xmlns:p14="http://schemas.microsoft.com/office/powerpoint/2010/main" val="87159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F1A8-FD55-4192-900D-B346FDB2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023" y="-347569"/>
            <a:ext cx="47423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Analytic Continuation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4D1C1-8644-4E17-B3DF-DFB349C3B37F}"/>
              </a:ext>
            </a:extLst>
          </p:cNvPr>
          <p:cNvSpPr txBox="1"/>
          <p:nvPr/>
        </p:nvSpPr>
        <p:spPr>
          <a:xfrm>
            <a:off x="632011" y="3389712"/>
            <a:ext cx="474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Problems</a:t>
            </a:r>
            <a:r>
              <a:rPr lang="en-US" sz="2000" b="1" dirty="0"/>
              <a:t> </a:t>
            </a:r>
            <a:r>
              <a:rPr lang="en-US" sz="2000" dirty="0"/>
              <a:t>of Analytic Continuation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C2F582-694A-41B9-95A3-DD097B4CDECE}"/>
                  </a:ext>
                </a:extLst>
              </p:cNvPr>
              <p:cNvSpPr txBox="1"/>
              <p:nvPr/>
            </p:nvSpPr>
            <p:spPr>
              <a:xfrm>
                <a:off x="632011" y="744308"/>
                <a:ext cx="10058401" cy="264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The relationship between imaginary-time Green’s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en-US" sz="2000" dirty="0"/>
                  <a:t> and the spectral function 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br>
                  <a:rPr lang="en-US" sz="2400" dirty="0"/>
                </a:br>
                <a:r>
                  <a:rPr lang="en-US" sz="240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dω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 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ωτ</m:t>
                            </m:r>
                          </m:sup>
                        </m:s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βω</m:t>
                            </m:r>
                          </m:sup>
                        </m:sSup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, 0&lt;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             </a:t>
                </a:r>
                <a:br>
                  <a:rPr lang="en-US" dirty="0"/>
                </a:br>
                <a:r>
                  <a:rPr lang="en-US" dirty="0"/>
                  <a:t>                        Where , the kernel is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ωτ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βω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C2F582-694A-41B9-95A3-DD097B4C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1" y="744308"/>
                <a:ext cx="10058401" cy="2645404"/>
              </a:xfrm>
              <a:prstGeom prst="rect">
                <a:avLst/>
              </a:prstGeom>
              <a:blipFill>
                <a:blip r:embed="rId2"/>
                <a:stretch>
                  <a:fillRect l="-545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9BB10-7698-44B0-BC8B-077BE2C62737}"/>
                  </a:ext>
                </a:extLst>
              </p:cNvPr>
              <p:cNvSpPr txBox="1"/>
              <p:nvPr/>
            </p:nvSpPr>
            <p:spPr>
              <a:xfrm>
                <a:off x="3307976" y="3939988"/>
                <a:ext cx="7167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Ill-posed solution : small error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en-US" dirty="0"/>
                  <a:t> leads to large fluctuation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9BB10-7698-44B0-BC8B-077BE2C62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976" y="3939988"/>
                <a:ext cx="7167283" cy="369332"/>
              </a:xfrm>
              <a:prstGeom prst="rect">
                <a:avLst/>
              </a:prstGeom>
              <a:blipFill>
                <a:blip r:embed="rId3"/>
                <a:stretch>
                  <a:fillRect l="-5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405016-E46A-4478-A406-9FA92F3C17A7}"/>
                  </a:ext>
                </a:extLst>
              </p:cNvPr>
              <p:cNvSpPr txBox="1"/>
              <p:nvPr/>
            </p:nvSpPr>
            <p:spPr>
              <a:xfrm>
                <a:off x="3307977" y="4814047"/>
                <a:ext cx="3603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/>
                  <a:t>One to many mapping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</m:d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405016-E46A-4478-A406-9FA92F3C1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977" y="4814047"/>
                <a:ext cx="3603812" cy="369332"/>
              </a:xfrm>
              <a:prstGeom prst="rect">
                <a:avLst/>
              </a:prstGeom>
              <a:blipFill>
                <a:blip r:embed="rId4"/>
                <a:stretch>
                  <a:fillRect l="-11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F4D354-C29C-45C6-8C68-C39A9E112544}"/>
                  </a:ext>
                </a:extLst>
              </p:cNvPr>
              <p:cNvSpPr txBox="1"/>
              <p:nvPr/>
            </p:nvSpPr>
            <p:spPr>
              <a:xfrm>
                <a:off x="7216588" y="4814047"/>
                <a:ext cx="632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F4D354-C29C-45C6-8C68-C39A9E112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88" y="4814047"/>
                <a:ext cx="632012" cy="369332"/>
              </a:xfrm>
              <a:prstGeom prst="rect">
                <a:avLst/>
              </a:prstGeom>
              <a:blipFill>
                <a:blip r:embed="rId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E886E-C48F-4374-9BED-DF2259AF9069}"/>
                  </a:ext>
                </a:extLst>
              </p:cNvPr>
              <p:cNvSpPr txBox="1"/>
              <p:nvPr/>
            </p:nvSpPr>
            <p:spPr>
              <a:xfrm>
                <a:off x="7216588" y="4414228"/>
                <a:ext cx="632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E886E-C48F-4374-9BED-DF2259AF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88" y="4414228"/>
                <a:ext cx="632012" cy="369332"/>
              </a:xfrm>
              <a:prstGeom prst="rect">
                <a:avLst/>
              </a:prstGeom>
              <a:blipFill>
                <a:blip r:embed="rId6"/>
                <a:stretch>
                  <a:fillRect r="-3269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11703-85B7-4D36-AB78-E7603A995EE3}"/>
                  </a:ext>
                </a:extLst>
              </p:cNvPr>
              <p:cNvSpPr txBox="1"/>
              <p:nvPr/>
            </p:nvSpPr>
            <p:spPr>
              <a:xfrm>
                <a:off x="7216588" y="5183379"/>
                <a:ext cx="632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11703-85B7-4D36-AB78-E7603A995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88" y="5183379"/>
                <a:ext cx="632012" cy="369332"/>
              </a:xfrm>
              <a:prstGeom prst="rect">
                <a:avLst/>
              </a:prstGeom>
              <a:blipFill>
                <a:blip r:embed="rId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ED2EB-B600-41F8-8AC1-9D3E483E6969}"/>
              </a:ext>
            </a:extLst>
          </p:cNvPr>
          <p:cNvCxnSpPr>
            <a:endCxn id="8" idx="1"/>
          </p:cNvCxnSpPr>
          <p:nvPr/>
        </p:nvCxnSpPr>
        <p:spPr>
          <a:xfrm flipV="1">
            <a:off x="6427694" y="4598894"/>
            <a:ext cx="788894" cy="399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EB8980-6C2E-4F2A-AE4F-D0D25483F9AB}"/>
              </a:ext>
            </a:extLst>
          </p:cNvPr>
          <p:cNvCxnSpPr>
            <a:cxnSpLocks/>
          </p:cNvCxnSpPr>
          <p:nvPr/>
        </p:nvCxnSpPr>
        <p:spPr>
          <a:xfrm>
            <a:off x="6427694" y="5012160"/>
            <a:ext cx="8875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4A0BA-090C-4250-8BD1-760C37BE16D4}"/>
              </a:ext>
            </a:extLst>
          </p:cNvPr>
          <p:cNvCxnSpPr>
            <a:cxnSpLocks/>
          </p:cNvCxnSpPr>
          <p:nvPr/>
        </p:nvCxnSpPr>
        <p:spPr>
          <a:xfrm>
            <a:off x="6400800" y="5040799"/>
            <a:ext cx="914401" cy="327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CB3054-3B04-4C10-AD00-75FBDED399CD}"/>
              </a:ext>
            </a:extLst>
          </p:cNvPr>
          <p:cNvSpPr txBox="1"/>
          <p:nvPr/>
        </p:nvSpPr>
        <p:spPr>
          <a:xfrm>
            <a:off x="632011" y="5922043"/>
            <a:ext cx="913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Analytic Continuation Process </a:t>
            </a:r>
            <a:r>
              <a:rPr lang="en-US" dirty="0">
                <a:sym typeface="Wingdings" panose="05000000000000000000" pitchFamily="2" charset="2"/>
              </a:rPr>
              <a:t> Pade's Approximation ,Maximum Entropy Method ,etc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3C5E3-1469-46E2-830B-4B40A015F696}"/>
              </a:ext>
            </a:extLst>
          </p:cNvPr>
          <p:cNvSpPr txBox="1"/>
          <p:nvPr/>
        </p:nvSpPr>
        <p:spPr>
          <a:xfrm>
            <a:off x="3538923" y="6201540"/>
            <a:ext cx="3283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Annam´aria Kiss. Self-energy </a:t>
            </a:r>
            <a:r>
              <a:rPr lang="en-US" sz="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pad´e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for analytic continuation: Application </a:t>
            </a:r>
            <a:r>
              <a:rPr lang="en-US" sz="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tothe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zero-gap </a:t>
            </a:r>
            <a:r>
              <a:rPr lang="en-US" sz="9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kondo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lattice model. Physical Review B, 100(21), December 2019.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5CA761-B2E4-406A-BEF5-89E99A0C5BC0}"/>
              </a:ext>
            </a:extLst>
          </p:cNvPr>
          <p:cNvSpPr txBox="1"/>
          <p:nvPr/>
        </p:nvSpPr>
        <p:spPr>
          <a:xfrm>
            <a:off x="6165476" y="6570383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1150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1214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Mott Metal-Insulator Transition</vt:lpstr>
      <vt:lpstr>PowerPoint Presentation</vt:lpstr>
      <vt:lpstr>Hubbard Model</vt:lpstr>
      <vt:lpstr>Hubbard Model</vt:lpstr>
      <vt:lpstr>Bilayer Model</vt:lpstr>
      <vt:lpstr>Analytic Continuation Process</vt:lpstr>
      <vt:lpstr>PowerPoint Presentation</vt:lpstr>
      <vt:lpstr>Analytic Continuation</vt:lpstr>
      <vt:lpstr>Maximum Entropy Method(MaxEnt)</vt:lpstr>
      <vt:lpstr>TRIQS</vt:lpstr>
      <vt:lpstr>Result(Visualization Of Mott-Transition)</vt:lpstr>
      <vt:lpstr>Result(Visualization Of Mott-Transition)</vt:lpstr>
      <vt:lpstr>Conclusion </vt:lpstr>
      <vt:lpstr>PowerPoint Presentation</vt:lpstr>
      <vt:lpstr>Extra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147</cp:revision>
  <dcterms:created xsi:type="dcterms:W3CDTF">2025-01-07T18:25:18Z</dcterms:created>
  <dcterms:modified xsi:type="dcterms:W3CDTF">2025-04-17T10:43:06Z</dcterms:modified>
</cp:coreProperties>
</file>