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 id="318" r:id="rId18"/>
    <p:sldId id="319" r:id="rId19"/>
    <p:sldId id="320" r:id="rId20"/>
    <p:sldId id="321" r:id="rId21"/>
    <p:sldId id="322" r:id="rId22"/>
    <p:sldId id="323" r:id="rId23"/>
    <p:sldId id="3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505A47"/>
    <a:srgbClr val="D1D8B7"/>
    <a:srgbClr val="A09D79"/>
    <a:srgbClr val="AD5C4D"/>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405" autoAdjust="0"/>
  </p:normalViewPr>
  <p:slideViewPr>
    <p:cSldViewPr snapToGrid="0">
      <p:cViewPr varScale="1">
        <p:scale>
          <a:sx n="58" d="100"/>
          <a:sy n="58" d="100"/>
        </p:scale>
        <p:origin x="136" y="2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r>
              <a:rPr lang="en-US" sz="1400"/>
              <a:t>Management Expenses to Premium(%) </a:t>
            </a:r>
          </a:p>
        </c:rich>
      </c:tx>
      <c:layout>
        <c:manualLayout>
          <c:xMode val="edge"/>
          <c:yMode val="edge"/>
          <c:x val="0.26164676744783755"/>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'[premium claim growth mgt exp, claim.%.xlsx]Sheet1'!$B$26</c:f>
              <c:strCache>
                <c:ptCount val="1"/>
                <c:pt idx="0">
                  <c:v>Commission Exp.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'[premium claim growth mgt exp, claim.%.xlsx]Sheet1'!$A$27:$A$34</c:f>
              <c:numCache>
                <c:formatCode>General</c:formatCode>
                <c:ptCount val="8"/>
                <c:pt idx="0">
                  <c:v>2015</c:v>
                </c:pt>
                <c:pt idx="1">
                  <c:v>2016</c:v>
                </c:pt>
                <c:pt idx="2">
                  <c:v>2017</c:v>
                </c:pt>
                <c:pt idx="3">
                  <c:v>2018</c:v>
                </c:pt>
                <c:pt idx="4">
                  <c:v>2019</c:v>
                </c:pt>
                <c:pt idx="5">
                  <c:v>2020</c:v>
                </c:pt>
                <c:pt idx="6">
                  <c:v>2021</c:v>
                </c:pt>
                <c:pt idx="7">
                  <c:v>2022</c:v>
                </c:pt>
              </c:numCache>
            </c:numRef>
          </c:cat>
          <c:val>
            <c:numRef>
              <c:f>'[premium claim growth mgt exp, claim.%.xlsx]Sheet1'!$B$27:$B$34</c:f>
              <c:numCache>
                <c:formatCode>0.00%</c:formatCode>
                <c:ptCount val="8"/>
                <c:pt idx="0">
                  <c:v>0.13750000000000001</c:v>
                </c:pt>
                <c:pt idx="1">
                  <c:v>0.14080000000000001</c:v>
                </c:pt>
                <c:pt idx="2">
                  <c:v>0.1449</c:v>
                </c:pt>
                <c:pt idx="3">
                  <c:v>0.1464</c:v>
                </c:pt>
                <c:pt idx="4">
                  <c:v>0.1658</c:v>
                </c:pt>
                <c:pt idx="5">
                  <c:v>0.153</c:v>
                </c:pt>
                <c:pt idx="6">
                  <c:v>0.15459999999999999</c:v>
                </c:pt>
                <c:pt idx="7">
                  <c:v>0.1444</c:v>
                </c:pt>
              </c:numCache>
            </c:numRef>
          </c:val>
          <c:extLst>
            <c:ext xmlns:c16="http://schemas.microsoft.com/office/drawing/2014/chart" uri="{C3380CC4-5D6E-409C-BE32-E72D297353CC}">
              <c16:uniqueId val="{00000000-BC03-4DCB-88BC-F412D2646B8C}"/>
            </c:ext>
          </c:extLst>
        </c:ser>
        <c:ser>
          <c:idx val="1"/>
          <c:order val="1"/>
          <c:tx>
            <c:strRef>
              <c:f>'[premium claim growth mgt exp, claim.%.xlsx]Sheet1'!$C$26</c:f>
              <c:strCache>
                <c:ptCount val="1"/>
                <c:pt idx="0">
                  <c:v>Other Add. Exp.</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'[premium claim growth mgt exp, claim.%.xlsx]Sheet1'!$A$27:$A$34</c:f>
              <c:numCache>
                <c:formatCode>General</c:formatCode>
                <c:ptCount val="8"/>
                <c:pt idx="0">
                  <c:v>2015</c:v>
                </c:pt>
                <c:pt idx="1">
                  <c:v>2016</c:v>
                </c:pt>
                <c:pt idx="2">
                  <c:v>2017</c:v>
                </c:pt>
                <c:pt idx="3">
                  <c:v>2018</c:v>
                </c:pt>
                <c:pt idx="4">
                  <c:v>2019</c:v>
                </c:pt>
                <c:pt idx="5">
                  <c:v>2020</c:v>
                </c:pt>
                <c:pt idx="6">
                  <c:v>2021</c:v>
                </c:pt>
                <c:pt idx="7">
                  <c:v>2022</c:v>
                </c:pt>
              </c:numCache>
            </c:numRef>
          </c:cat>
          <c:val>
            <c:numRef>
              <c:f>'[premium claim growth mgt exp, claim.%.xlsx]Sheet1'!$C$27:$C$34</c:f>
              <c:numCache>
                <c:formatCode>0.00%</c:formatCode>
                <c:ptCount val="8"/>
                <c:pt idx="0">
                  <c:v>0.1701</c:v>
                </c:pt>
                <c:pt idx="1">
                  <c:v>0.16389999999999999</c:v>
                </c:pt>
                <c:pt idx="2">
                  <c:v>0.16800000000000001</c:v>
                </c:pt>
                <c:pt idx="3">
                  <c:v>0.16259999999999999</c:v>
                </c:pt>
                <c:pt idx="4">
                  <c:v>0.15160000000000001</c:v>
                </c:pt>
                <c:pt idx="5">
                  <c:v>0.13650000000000001</c:v>
                </c:pt>
                <c:pt idx="6">
                  <c:v>0.123</c:v>
                </c:pt>
                <c:pt idx="7">
                  <c:v>0.1179</c:v>
                </c:pt>
              </c:numCache>
            </c:numRef>
          </c:val>
          <c:extLst>
            <c:ext xmlns:c16="http://schemas.microsoft.com/office/drawing/2014/chart" uri="{C3380CC4-5D6E-409C-BE32-E72D297353CC}">
              <c16:uniqueId val="{00000001-BC03-4DCB-88BC-F412D2646B8C}"/>
            </c:ext>
          </c:extLst>
        </c:ser>
        <c:dLbls>
          <c:dLblPos val="outEnd"/>
          <c:showLegendKey val="0"/>
          <c:showVal val="1"/>
          <c:showCatName val="0"/>
          <c:showSerName val="0"/>
          <c:showPercent val="0"/>
          <c:showBubbleSize val="0"/>
        </c:dLbls>
        <c:gapWidth val="100"/>
        <c:overlap val="-24"/>
        <c:axId val="831526399"/>
        <c:axId val="831526719"/>
      </c:barChart>
      <c:catAx>
        <c:axId val="83152639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31526719"/>
        <c:crosses val="autoZero"/>
        <c:auto val="1"/>
        <c:lblAlgn val="ctr"/>
        <c:lblOffset val="100"/>
        <c:noMultiLvlLbl val="0"/>
      </c:catAx>
      <c:valAx>
        <c:axId val="831526719"/>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31526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200">
                <a:solidFill>
                  <a:sysClr val="windowText" lastClr="000000"/>
                </a:solidFill>
              </a:rPr>
              <a:t>EPS &amp; Divided Rate</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'[EpS &amp; Div.xlsx]Sheet1'!$B$1</c:f>
              <c:strCache>
                <c:ptCount val="1"/>
                <c:pt idx="0">
                  <c:v>EPS</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invertIfNegative val="0"/>
          <c:dLbls>
            <c:dLbl>
              <c:idx val="4"/>
              <c:layout>
                <c:manualLayout>
                  <c:x val="-1.0635603508367681E-16"/>
                  <c:y val="4.66962409526033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832-406A-9979-E7EC9522E270}"/>
                </c:ext>
              </c:extLst>
            </c:dLbl>
            <c:spPr>
              <a:noFill/>
              <a:ln>
                <a:noFill/>
              </a:ln>
              <a:effectLst/>
            </c:spPr>
            <c:txPr>
              <a:bodyPr rot="0" spcFirstLastPara="1" vertOverflow="ellipsis" vert="horz" wrap="square" anchor="ctr" anchorCtr="1"/>
              <a:lstStyle/>
              <a:p>
                <a:pPr>
                  <a:defRPr sz="1500" b="1" i="0" u="none" strike="noStrike" kern="1200" baseline="0">
                    <a:solidFill>
                      <a:srgbClr val="00B05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'[EpS &amp; Div.xlsx]Sheet1'!$A$2:$A$6</c:f>
              <c:numCache>
                <c:formatCode>General</c:formatCode>
                <c:ptCount val="5"/>
                <c:pt idx="0">
                  <c:v>2018</c:v>
                </c:pt>
                <c:pt idx="1">
                  <c:v>2019</c:v>
                </c:pt>
                <c:pt idx="2">
                  <c:v>2020</c:v>
                </c:pt>
                <c:pt idx="3">
                  <c:v>2021</c:v>
                </c:pt>
                <c:pt idx="4">
                  <c:v>2022</c:v>
                </c:pt>
              </c:numCache>
            </c:numRef>
          </c:cat>
          <c:val>
            <c:numRef>
              <c:f>'[EpS &amp; Div.xlsx]Sheet1'!$B$2:$B$6</c:f>
              <c:numCache>
                <c:formatCode>General</c:formatCode>
                <c:ptCount val="5"/>
                <c:pt idx="0">
                  <c:v>3.08</c:v>
                </c:pt>
                <c:pt idx="1">
                  <c:v>2.92</c:v>
                </c:pt>
                <c:pt idx="2">
                  <c:v>3.76</c:v>
                </c:pt>
                <c:pt idx="3">
                  <c:v>3.84</c:v>
                </c:pt>
                <c:pt idx="4">
                  <c:v>5.78</c:v>
                </c:pt>
              </c:numCache>
            </c:numRef>
          </c:val>
          <c:extLst>
            <c:ext xmlns:c16="http://schemas.microsoft.com/office/drawing/2014/chart" uri="{C3380CC4-5D6E-409C-BE32-E72D297353CC}">
              <c16:uniqueId val="{00000001-7832-406A-9979-E7EC9522E270}"/>
            </c:ext>
          </c:extLst>
        </c:ser>
        <c:dLbls>
          <c:showLegendKey val="0"/>
          <c:showVal val="1"/>
          <c:showCatName val="0"/>
          <c:showSerName val="0"/>
          <c:showPercent val="0"/>
          <c:showBubbleSize val="0"/>
        </c:dLbls>
        <c:gapWidth val="269"/>
        <c:axId val="1937785919"/>
        <c:axId val="1937788479"/>
      </c:barChart>
      <c:lineChart>
        <c:grouping val="standard"/>
        <c:varyColors val="0"/>
        <c:ser>
          <c:idx val="1"/>
          <c:order val="1"/>
          <c:tx>
            <c:strRef>
              <c:f>'[EpS &amp; Div.xlsx]Sheet1'!$C$1</c:f>
              <c:strCache>
                <c:ptCount val="1"/>
                <c:pt idx="0">
                  <c:v>Divided Rate</c:v>
                </c:pt>
              </c:strCache>
            </c:strRef>
          </c:tx>
          <c:spPr>
            <a:ln w="31750" cap="rnd">
              <a:solidFill>
                <a:schemeClr val="accent2">
                  <a:shade val="76000"/>
                </a:schemeClr>
              </a:solidFill>
              <a:round/>
            </a:ln>
            <a:effectLst/>
          </c:spPr>
          <c:marker>
            <c:symbol val="none"/>
          </c:marker>
          <c:dLbls>
            <c:dLbl>
              <c:idx val="0"/>
              <c:layout>
                <c:manualLayout>
                  <c:x val="-4.060913705583756E-2"/>
                  <c:y val="-2.80177445715619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832-406A-9979-E7EC9522E270}"/>
                </c:ext>
              </c:extLst>
            </c:dLbl>
            <c:dLbl>
              <c:idx val="1"/>
              <c:layout>
                <c:manualLayout>
                  <c:x val="-4.6410442349528645E-2"/>
                  <c:y val="3.73569927620826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832-406A-9979-E7EC9522E270}"/>
                </c:ext>
              </c:extLst>
            </c:dLbl>
            <c:dLbl>
              <c:idx val="2"/>
              <c:layout>
                <c:manualLayout>
                  <c:x val="-4.6410442349528645E-2"/>
                  <c:y val="-3.2687368666822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832-406A-9979-E7EC9522E270}"/>
                </c:ext>
              </c:extLst>
            </c:dLbl>
            <c:dLbl>
              <c:idx val="3"/>
              <c:layout>
                <c:manualLayout>
                  <c:x val="-4.9311094996374184E-2"/>
                  <c:y val="-3.73569927620826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832-406A-9979-E7EC9522E270}"/>
                </c:ext>
              </c:extLst>
            </c:dLbl>
            <c:dLbl>
              <c:idx val="4"/>
              <c:layout>
                <c:manualLayout>
                  <c:x val="-5.2211747643219723E-2"/>
                  <c:y val="-3.26873686668223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832-406A-9979-E7EC9522E270}"/>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'[EpS &amp; Div.xlsx]Sheet1'!$A$2:$A$6</c:f>
              <c:numCache>
                <c:formatCode>General</c:formatCode>
                <c:ptCount val="5"/>
                <c:pt idx="0">
                  <c:v>2018</c:v>
                </c:pt>
                <c:pt idx="1">
                  <c:v>2019</c:v>
                </c:pt>
                <c:pt idx="2">
                  <c:v>2020</c:v>
                </c:pt>
                <c:pt idx="3">
                  <c:v>2021</c:v>
                </c:pt>
                <c:pt idx="4">
                  <c:v>2022</c:v>
                </c:pt>
              </c:numCache>
            </c:numRef>
          </c:cat>
          <c:val>
            <c:numRef>
              <c:f>'[EpS &amp; Div.xlsx]Sheet1'!$C$2:$C$6</c:f>
              <c:numCache>
                <c:formatCode>0%</c:formatCode>
                <c:ptCount val="5"/>
                <c:pt idx="0">
                  <c:v>0.3</c:v>
                </c:pt>
                <c:pt idx="1">
                  <c:v>0.28000000000000003</c:v>
                </c:pt>
                <c:pt idx="2">
                  <c:v>0.32</c:v>
                </c:pt>
                <c:pt idx="3">
                  <c:v>0.35</c:v>
                </c:pt>
                <c:pt idx="4">
                  <c:v>0.38</c:v>
                </c:pt>
              </c:numCache>
            </c:numRef>
          </c:val>
          <c:smooth val="0"/>
          <c:extLst>
            <c:ext xmlns:c16="http://schemas.microsoft.com/office/drawing/2014/chart" uri="{C3380CC4-5D6E-409C-BE32-E72D297353CC}">
              <c16:uniqueId val="{00000007-7832-406A-9979-E7EC9522E270}"/>
            </c:ext>
          </c:extLst>
        </c:ser>
        <c:dLbls>
          <c:showLegendKey val="0"/>
          <c:showVal val="0"/>
          <c:showCatName val="0"/>
          <c:showSerName val="0"/>
          <c:showPercent val="0"/>
          <c:showBubbleSize val="0"/>
        </c:dLbls>
        <c:marker val="1"/>
        <c:smooth val="0"/>
        <c:axId val="659243519"/>
        <c:axId val="659243199"/>
      </c:lineChart>
      <c:catAx>
        <c:axId val="193778591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937788479"/>
        <c:crosses val="autoZero"/>
        <c:auto val="1"/>
        <c:lblAlgn val="ctr"/>
        <c:lblOffset val="100"/>
        <c:noMultiLvlLbl val="0"/>
      </c:catAx>
      <c:valAx>
        <c:axId val="193778847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37785919"/>
        <c:crosses val="autoZero"/>
        <c:crossBetween val="between"/>
      </c:valAx>
      <c:valAx>
        <c:axId val="659243199"/>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6">
                    <a:lumMod val="10000"/>
                  </a:schemeClr>
                </a:solidFill>
                <a:latin typeface="Times New Roman" panose="02020603050405020304" pitchFamily="18" charset="0"/>
                <a:ea typeface="+mn-ea"/>
                <a:cs typeface="Times New Roman" panose="02020603050405020304" pitchFamily="18" charset="0"/>
              </a:defRPr>
            </a:pPr>
            <a:endParaRPr lang="en-US"/>
          </a:p>
        </c:txPr>
        <c:crossAx val="659243519"/>
        <c:crosses val="max"/>
        <c:crossBetween val="between"/>
      </c:valAx>
      <c:catAx>
        <c:axId val="659243519"/>
        <c:scaling>
          <c:orientation val="minMax"/>
        </c:scaling>
        <c:delete val="1"/>
        <c:axPos val="b"/>
        <c:numFmt formatCode="General" sourceLinked="1"/>
        <c:majorTickMark val="out"/>
        <c:minorTickMark val="none"/>
        <c:tickLblPos val="nextTo"/>
        <c:crossAx val="6592431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371848" y="1330022"/>
            <a:ext cx="8263935" cy="2850776"/>
          </a:xfrm>
        </p:spPr>
        <p:txBody>
          <a:bodyPr anchor="ctr"/>
          <a:lstStyle/>
          <a:p>
            <a:r>
              <a:rPr lang="en-US" b="1" dirty="0">
                <a:solidFill>
                  <a:srgbClr val="00B050"/>
                </a:solidFill>
              </a:rPr>
              <a:t>Welcome to MY  Presentation</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 b="18"/>
          <a:stretch/>
        </p:blipFill>
        <p:spPr>
          <a:xfrm>
            <a:off x="9570306" y="3252769"/>
            <a:ext cx="2621694" cy="360523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249678" y="1263395"/>
            <a:ext cx="11100818" cy="4331209"/>
          </a:xfrm>
        </p:spPr>
        <p:txBody>
          <a:bodyPr>
            <a:noAutofit/>
          </a:bodyPr>
          <a:lstStyle/>
          <a:p>
            <a:pPr marL="0" marR="0">
              <a:lnSpc>
                <a:spcPct val="115000"/>
              </a:lnSpc>
              <a:spcBef>
                <a:spcPts val="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 Techniques Used</a:t>
            </a:r>
          </a:p>
          <a:p>
            <a:pPr marL="0" marR="0" algn="just">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Quantitative Analysis Techniques: </a:t>
            </a:r>
            <a:endPar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Solvency Ratio</a:t>
            </a:r>
            <a:endPar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Qualitative Insights</a:t>
            </a:r>
            <a:endParaRPr lang="en-US" sz="2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827531" y="79249"/>
            <a:ext cx="10360152" cy="9144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03: Organizational Profile of NLI</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1" y="1307590"/>
            <a:ext cx="12015215" cy="4910329"/>
          </a:xfrm>
        </p:spPr>
        <p:txBody>
          <a:bodyPr>
            <a:noAutofit/>
          </a:bodyPr>
          <a:lstStyle/>
          <a:p>
            <a:pPr marL="0" marR="0" lvl="0" indent="0" algn="just">
              <a:lnSpc>
                <a:spcPct val="115000"/>
              </a:lnSpc>
              <a:spcBef>
                <a:spcPts val="800"/>
              </a:spcBef>
              <a:spcAft>
                <a:spcPts val="400"/>
              </a:spcAft>
              <a:buNone/>
            </a:pPr>
            <a:r>
              <a:rPr lang="en-US" sz="25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History</a:t>
            </a:r>
          </a:p>
          <a:p>
            <a:pPr marL="0" marR="0" lvl="0" indent="0" algn="just">
              <a:lnSpc>
                <a:spcPct val="115000"/>
              </a:lnSpc>
              <a:spcBef>
                <a:spcPts val="800"/>
              </a:spcBef>
              <a:spcAft>
                <a:spcPts val="400"/>
              </a:spcAft>
              <a:buNone/>
            </a:pP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brief,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first one</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to encourage &amp; induce saving of the high/mid income population and especially of the low income &amp; marginal group. The low-income people usually face economic hardship for household food security &amp; health problems at certain period of their life. Saving through insurance might provide them relief at odds &amp; calamities.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second one </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to create &amp; provide employment opportunity for the illiterate/half literate/literate youth of the country.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third one</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capital formation at national level for investment to develop dynamism at macro-economy. </a:t>
            </a:r>
            <a:endParaRPr lang="en-US" sz="2500" kern="100" cap="none"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7F3E0-1F88-A2C9-EF6C-4B8A9FF27F46}"/>
              </a:ext>
            </a:extLst>
          </p:cNvPr>
          <p:cNvSpPr>
            <a:spLocks noGrp="1"/>
          </p:cNvSpPr>
          <p:nvPr>
            <p:ph type="title"/>
          </p:nvPr>
        </p:nvSpPr>
        <p:spPr>
          <a:xfrm>
            <a:off x="-1325" y="128252"/>
            <a:ext cx="2714045" cy="914400"/>
          </a:xfrm>
        </p:spPr>
        <p:txBody>
          <a:bodyPr/>
          <a:lstStyle/>
          <a:p>
            <a:r>
              <a:rPr lang="en-US" sz="3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Corporate Information</a:t>
            </a:r>
            <a:endParaRPr lang="en-US" sz="3000" dirty="0"/>
          </a:p>
        </p:txBody>
      </p:sp>
      <p:graphicFrame>
        <p:nvGraphicFramePr>
          <p:cNvPr id="9" name="Table 8">
            <a:extLst>
              <a:ext uri="{FF2B5EF4-FFF2-40B4-BE49-F238E27FC236}">
                <a16:creationId xmlns:a16="http://schemas.microsoft.com/office/drawing/2014/main" id="{0F32A3F1-33F7-2639-E590-AF5C60CB1B36}"/>
              </a:ext>
            </a:extLst>
          </p:cNvPr>
          <p:cNvGraphicFramePr>
            <a:graphicFrameLocks noGrp="1"/>
          </p:cNvGraphicFramePr>
          <p:nvPr>
            <p:extLst>
              <p:ext uri="{D42A27DB-BD31-4B8C-83A1-F6EECF244321}">
                <p14:modId xmlns:p14="http://schemas.microsoft.com/office/powerpoint/2010/main" val="3489094115"/>
              </p:ext>
            </p:extLst>
          </p:nvPr>
        </p:nvGraphicFramePr>
        <p:xfrm>
          <a:off x="829365" y="1733458"/>
          <a:ext cx="8128000" cy="22250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10324057"/>
                    </a:ext>
                  </a:extLst>
                </a:gridCol>
                <a:gridCol w="4064000">
                  <a:extLst>
                    <a:ext uri="{9D8B030D-6E8A-4147-A177-3AD203B41FA5}">
                      <a16:colId xmlns:a16="http://schemas.microsoft.com/office/drawing/2014/main" val="139967135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77484542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691445594"/>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40022378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553049611"/>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93831326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3306659"/>
                  </a:ext>
                </a:extLst>
              </a:tr>
            </a:tbl>
          </a:graphicData>
        </a:graphic>
      </p:graphicFrame>
      <p:graphicFrame>
        <p:nvGraphicFramePr>
          <p:cNvPr id="11" name="Table 10">
            <a:extLst>
              <a:ext uri="{FF2B5EF4-FFF2-40B4-BE49-F238E27FC236}">
                <a16:creationId xmlns:a16="http://schemas.microsoft.com/office/drawing/2014/main" id="{75FB7D59-F7A9-A014-7D9B-8764F58E23A0}"/>
              </a:ext>
            </a:extLst>
          </p:cNvPr>
          <p:cNvGraphicFramePr>
            <a:graphicFrameLocks noGrp="1"/>
          </p:cNvGraphicFramePr>
          <p:nvPr>
            <p:extLst>
              <p:ext uri="{D42A27DB-BD31-4B8C-83A1-F6EECF244321}">
                <p14:modId xmlns:p14="http://schemas.microsoft.com/office/powerpoint/2010/main" val="2300270642"/>
              </p:ext>
            </p:extLst>
          </p:nvPr>
        </p:nvGraphicFramePr>
        <p:xfrm>
          <a:off x="3604505" y="128252"/>
          <a:ext cx="6561900" cy="6346324"/>
        </p:xfrm>
        <a:graphic>
          <a:graphicData uri="http://schemas.openxmlformats.org/drawingml/2006/table">
            <a:tbl>
              <a:tblPr firstRow="1" firstCol="1" bandRow="1">
                <a:tableStyleId>{2D5ABB26-0587-4C30-8999-92F81FD0307C}</a:tableStyleId>
              </a:tblPr>
              <a:tblGrid>
                <a:gridCol w="2144403">
                  <a:extLst>
                    <a:ext uri="{9D8B030D-6E8A-4147-A177-3AD203B41FA5}">
                      <a16:colId xmlns:a16="http://schemas.microsoft.com/office/drawing/2014/main" val="152535536"/>
                    </a:ext>
                  </a:extLst>
                </a:gridCol>
                <a:gridCol w="4417497">
                  <a:extLst>
                    <a:ext uri="{9D8B030D-6E8A-4147-A177-3AD203B41FA5}">
                      <a16:colId xmlns:a16="http://schemas.microsoft.com/office/drawing/2014/main" val="4161294352"/>
                    </a:ext>
                  </a:extLst>
                </a:gridCol>
              </a:tblGrid>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Title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Details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4251042079"/>
                  </a:ext>
                </a:extLst>
              </a:tr>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Entity Name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National Life Insurance Company Limited.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2483691"/>
                  </a:ext>
                </a:extLst>
              </a:tr>
              <a:tr h="658297">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Business Address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NLI Tower, 54-55 Kazi Nazrul Islam Avenue,</a:t>
                      </a:r>
                    </a:p>
                    <a:p>
                      <a:pPr marL="0" marR="0" algn="just">
                        <a:lnSpc>
                          <a:spcPct val="150000"/>
                        </a:lnSpc>
                        <a:spcAft>
                          <a:spcPts val="800"/>
                        </a:spcAft>
                      </a:pPr>
                      <a:r>
                        <a:rPr lang="en-US" sz="1500" b="1" kern="100" dirty="0" err="1">
                          <a:effectLst/>
                          <a:latin typeface="Times New Roman" panose="02020603050405020304" pitchFamily="18" charset="0"/>
                          <a:cs typeface="Times New Roman" panose="02020603050405020304" pitchFamily="18" charset="0"/>
                        </a:rPr>
                        <a:t>Karwan</a:t>
                      </a:r>
                      <a:r>
                        <a:rPr lang="en-US" sz="1500" b="1" kern="100" dirty="0">
                          <a:effectLst/>
                          <a:latin typeface="Times New Roman" panose="02020603050405020304" pitchFamily="18" charset="0"/>
                          <a:cs typeface="Times New Roman" panose="02020603050405020304" pitchFamily="18" charset="0"/>
                        </a:rPr>
                        <a:t> Bazar, Dhaka-1215.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4070755754"/>
                  </a:ext>
                </a:extLst>
              </a:tr>
              <a:tr h="658297">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Contact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Phone: 09666706050, 41010123-8,</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Call Centre-16749 Fax: 88-02-8144237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078756952"/>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Current Website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www.nlibd.com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300908830"/>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Email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info@nlibd.com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653773058"/>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Registration Number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C-13734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725853499"/>
                  </a:ext>
                </a:extLst>
              </a:tr>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Trade </a:t>
                      </a:r>
                      <a:r>
                        <a:rPr lang="en-US" sz="1500" b="1" kern="100" dirty="0" err="1">
                          <a:effectLst/>
                          <a:latin typeface="Times New Roman" panose="02020603050405020304" pitchFamily="18" charset="0"/>
                          <a:cs typeface="Times New Roman" panose="02020603050405020304" pitchFamily="18" charset="0"/>
                        </a:rPr>
                        <a:t>Licenase</a:t>
                      </a:r>
                      <a:r>
                        <a:rPr lang="en-US" sz="1500" b="1" kern="100" dirty="0">
                          <a:effectLst/>
                          <a:latin typeface="Times New Roman" panose="02020603050405020304" pitchFamily="18" charset="0"/>
                          <a:cs typeface="Times New Roman" panose="02020603050405020304" pitchFamily="18" charset="0"/>
                        </a:rPr>
                        <a:t>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TRAD/DNCC/035795/2022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86789630"/>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TIN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460810150961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97838654"/>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Commencing Date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23</a:t>
                      </a:r>
                      <a:r>
                        <a:rPr lang="en-US" sz="1500" b="1" kern="100" baseline="30000">
                          <a:effectLst/>
                          <a:latin typeface="Times New Roman" panose="02020603050405020304" pitchFamily="18" charset="0"/>
                          <a:cs typeface="Times New Roman" panose="02020603050405020304" pitchFamily="18" charset="0"/>
                        </a:rPr>
                        <a:t>rd</a:t>
                      </a:r>
                      <a:r>
                        <a:rPr lang="en-US" sz="1500" b="1" kern="100">
                          <a:effectLst/>
                          <a:latin typeface="Times New Roman" panose="02020603050405020304" pitchFamily="18" charset="0"/>
                          <a:cs typeface="Times New Roman" panose="02020603050405020304" pitchFamily="18" charset="0"/>
                        </a:rPr>
                        <a:t> April 1985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481094247"/>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Number of Branches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658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840654365"/>
                  </a:ext>
                </a:extLst>
              </a:tr>
              <a:tr h="105883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Sponsor Director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Venture Investment Partners Bangladesh Ltd.</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National Housing and Investment Ltd. and</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Industrial and Infrastructure Development Finance Co. Ltd.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2363479595"/>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Subsidiary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NLI Securities Ltd.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2370184217"/>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Auditors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M/S </a:t>
                      </a:r>
                      <a:r>
                        <a:rPr lang="en-US" sz="1500" b="1" kern="100" dirty="0" err="1">
                          <a:effectLst/>
                          <a:latin typeface="Times New Roman" panose="02020603050405020304" pitchFamily="18" charset="0"/>
                          <a:cs typeface="Times New Roman" panose="02020603050405020304" pitchFamily="18" charset="0"/>
                        </a:rPr>
                        <a:t>Mahfel</a:t>
                      </a:r>
                      <a:r>
                        <a:rPr lang="en-US" sz="1500" b="1" kern="100" dirty="0">
                          <a:effectLst/>
                          <a:latin typeface="Times New Roman" panose="02020603050405020304" pitchFamily="18" charset="0"/>
                          <a:cs typeface="Times New Roman" panose="02020603050405020304" pitchFamily="18" charset="0"/>
                        </a:rPr>
                        <a:t> Huq &amp; Co. Chartered Accountants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869449436"/>
                  </a:ext>
                </a:extLst>
              </a:tr>
            </a:tbl>
          </a:graphicData>
        </a:graphic>
      </p:graphicFrame>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333500" y="2324100"/>
            <a:ext cx="9525000" cy="22098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04: Analysis, Interpretation and Result of the Study</a:t>
            </a:r>
          </a:p>
        </p:txBody>
      </p:sp>
    </p:spTree>
    <p:extLst>
      <p:ext uri="{BB962C8B-B14F-4D97-AF65-F5344CB8AC3E}">
        <p14:creationId xmlns:p14="http://schemas.microsoft.com/office/powerpoint/2010/main" val="21888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F3D0-ABCA-5A18-4FF8-0C21870D3349}"/>
              </a:ext>
            </a:extLst>
          </p:cNvPr>
          <p:cNvSpPr>
            <a:spLocks noGrp="1"/>
          </p:cNvSpPr>
          <p:nvPr>
            <p:ph type="ctrTitle"/>
          </p:nvPr>
        </p:nvSpPr>
        <p:spPr>
          <a:xfrm>
            <a:off x="1083564" y="0"/>
            <a:ext cx="10360152" cy="792480"/>
          </a:xfrm>
        </p:spPr>
        <p:txBody>
          <a:bodyPr/>
          <a:lstStyle/>
          <a:p>
            <a:r>
              <a:rPr lang="en-US" sz="3200"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Expenditure to Premium (%): Management Expenses</a:t>
            </a:r>
            <a:endParaRPr lang="en-US" sz="3200" b="1" dirty="0">
              <a:solidFill>
                <a:schemeClr val="tx1">
                  <a:lumMod val="50000"/>
                </a:schemeClr>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5BB3FC2-F2FF-CA92-8D17-4CFCBC272F28}"/>
              </a:ext>
            </a:extLst>
          </p:cNvPr>
          <p:cNvGraphicFramePr/>
          <p:nvPr>
            <p:extLst>
              <p:ext uri="{D42A27DB-BD31-4B8C-83A1-F6EECF244321}">
                <p14:modId xmlns:p14="http://schemas.microsoft.com/office/powerpoint/2010/main" val="2822311504"/>
              </p:ext>
            </p:extLst>
          </p:nvPr>
        </p:nvGraphicFramePr>
        <p:xfrm>
          <a:off x="1417320" y="1051560"/>
          <a:ext cx="10195559" cy="5455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456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3960-529B-D295-D1B5-3D77C4E5B009}"/>
              </a:ext>
            </a:extLst>
          </p:cNvPr>
          <p:cNvSpPr>
            <a:spLocks noGrp="1"/>
          </p:cNvSpPr>
          <p:nvPr>
            <p:ph type="title"/>
          </p:nvPr>
        </p:nvSpPr>
        <p:spPr>
          <a:xfrm>
            <a:off x="3074106" y="274320"/>
            <a:ext cx="7319573" cy="457200"/>
          </a:xfrm>
        </p:spPr>
        <p:txBody>
          <a:bodyPr/>
          <a:lstStyle/>
          <a:p>
            <a:r>
              <a:rPr lang="en-US" sz="3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 Value-Added Statement:</a:t>
            </a:r>
            <a:endParaRPr lang="en-US" sz="3000" dirty="0"/>
          </a:p>
        </p:txBody>
      </p:sp>
      <p:graphicFrame>
        <p:nvGraphicFramePr>
          <p:cNvPr id="4" name="Table 3">
            <a:extLst>
              <a:ext uri="{FF2B5EF4-FFF2-40B4-BE49-F238E27FC236}">
                <a16:creationId xmlns:a16="http://schemas.microsoft.com/office/drawing/2014/main" id="{8E0BEDAD-163C-1649-4401-36268E726F1D}"/>
              </a:ext>
            </a:extLst>
          </p:cNvPr>
          <p:cNvGraphicFramePr>
            <a:graphicFrameLocks noGrp="1"/>
          </p:cNvGraphicFramePr>
          <p:nvPr>
            <p:extLst>
              <p:ext uri="{D42A27DB-BD31-4B8C-83A1-F6EECF244321}">
                <p14:modId xmlns:p14="http://schemas.microsoft.com/office/powerpoint/2010/main" val="2865499919"/>
              </p:ext>
            </p:extLst>
          </p:nvPr>
        </p:nvGraphicFramePr>
        <p:xfrm>
          <a:off x="670558" y="502920"/>
          <a:ext cx="10622281" cy="6304534"/>
        </p:xfrm>
        <a:graphic>
          <a:graphicData uri="http://schemas.openxmlformats.org/drawingml/2006/table">
            <a:tbl>
              <a:tblPr firstRow="1" firstCol="1" bandRow="1">
                <a:tableStyleId>{2D5ABB26-0587-4C30-8999-92F81FD0307C}</a:tableStyleId>
              </a:tblPr>
              <a:tblGrid>
                <a:gridCol w="1581481">
                  <a:extLst>
                    <a:ext uri="{9D8B030D-6E8A-4147-A177-3AD203B41FA5}">
                      <a16:colId xmlns:a16="http://schemas.microsoft.com/office/drawing/2014/main" val="1785467039"/>
                    </a:ext>
                  </a:extLst>
                </a:gridCol>
                <a:gridCol w="1581481">
                  <a:extLst>
                    <a:ext uri="{9D8B030D-6E8A-4147-A177-3AD203B41FA5}">
                      <a16:colId xmlns:a16="http://schemas.microsoft.com/office/drawing/2014/main" val="3132647417"/>
                    </a:ext>
                  </a:extLst>
                </a:gridCol>
                <a:gridCol w="1580427">
                  <a:extLst>
                    <a:ext uri="{9D8B030D-6E8A-4147-A177-3AD203B41FA5}">
                      <a16:colId xmlns:a16="http://schemas.microsoft.com/office/drawing/2014/main" val="3464818811"/>
                    </a:ext>
                  </a:extLst>
                </a:gridCol>
                <a:gridCol w="1580427">
                  <a:extLst>
                    <a:ext uri="{9D8B030D-6E8A-4147-A177-3AD203B41FA5}">
                      <a16:colId xmlns:a16="http://schemas.microsoft.com/office/drawing/2014/main" val="4181434367"/>
                    </a:ext>
                  </a:extLst>
                </a:gridCol>
                <a:gridCol w="1580427">
                  <a:extLst>
                    <a:ext uri="{9D8B030D-6E8A-4147-A177-3AD203B41FA5}">
                      <a16:colId xmlns:a16="http://schemas.microsoft.com/office/drawing/2014/main" val="365830918"/>
                    </a:ext>
                  </a:extLst>
                </a:gridCol>
                <a:gridCol w="2718038">
                  <a:extLst>
                    <a:ext uri="{9D8B030D-6E8A-4147-A177-3AD203B41FA5}">
                      <a16:colId xmlns:a16="http://schemas.microsoft.com/office/drawing/2014/main" val="1335143236"/>
                    </a:ext>
                  </a:extLst>
                </a:gridCol>
              </a:tblGrid>
              <a:tr h="358128">
                <a:tc>
                  <a:txBody>
                    <a:bodyPr/>
                    <a:lstStyle/>
                    <a:p>
                      <a:pPr marL="0" marR="0" algn="just">
                        <a:lnSpc>
                          <a:spcPct val="150000"/>
                        </a:lnSpc>
                        <a:spcAft>
                          <a:spcPts val="800"/>
                        </a:spcAft>
                      </a:pPr>
                      <a:r>
                        <a:rPr lang="en-US" b="1">
                          <a:solidFill>
                            <a:schemeClr val="accent1">
                              <a:lumMod val="50000"/>
                            </a:schemeClr>
                          </a:solidFill>
                        </a:rPr>
                        <a:t>Particulars</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2018</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2019</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2021</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2022</a:t>
                      </a:r>
                    </a:p>
                  </a:txBody>
                  <a:tcPr marL="68580" marR="68580" marT="0" marB="0"/>
                </a:tc>
                <a:extLst>
                  <a:ext uri="{0D108BD9-81ED-4DB2-BD59-A6C34878D82A}">
                    <a16:rowId xmlns:a16="http://schemas.microsoft.com/office/drawing/2014/main" val="1842994624"/>
                  </a:ext>
                </a:extLst>
              </a:tr>
              <a:tr h="754688">
                <a:tc>
                  <a:txBody>
                    <a:bodyPr/>
                    <a:lstStyle/>
                    <a:p>
                      <a:pPr marL="0" marR="0" algn="just">
                        <a:lnSpc>
                          <a:spcPct val="150000"/>
                        </a:lnSpc>
                        <a:spcAft>
                          <a:spcPts val="800"/>
                        </a:spcAft>
                      </a:pPr>
                      <a:r>
                        <a:rPr lang="en-US" b="1">
                          <a:solidFill>
                            <a:schemeClr val="accent1">
                              <a:lumMod val="50000"/>
                            </a:schemeClr>
                          </a:solidFill>
                        </a:rPr>
                        <a:t>Market value of total Equity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23,462.45</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27,228.17</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27,618.84</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23,939.95</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19,425.43</a:t>
                      </a:r>
                    </a:p>
                  </a:txBody>
                  <a:tcPr marL="68580" marR="68580" marT="0" marB="0"/>
                </a:tc>
                <a:extLst>
                  <a:ext uri="{0D108BD9-81ED-4DB2-BD59-A6C34878D82A}">
                    <a16:rowId xmlns:a16="http://schemas.microsoft.com/office/drawing/2014/main" val="543413433"/>
                  </a:ext>
                </a:extLst>
              </a:tr>
              <a:tr h="754688">
                <a:tc>
                  <a:txBody>
                    <a:bodyPr/>
                    <a:lstStyle/>
                    <a:p>
                      <a:pPr marL="0" marR="0" algn="just">
                        <a:lnSpc>
                          <a:spcPct val="150000"/>
                        </a:lnSpc>
                        <a:spcAft>
                          <a:spcPts val="800"/>
                        </a:spcAft>
                      </a:pPr>
                      <a:r>
                        <a:rPr lang="en-US" b="1">
                          <a:solidFill>
                            <a:schemeClr val="accent1">
                              <a:lumMod val="50000"/>
                            </a:schemeClr>
                          </a:solidFill>
                        </a:rPr>
                        <a:t>Less Book value of Equity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extLst>
                  <a:ext uri="{0D108BD9-81ED-4DB2-BD59-A6C34878D82A}">
                    <a16:rowId xmlns:a16="http://schemas.microsoft.com/office/drawing/2014/main" val="2946898222"/>
                  </a:ext>
                </a:extLst>
              </a:tr>
              <a:tr h="754688">
                <a:tc>
                  <a:txBody>
                    <a:bodyPr/>
                    <a:lstStyle/>
                    <a:p>
                      <a:pPr marL="0" marR="0" algn="just">
                        <a:lnSpc>
                          <a:spcPct val="150000"/>
                        </a:lnSpc>
                        <a:spcAft>
                          <a:spcPts val="800"/>
                        </a:spcAft>
                      </a:pPr>
                      <a:r>
                        <a:rPr lang="en-US" b="1">
                          <a:solidFill>
                            <a:schemeClr val="accent1">
                              <a:lumMod val="50000"/>
                            </a:schemeClr>
                          </a:solidFill>
                        </a:rPr>
                        <a:t>Market Value Added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22,377.23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26,142.95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26,533.62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22,854.73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18,340.21</a:t>
                      </a:r>
                    </a:p>
                  </a:txBody>
                  <a:tcPr marL="68580" marR="68580" marT="0" marB="0"/>
                </a:tc>
                <a:extLst>
                  <a:ext uri="{0D108BD9-81ED-4DB2-BD59-A6C34878D82A}">
                    <a16:rowId xmlns:a16="http://schemas.microsoft.com/office/drawing/2014/main" val="458038615"/>
                  </a:ext>
                </a:extLst>
              </a:tr>
              <a:tr h="1151248">
                <a:tc>
                  <a:txBody>
                    <a:bodyPr/>
                    <a:lstStyle/>
                    <a:p>
                      <a:pPr marL="0" marR="0" algn="just">
                        <a:lnSpc>
                          <a:spcPct val="150000"/>
                        </a:lnSpc>
                        <a:spcAft>
                          <a:spcPts val="800"/>
                        </a:spcAft>
                      </a:pPr>
                      <a:r>
                        <a:rPr lang="en-US" b="1">
                          <a:solidFill>
                            <a:schemeClr val="accent1">
                              <a:lumMod val="50000"/>
                            </a:schemeClr>
                          </a:solidFill>
                        </a:rPr>
                        <a:t>Total Number of Shares Outstanding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a:t>
                      </a:r>
                    </a:p>
                  </a:txBody>
                  <a:tcPr marL="68580" marR="68580" marT="0" marB="0"/>
                </a:tc>
                <a:extLst>
                  <a:ext uri="{0D108BD9-81ED-4DB2-BD59-A6C34878D82A}">
                    <a16:rowId xmlns:a16="http://schemas.microsoft.com/office/drawing/2014/main" val="1476483641"/>
                  </a:ext>
                </a:extLst>
              </a:tr>
              <a:tr h="1547808">
                <a:tc>
                  <a:txBody>
                    <a:bodyPr/>
                    <a:lstStyle/>
                    <a:p>
                      <a:pPr marL="0" marR="0" algn="just">
                        <a:lnSpc>
                          <a:spcPct val="150000"/>
                        </a:lnSpc>
                        <a:spcAft>
                          <a:spcPts val="800"/>
                        </a:spcAft>
                      </a:pPr>
                      <a:r>
                        <a:rPr lang="en-US" b="1">
                          <a:solidFill>
                            <a:schemeClr val="accent1">
                              <a:lumMod val="50000"/>
                            </a:schemeClr>
                          </a:solidFill>
                        </a:rPr>
                        <a:t>Market value per Share (in BDT) at year end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216.20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250.90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254.50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222.60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179.00</a:t>
                      </a:r>
                    </a:p>
                  </a:txBody>
                  <a:tcPr marL="68580" marR="68580" marT="0" marB="0"/>
                </a:tc>
                <a:extLst>
                  <a:ext uri="{0D108BD9-81ED-4DB2-BD59-A6C34878D82A}">
                    <a16:rowId xmlns:a16="http://schemas.microsoft.com/office/drawing/2014/main" val="1458036501"/>
                  </a:ext>
                </a:extLst>
              </a:tr>
              <a:tr h="754688">
                <a:tc>
                  <a:txBody>
                    <a:bodyPr/>
                    <a:lstStyle/>
                    <a:p>
                      <a:pPr marL="0" marR="0" algn="just">
                        <a:lnSpc>
                          <a:spcPct val="150000"/>
                        </a:lnSpc>
                        <a:spcAft>
                          <a:spcPts val="800"/>
                        </a:spcAft>
                      </a:pPr>
                      <a:r>
                        <a:rPr lang="en-US" b="1">
                          <a:solidFill>
                            <a:schemeClr val="accent1">
                              <a:lumMod val="50000"/>
                            </a:schemeClr>
                          </a:solidFill>
                        </a:rPr>
                        <a:t>Book value per share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a:t>
                      </a:r>
                    </a:p>
                  </a:txBody>
                  <a:tcPr marL="68580" marR="68580" marT="0" marB="0"/>
                </a:tc>
                <a:extLst>
                  <a:ext uri="{0D108BD9-81ED-4DB2-BD59-A6C34878D82A}">
                    <a16:rowId xmlns:a16="http://schemas.microsoft.com/office/drawing/2014/main" val="879479951"/>
                  </a:ext>
                </a:extLst>
              </a:tr>
            </a:tbl>
          </a:graphicData>
        </a:graphic>
      </p:graphicFrame>
    </p:spTree>
    <p:extLst>
      <p:ext uri="{BB962C8B-B14F-4D97-AF65-F5344CB8AC3E}">
        <p14:creationId xmlns:p14="http://schemas.microsoft.com/office/powerpoint/2010/main" val="104930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E-E3C6-6B55-39EB-394AC3FA0C61}"/>
              </a:ext>
            </a:extLst>
          </p:cNvPr>
          <p:cNvSpPr>
            <a:spLocks noGrp="1"/>
          </p:cNvSpPr>
          <p:nvPr>
            <p:ph type="title"/>
          </p:nvPr>
        </p:nvSpPr>
        <p:spPr>
          <a:xfrm>
            <a:off x="3470346" y="518160"/>
            <a:ext cx="6847133" cy="640080"/>
          </a:xfrm>
        </p:spPr>
        <p:txBody>
          <a:bodyPr/>
          <a:lstStyle/>
          <a:p>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EPS and Dividend Rate</a:t>
            </a:r>
            <a:br>
              <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97150F4F-3303-8809-055B-A221A836E123}"/>
              </a:ext>
            </a:extLst>
          </p:cNvPr>
          <p:cNvGraphicFramePr/>
          <p:nvPr>
            <p:extLst>
              <p:ext uri="{D42A27DB-BD31-4B8C-83A1-F6EECF244321}">
                <p14:modId xmlns:p14="http://schemas.microsoft.com/office/powerpoint/2010/main" val="87575567"/>
              </p:ext>
            </p:extLst>
          </p:nvPr>
        </p:nvGraphicFramePr>
        <p:xfrm>
          <a:off x="2572703" y="1468914"/>
          <a:ext cx="6705599" cy="3920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372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2F89-5BF8-5EDB-33D2-0664BD1ABAA5}"/>
              </a:ext>
            </a:extLst>
          </p:cNvPr>
          <p:cNvSpPr>
            <a:spLocks noGrp="1"/>
          </p:cNvSpPr>
          <p:nvPr>
            <p:ph type="title"/>
          </p:nvPr>
        </p:nvSpPr>
        <p:spPr>
          <a:xfrm>
            <a:off x="1472953" y="3171825"/>
            <a:ext cx="9999909" cy="757238"/>
          </a:xfrm>
        </p:spPr>
        <p:txBody>
          <a:bodyPr/>
          <a:lstStyle/>
          <a:p>
            <a:pPr algn="ct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Chapter-05: Findings and Conclusion</a:t>
            </a:r>
            <a:b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p>
        </p:txBody>
      </p:sp>
    </p:spTree>
    <p:extLst>
      <p:ext uri="{BB962C8B-B14F-4D97-AF65-F5344CB8AC3E}">
        <p14:creationId xmlns:p14="http://schemas.microsoft.com/office/powerpoint/2010/main" val="1708594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3EF9-153D-0FF5-9A57-1FB2BD11150D}"/>
              </a:ext>
            </a:extLst>
          </p:cNvPr>
          <p:cNvSpPr>
            <a:spLocks noGrp="1"/>
          </p:cNvSpPr>
          <p:nvPr>
            <p:ph type="title"/>
          </p:nvPr>
        </p:nvSpPr>
        <p:spPr>
          <a:xfrm>
            <a:off x="3373192" y="264318"/>
            <a:ext cx="11328646" cy="6329363"/>
          </a:xfrm>
        </p:spPr>
        <p:txBody>
          <a:bodyPr/>
          <a:lstStyle/>
          <a:p>
            <a:pPr>
              <a:lnSpc>
                <a:spcPct val="150000"/>
              </a:lnSpc>
            </a:pP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Asset Growth and Liability Management</a:t>
            </a:r>
            <a:b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Solvency and Liquidity Enhancements</a:t>
            </a:r>
            <a:br>
              <a:rPr lang="en-US" sz="2500" b="1" dirty="0">
                <a:solidFill>
                  <a:schemeClr val="accent6">
                    <a:lumMod val="25000"/>
                  </a:schemeClr>
                </a:solidFill>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Market Value and Shareholder Perception</a:t>
            </a:r>
            <a:b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Profitability Indicators</a:t>
            </a:r>
            <a:endParaRPr lang="en-US" sz="2500" dirty="0">
              <a:solidFill>
                <a:schemeClr val="accent6">
                  <a:lumMod val="25000"/>
                </a:schemeClr>
              </a:solidFill>
            </a:endParaRPr>
          </a:p>
        </p:txBody>
      </p:sp>
    </p:spTree>
    <p:extLst>
      <p:ext uri="{BB962C8B-B14F-4D97-AF65-F5344CB8AC3E}">
        <p14:creationId xmlns:p14="http://schemas.microsoft.com/office/powerpoint/2010/main" val="311029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CA32-E3B9-0403-5D58-EABBD867A852}"/>
              </a:ext>
            </a:extLst>
          </p:cNvPr>
          <p:cNvSpPr>
            <a:spLocks noGrp="1"/>
          </p:cNvSpPr>
          <p:nvPr>
            <p:ph type="title"/>
          </p:nvPr>
        </p:nvSpPr>
        <p:spPr>
          <a:xfrm>
            <a:off x="1001466" y="914400"/>
            <a:ext cx="10207639" cy="5029200"/>
          </a:xfrm>
        </p:spPr>
        <p:txBody>
          <a:bodyPr/>
          <a:lstStyle/>
          <a:p>
            <a:pPr marL="0" marR="0" algn="just">
              <a:lnSpc>
                <a:spcPct val="115000"/>
              </a:lnSpc>
              <a:spcBef>
                <a:spcPts val="800"/>
              </a:spcBef>
              <a:spcAft>
                <a:spcPts val="400"/>
              </a:spcAft>
            </a:pPr>
            <a:r>
              <a:rPr lang="en-US" sz="2500" b="1"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 </a:t>
            </a:r>
            <a:br>
              <a:rPr lang="en-US" sz="2500" b="1" kern="100"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r>
              <a:rPr lang="en-US" sz="2500"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National Life Insurance Company Ltd. stands as a resilient entity in the competitive insurance market of Bangladesh, with solid foundations and promising growth prospects. The insights derived from this internship will not only contribute to academic knowledge but also aid in strategic planning and decision-making within the company. As the insurance market continues to evolve, the company's ongoing adaptation to market conditions and regulatory environments will be crucial for its sustained success and long-term viability.</a:t>
            </a:r>
            <a:br>
              <a:rPr lang="en-US" sz="2500"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5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34EB8F-6E53-F1C4-C88F-2A678662941D}"/>
              </a:ext>
            </a:extLst>
          </p:cNvPr>
          <p:cNvSpPr>
            <a:spLocks noGrp="1"/>
          </p:cNvSpPr>
          <p:nvPr>
            <p:ph idx="1"/>
          </p:nvPr>
        </p:nvSpPr>
        <p:spPr>
          <a:xfrm>
            <a:off x="885825" y="500063"/>
            <a:ext cx="9934575" cy="6129338"/>
          </a:xfrm>
        </p:spPr>
        <p:txBody>
          <a:bodyPr>
            <a:noAutofit/>
          </a:bodyPr>
          <a:lstStyle/>
          <a:p>
            <a:pPr marL="66675" marR="0" algn="l">
              <a:spcBef>
                <a:spcPts val="950"/>
              </a:spcBef>
            </a:pPr>
            <a:r>
              <a:rPr lang="en-US" sz="3000" b="1" cap="none" dirty="0">
                <a:effectLst/>
                <a:latin typeface="Times New Roman" panose="02020603050405020304" pitchFamily="18" charset="0"/>
                <a:ea typeface="Times New Roman" panose="02020603050405020304" pitchFamily="18" charset="0"/>
              </a:rPr>
              <a:t>Supervised By</a:t>
            </a:r>
          </a:p>
          <a:p>
            <a:pPr marL="66675" marR="0" algn="l">
              <a:spcBef>
                <a:spcPts val="950"/>
              </a:spcBef>
            </a:pPr>
            <a:r>
              <a:rPr lang="en-US" sz="3000" b="1" cap="none" dirty="0">
                <a:effectLst/>
                <a:latin typeface="Times New Roman" panose="02020603050405020304" pitchFamily="18" charset="0"/>
                <a:ea typeface="Times New Roman" panose="02020603050405020304" pitchFamily="18" charset="0"/>
              </a:rPr>
              <a:t>Md. </a:t>
            </a:r>
            <a:r>
              <a:rPr lang="en-US" sz="3000" b="1" cap="none" dirty="0" err="1">
                <a:effectLst/>
                <a:latin typeface="Times New Roman" panose="02020603050405020304" pitchFamily="18" charset="0"/>
                <a:ea typeface="Times New Roman" panose="02020603050405020304" pitchFamily="18" charset="0"/>
              </a:rPr>
              <a:t>Erfan</a:t>
            </a:r>
            <a:r>
              <a:rPr lang="en-US" sz="3000" b="1" cap="none" dirty="0">
                <a:effectLst/>
                <a:latin typeface="Times New Roman" panose="02020603050405020304" pitchFamily="18" charset="0"/>
                <a:ea typeface="Times New Roman" panose="02020603050405020304" pitchFamily="18" charset="0"/>
              </a:rPr>
              <a:t> </a:t>
            </a:r>
            <a:endParaRPr lang="en-US" sz="3000" cap="none" dirty="0">
              <a:effectLst/>
              <a:latin typeface="Times New Roman" panose="02020603050405020304" pitchFamily="18" charset="0"/>
              <a:ea typeface="Times New Roman" panose="02020603050405020304" pitchFamily="18" charset="0"/>
            </a:endParaRPr>
          </a:p>
          <a:p>
            <a:pPr marL="66675" marR="0" algn="l">
              <a:spcBef>
                <a:spcPts val="950"/>
              </a:spcBef>
            </a:pPr>
            <a:r>
              <a:rPr lang="en-US" sz="3000" cap="none" dirty="0">
                <a:effectLst/>
                <a:latin typeface="Times New Roman" panose="02020603050405020304" pitchFamily="18" charset="0"/>
                <a:ea typeface="Times New Roman" panose="02020603050405020304" pitchFamily="18" charset="0"/>
              </a:rPr>
              <a:t>Assistant</a:t>
            </a:r>
            <a:r>
              <a:rPr lang="en-US" sz="3000" cap="none" spc="60" dirty="0">
                <a:effectLst/>
                <a:latin typeface="Times New Roman" panose="02020603050405020304" pitchFamily="18" charset="0"/>
                <a:ea typeface="Times New Roman" panose="02020603050405020304" pitchFamily="18" charset="0"/>
              </a:rPr>
              <a:t> </a:t>
            </a:r>
            <a:r>
              <a:rPr lang="en-US" sz="3000" cap="none" spc="-10" dirty="0">
                <a:effectLst/>
                <a:latin typeface="Times New Roman" panose="02020603050405020304" pitchFamily="18" charset="0"/>
                <a:ea typeface="Times New Roman" panose="02020603050405020304" pitchFamily="18" charset="0"/>
              </a:rPr>
              <a:t>Professor</a:t>
            </a:r>
            <a:endParaRPr lang="en-US" sz="3000" cap="none" dirty="0">
              <a:effectLst/>
              <a:latin typeface="Times New Roman" panose="02020603050405020304" pitchFamily="18" charset="0"/>
              <a:ea typeface="Times New Roman" panose="02020603050405020304" pitchFamily="18" charset="0"/>
            </a:endParaRPr>
          </a:p>
          <a:p>
            <a:pPr marL="0" marR="0" algn="l">
              <a:lnSpc>
                <a:spcPct val="115000"/>
              </a:lnSpc>
              <a:spcAft>
                <a:spcPts val="800"/>
              </a:spcAft>
            </a:pPr>
            <a:r>
              <a:rPr lang="en-US" sz="3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Department Of Computer Science And Engineering, University Of Barishal.</a:t>
            </a:r>
            <a:endParaRPr lang="en-US" sz="3000" kern="100" cap="none"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l">
              <a:lnSpc>
                <a:spcPct val="115000"/>
              </a:lnSpc>
              <a:spcAft>
                <a:spcPts val="800"/>
              </a:spcAft>
            </a:pPr>
            <a:r>
              <a:rPr lang="en-US" sz="3000" kern="100" dirty="0">
                <a:effectLst/>
                <a:latin typeface="Aptos" panose="020B0004020202020204" pitchFamily="34" charset="0"/>
                <a:ea typeface="Times New Roman" panose="02020603050405020304" pitchFamily="18" charset="0"/>
                <a:cs typeface="Times New Roman" panose="02020603050405020304" pitchFamily="18" charset="0"/>
              </a:rPr>
              <a:t> </a:t>
            </a:r>
          </a:p>
          <a:p>
            <a:pPr algn="l"/>
            <a:endParaRPr lang="en-US" sz="3600" dirty="0">
              <a:latin typeface="16"/>
            </a:endParaRPr>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36D9-A530-201B-F23C-698F867B7046}"/>
              </a:ext>
            </a:extLst>
          </p:cNvPr>
          <p:cNvSpPr>
            <a:spLocks noGrp="1"/>
          </p:cNvSpPr>
          <p:nvPr>
            <p:ph type="ctrTitle"/>
          </p:nvPr>
        </p:nvSpPr>
        <p:spPr/>
        <p:txBody>
          <a:bodyPr/>
          <a:lstStyle/>
          <a:p>
            <a:r>
              <a:rPr lang="en-US" sz="5000" b="1" dirty="0">
                <a:solidFill>
                  <a:srgbClr val="00B050"/>
                </a:solidFill>
                <a:latin typeface="Times New Roman" panose="02020603050405020304" pitchFamily="18" charset="0"/>
                <a:cs typeface="Times New Roman" panose="02020603050405020304" pitchFamily="18" charset="0"/>
              </a:rPr>
              <a:t>THANK YOU ALL</a:t>
            </a:r>
          </a:p>
        </p:txBody>
      </p:sp>
    </p:spTree>
    <p:extLst>
      <p:ext uri="{BB962C8B-B14F-4D97-AF65-F5344CB8AC3E}">
        <p14:creationId xmlns:p14="http://schemas.microsoft.com/office/powerpoint/2010/main" val="283261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57263" y="914400"/>
            <a:ext cx="5641848" cy="5029200"/>
          </a:xfrm>
        </p:spPr>
        <p:txBody>
          <a:bodyPr/>
          <a:lstStyle/>
          <a:p>
            <a:pPr marL="66675" marR="0">
              <a:lnSpc>
                <a:spcPct val="100000"/>
              </a:lnSpc>
              <a:spcBef>
                <a:spcPts val="680"/>
              </a:spcBef>
            </a:pPr>
            <a:r>
              <a:rPr lang="en-US" sz="3000" b="1" dirty="0">
                <a:latin typeface="Times New Roman" panose="02020603050405020304" pitchFamily="18" charset="0"/>
                <a:cs typeface="Times New Roman" panose="02020603050405020304" pitchFamily="18" charset="0"/>
              </a:rPr>
              <a:t>Prepared By</a:t>
            </a:r>
            <a:br>
              <a:rPr lang="en-US" dirty="0"/>
            </a:br>
            <a:r>
              <a:rPr lang="en-US" sz="3000" dirty="0">
                <a:effectLst/>
                <a:latin typeface="Times New Roman" panose="02020603050405020304" pitchFamily="18" charset="0"/>
                <a:ea typeface="Times New Roman" panose="02020603050405020304" pitchFamily="18" charset="0"/>
              </a:rPr>
              <a:t>Sanjeda Islam Santa</a:t>
            </a:r>
            <a:br>
              <a:rPr lang="en-US" sz="3000" dirty="0">
                <a:effectLst/>
                <a:latin typeface="Times New Roman" panose="02020603050405020304" pitchFamily="18" charset="0"/>
                <a:ea typeface="Times New Roman" panose="02020603050405020304" pitchFamily="18" charset="0"/>
              </a:rPr>
            </a:br>
            <a:r>
              <a:rPr lang="en-US" sz="3000" dirty="0">
                <a:effectLst/>
                <a:latin typeface="Times New Roman" panose="02020603050405020304" pitchFamily="18" charset="0"/>
                <a:ea typeface="Times New Roman" panose="02020603050405020304" pitchFamily="18" charset="0"/>
              </a:rPr>
              <a:t>Batch: 63; Roll: 03</a:t>
            </a:r>
            <a:br>
              <a:rPr lang="en-US" sz="3000" dirty="0">
                <a:effectLst/>
                <a:latin typeface="Times New Roman" panose="02020603050405020304" pitchFamily="18" charset="0"/>
                <a:ea typeface="Times New Roman" panose="02020603050405020304" pitchFamily="18" charset="0"/>
              </a:rPr>
            </a:br>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EDGE: BU-CSE Digital Skills Training </a:t>
            </a:r>
            <a:br>
              <a:rPr lang="en-US" sz="3000" kern="100" dirty="0">
                <a:effectLst/>
                <a:latin typeface="Aptos" panose="020B0004020202020204" pitchFamily="34" charset="0"/>
                <a:ea typeface="Times New Roman" panose="02020603050405020304" pitchFamily="18" charset="0"/>
                <a:cs typeface="Times New Roman" panose="02020603050405020304" pitchFamily="18" charset="0"/>
              </a:rPr>
            </a:br>
            <a:r>
              <a:rPr lang="en-US" sz="3000" kern="0" dirty="0">
                <a:effectLst/>
                <a:latin typeface="Times New Roman" panose="02020603050405020304" pitchFamily="18" charset="0"/>
                <a:ea typeface="Times New Roman" panose="02020603050405020304" pitchFamily="18" charset="0"/>
                <a:cs typeface="Times New Roman" panose="02020603050405020304" pitchFamily="18" charset="0"/>
              </a:rPr>
              <a:t>Computer Fundamentals &amp; Office Application</a:t>
            </a:r>
            <a:br>
              <a:rPr lang="en-US" sz="3000" kern="100" dirty="0">
                <a:effectLst/>
                <a:latin typeface="Aptos" panose="020B0004020202020204" pitchFamily="34" charset="0"/>
                <a:ea typeface="Times New Roman" panose="02020603050405020304" pitchFamily="18" charset="0"/>
                <a:cs typeface="Times New Roman" panose="02020603050405020304" pitchFamily="18" charset="0"/>
              </a:rPr>
            </a:br>
            <a:endParaRPr lang="en-US" sz="3000" dirty="0"/>
          </a:p>
        </p:txBody>
      </p:sp>
      <p:sp>
        <p:nvSpPr>
          <p:cNvPr id="4" name="Picture Placeholder 3">
            <a:extLst>
              <a:ext uri="{FF2B5EF4-FFF2-40B4-BE49-F238E27FC236}">
                <a16:creationId xmlns:a16="http://schemas.microsoft.com/office/drawing/2014/main" id="{F3433096-B8DC-07CE-65F8-C357134AE804}"/>
              </a:ext>
            </a:extLst>
          </p:cNvPr>
          <p:cNvSpPr>
            <a:spLocks noGrp="1"/>
          </p:cNvSpPr>
          <p:nvPr>
            <p:ph type="pic" idx="1"/>
          </p:nvPr>
        </p:nvSpPr>
        <p:spPr/>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728913" y="-109728"/>
            <a:ext cx="10029824" cy="3538728"/>
          </a:xfrm>
        </p:spPr>
        <p:txBody>
          <a:bodyPr anchor="b"/>
          <a:lstStyle/>
          <a:p>
            <a:pPr marL="0" marR="0">
              <a:lnSpc>
                <a:spcPct val="115000"/>
              </a:lnSpc>
              <a:spcAft>
                <a:spcPts val="800"/>
              </a:spcAft>
            </a:pPr>
            <a:r>
              <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rPr>
              <a:t>Presentation Topic</a:t>
            </a:r>
            <a:br>
              <a:rPr lang="en-US" sz="3000" kern="100" dirty="0">
                <a:effectLst/>
                <a:latin typeface="Aptos" panose="020B0004020202020204" pitchFamily="34" charset="0"/>
                <a:ea typeface="Times New Roman" panose="02020603050405020304" pitchFamily="18" charset="0"/>
                <a:cs typeface="Times New Roman" panose="02020603050405020304" pitchFamily="18" charset="0"/>
              </a:rPr>
            </a:br>
            <a:r>
              <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rPr>
              <a:t>Insurance Company Information Analysis</a:t>
            </a:r>
            <a:endParaRPr lang="en-US" sz="30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pPr marR="0" lvl="0">
              <a:lnSpc>
                <a:spcPct val="115000"/>
              </a:lnSpc>
              <a:spcBef>
                <a:spcPts val="800"/>
              </a:spcBef>
              <a:spcAft>
                <a:spcPts val="400"/>
              </a:spcAft>
            </a:pPr>
            <a:r>
              <a:rPr lang="en-US"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ntroduction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10929938" cy="3356576"/>
          </a:xfrm>
        </p:spPr>
        <p:txBody>
          <a:bodyPr>
            <a:noAutofit/>
          </a:bodyPr>
          <a:lstStyle/>
          <a:p>
            <a:pPr marL="0" marR="0" lvl="0" indent="0" algn="just">
              <a:lnSpc>
                <a:spcPct val="115000"/>
              </a:lnSpc>
              <a:spcBef>
                <a:spcPts val="800"/>
              </a:spcBef>
              <a:spcAft>
                <a:spcPts val="400"/>
              </a:spcAft>
              <a:buNone/>
            </a:pPr>
            <a:r>
              <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This report presents a comprehensive analysis of the financial trends and growth strategies of National Life Insurance Company Ltd. Over an eight-year period, from 2015 to 2022. As a leading player in the life insurance sector, understanding the financial dynamics and strategic positioning of such companies is crucial for stakeholders, including investors, policymakers, and industry analysts. National Life Insurance Company Ltd. </a:t>
            </a:r>
            <a:endParaRPr lang="en-US" sz="25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2" name="Rectangle 1">
            <a:extLst>
              <a:ext uri="{FF2B5EF4-FFF2-40B4-BE49-F238E27FC236}">
                <a16:creationId xmlns:a16="http://schemas.microsoft.com/office/drawing/2014/main" id="{955A1CB6-48EA-9B3C-EA27-770E41EED91F}"/>
              </a:ext>
            </a:extLst>
          </p:cNvPr>
          <p:cNvSpPr/>
          <p:nvPr/>
        </p:nvSpPr>
        <p:spPr>
          <a:xfrm>
            <a:off x="3901440" y="320040"/>
            <a:ext cx="519684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solidFill>
                  <a:schemeClr val="bg2">
                    <a:lumMod val="10000"/>
                  </a:schemeClr>
                </a:solidFill>
                <a:latin typeface="Times New Roman" panose="02020603050405020304" pitchFamily="18" charset="0"/>
                <a:cs typeface="Times New Roman" panose="02020603050405020304" pitchFamily="18" charset="0"/>
              </a:rPr>
              <a:t>Chapter 01: Introduction</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114425" y="188341"/>
            <a:ext cx="10360152" cy="2843784"/>
          </a:xfrm>
        </p:spPr>
        <p:txBody>
          <a:bodyPr anchor="b"/>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Rationale of the Study </a:t>
            </a:r>
            <a:endParaRPr lang="en-US" sz="3000" b="1"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4441414" y="3625850"/>
            <a:ext cx="8109772" cy="2644775"/>
          </a:xfrm>
        </p:spPr>
        <p:txBody>
          <a:bodyPr>
            <a:normAutofit/>
          </a:bodyPr>
          <a:lstStyle/>
          <a:p>
            <a:pPr marL="342900" indent="-342900" algn="l">
              <a:buFont typeface="Arial" panose="020B0604020202020204" pitchFamily="34" charset="0"/>
              <a:buChar char="•"/>
            </a:pPr>
            <a:r>
              <a:rPr lang="en-US" sz="2500" b="1" cap="none" dirty="0">
                <a:effectLst/>
                <a:latin typeface="Times New Roman" panose="02020603050405020304" pitchFamily="18" charset="0"/>
                <a:ea typeface="Times New Roman" panose="02020603050405020304" pitchFamily="18" charset="0"/>
              </a:rPr>
              <a:t>Evaluating Growth Strategies</a:t>
            </a:r>
          </a:p>
          <a:p>
            <a:pPr marL="342900" indent="-342900" algn="l">
              <a:buFont typeface="Arial" panose="020B0604020202020204" pitchFamily="34" charset="0"/>
              <a:buChar char="•"/>
            </a:pPr>
            <a:r>
              <a:rPr lang="en-US" sz="2500" b="1" cap="none" dirty="0">
                <a:effectLst/>
                <a:latin typeface="Times New Roman" panose="02020603050405020304" pitchFamily="18" charset="0"/>
                <a:ea typeface="Times New Roman" panose="02020603050405020304" pitchFamily="18" charset="0"/>
              </a:rPr>
              <a:t>Future Outlook</a:t>
            </a:r>
          </a:p>
          <a:p>
            <a:pPr marL="342900" indent="-342900" algn="l">
              <a:buFont typeface="Arial" panose="020B0604020202020204" pitchFamily="34" charset="0"/>
              <a:buChar char="•"/>
            </a:pPr>
            <a:endParaRPr lang="en-US" sz="2500" cap="none"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616833" y="322876"/>
            <a:ext cx="8199120" cy="1310640"/>
          </a:xfrm>
        </p:spPr>
        <p:txBody>
          <a:bodyPr/>
          <a:lstStyle/>
          <a:p>
            <a:r>
              <a:rPr lang="en-US" sz="3000" b="1" dirty="0">
                <a:effectLst/>
                <a:latin typeface="Times New Roman" panose="02020603050405020304" pitchFamily="18" charset="0"/>
                <a:ea typeface="Times New Roman" panose="02020603050405020304" pitchFamily="18" charset="0"/>
              </a:rPr>
              <a:t>Objectives of the Study</a:t>
            </a:r>
            <a:endParaRPr lang="en-US" sz="3000"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494913" y="2321052"/>
            <a:ext cx="4576953" cy="3877055"/>
          </a:xfrm>
        </p:spPr>
        <p:txBody>
          <a:bodyPr>
            <a:normAutofit/>
          </a:bodyPr>
          <a:lstStyle/>
          <a:p>
            <a:pPr marL="342900" indent="-342900">
              <a:buFont typeface="Arial" panose="020B0604020202020204" pitchFamily="34" charset="0"/>
              <a:buChar char="•"/>
            </a:pPr>
            <a:r>
              <a:rPr lang="en-US" sz="2500" b="1" dirty="0">
                <a:effectLst/>
                <a:latin typeface="Times New Roman" panose="02020603050405020304" pitchFamily="18" charset="0"/>
                <a:ea typeface="Times New Roman" panose="02020603050405020304" pitchFamily="18" charset="0"/>
              </a:rPr>
              <a:t>To Evaluate Competitive Positioning</a:t>
            </a:r>
          </a:p>
          <a:p>
            <a:pPr marL="342900" indent="-342900">
              <a:buFont typeface="Arial" panose="020B0604020202020204" pitchFamily="34" charset="0"/>
              <a:buChar char="•"/>
            </a:pPr>
            <a:r>
              <a:rPr lang="en-US" sz="2500" b="1" dirty="0">
                <a:effectLst/>
                <a:latin typeface="Times New Roman" panose="02020603050405020304" pitchFamily="18" charset="0"/>
                <a:ea typeface="Times New Roman" panose="02020603050405020304" pitchFamily="18" charset="0"/>
              </a:rPr>
              <a:t>To Forecast Future Trends and Opportunities</a:t>
            </a:r>
            <a:endParaRPr lang="en-US" sz="25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398" y="457200"/>
            <a:ext cx="10360152" cy="9144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02: Methodology of the Study</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2039112"/>
            <a:ext cx="10683241" cy="3904488"/>
          </a:xfrm>
        </p:spPr>
        <p:txBody>
          <a:bodyPr>
            <a:normAutofit/>
          </a:bodyPr>
          <a:lstStyle/>
          <a:p>
            <a:pPr marL="0" marR="0" lvl="0" indent="0" algn="just">
              <a:lnSpc>
                <a:spcPct val="115000"/>
              </a:lnSpc>
              <a:spcBef>
                <a:spcPts val="800"/>
              </a:spcBef>
              <a:spcAft>
                <a:spcPts val="400"/>
              </a:spcAft>
              <a:buNone/>
            </a:pPr>
            <a:r>
              <a:rPr lang="en-US" sz="25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p>
          <a:p>
            <a:pPr marL="0" marR="0" lvl="0" indent="0" algn="just">
              <a:lnSpc>
                <a:spcPct val="115000"/>
              </a:lnSpc>
              <a:spcBef>
                <a:spcPts val="800"/>
              </a:spcBef>
              <a:spcAft>
                <a:spcPts val="400"/>
              </a:spcAft>
              <a:buNone/>
            </a:pPr>
            <a:r>
              <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The growth calculations are based on the year-over-year change, using the prior year as a base to determine growth rates and trends in financial health and efficiency. Data sources include the company's annual reports, official website, discussions with senior employees, and industry comparisons to establish a market position.</a:t>
            </a:r>
            <a:endParaRPr lang="en-US" sz="25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4482520" y="2971800"/>
            <a:ext cx="7534656" cy="914400"/>
          </a:xfrm>
        </p:spPr>
        <p:txBody>
          <a:bodyPr/>
          <a:lstStyle/>
          <a:p>
            <a:pPr marL="0" marR="0">
              <a:lnSpc>
                <a:spcPct val="115000"/>
              </a:lnSpc>
              <a:spcBef>
                <a:spcPts val="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Primary Data</a:t>
            </a:r>
            <a:r>
              <a:rPr lang="en-US" sz="2500" b="1" dirty="0">
                <a:effectLst/>
                <a:latin typeface="Times New Roman" panose="02020603050405020304" pitchFamily="18" charset="0"/>
                <a:ea typeface="Times New Roman" panose="02020603050405020304" pitchFamily="18" charset="0"/>
              </a:rPr>
              <a:t>	</a:t>
            </a:r>
            <a:br>
              <a:rPr lang="en-US" sz="2500" b="1" dirty="0">
                <a:effectLst/>
                <a:latin typeface="Times New Roman" panose="02020603050405020304" pitchFamily="18" charset="0"/>
                <a:ea typeface="Times New Roman" panose="02020603050405020304" pitchFamily="18" charset="0"/>
              </a:rPr>
            </a:br>
            <a:r>
              <a:rPr lang="en-US" sz="2500" b="1" dirty="0">
                <a:effectLst/>
                <a:latin typeface="Times New Roman" panose="02020603050405020304" pitchFamily="18" charset="0"/>
                <a:ea typeface="Times New Roman" panose="02020603050405020304" pitchFamily="18" charset="0"/>
              </a:rPr>
              <a:t>Secondary Data</a:t>
            </a:r>
            <a:endParaRPr lang="en-US" sz="2500"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{7A209589-79A0-4D83-A685-0D9B4025CB8E}tf11964407_win32</Template>
  <TotalTime>92</TotalTime>
  <Words>701</Words>
  <Application>Microsoft Office PowerPoint</Application>
  <PresentationFormat>Widescreen</PresentationFormat>
  <Paragraphs>130</Paragraphs>
  <Slides>20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16</vt:lpstr>
      <vt:lpstr>Aptos</vt:lpstr>
      <vt:lpstr>Arial</vt:lpstr>
      <vt:lpstr>Calibri</vt:lpstr>
      <vt:lpstr>Courier New</vt:lpstr>
      <vt:lpstr>Gill Sans Nova Light</vt:lpstr>
      <vt:lpstr>Sagona Book</vt:lpstr>
      <vt:lpstr>Times New Roman</vt:lpstr>
      <vt:lpstr>Custom</vt:lpstr>
      <vt:lpstr>Welcome to MY  Presentation</vt:lpstr>
      <vt:lpstr>PowerPoint Presentation</vt:lpstr>
      <vt:lpstr>Prepared By Sanjeda Islam Santa Batch: 63; Roll: 03 EDGE: BU-CSE Digital Skills Training  Computer Fundamentals &amp; Office Application </vt:lpstr>
      <vt:lpstr>Presentation Topic Insurance Company Information Analysis</vt:lpstr>
      <vt:lpstr>Introduction </vt:lpstr>
      <vt:lpstr>Rationale of the Study </vt:lpstr>
      <vt:lpstr>Objectives of the Study</vt:lpstr>
      <vt:lpstr>Chapter 02: Methodology of the Study</vt:lpstr>
      <vt:lpstr>Data Collection Primary Data  Secondary Data</vt:lpstr>
      <vt:lpstr>PowerPoint Presentation</vt:lpstr>
      <vt:lpstr>Chapter 03: Organizational Profile of NLI</vt:lpstr>
      <vt:lpstr>Corporate Information</vt:lpstr>
      <vt:lpstr>Chapter 04: Analysis, Interpretation and Result of the Study</vt:lpstr>
      <vt:lpstr>Expenditure to Premium (%): Management Expenses</vt:lpstr>
      <vt:lpstr>Economic Value-Added Statement:</vt:lpstr>
      <vt:lpstr>EPS and Dividend Rate </vt:lpstr>
      <vt:lpstr>Chapter-05: Findings and Conclusion </vt:lpstr>
      <vt:lpstr>Asset Growth and Liability Management Solvency and Liquidity Enhancements Market Value and Shareholder Perception Profitability Indicators</vt:lpstr>
      <vt:lpstr>Conclusion  In conclusion, National Life Insurance Company Ltd. stands as a resilient entity in the competitive insurance market of Bangladesh, with solid foundations and promising growth prospects. The insights derived from this internship will not only contribute to academic knowledge but also aid in strategic planning and decision-making within the company. As the insurance market continues to evolve, the company's ongoing adaptation to market conditions and regulatory environments will be crucial for its sustained success and long-term viability. </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Shawon</dc:creator>
  <cp:lastModifiedBy>MD Shawon</cp:lastModifiedBy>
  <cp:revision>1</cp:revision>
  <dcterms:created xsi:type="dcterms:W3CDTF">2025-01-22T14:57:48Z</dcterms:created>
  <dcterms:modified xsi:type="dcterms:W3CDTF">2025-01-22T16:45:21Z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