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3" r:id="rId9"/>
    <p:sldId id="274" r:id="rId10"/>
    <p:sldId id="264" r:id="rId11"/>
    <p:sldId id="275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8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5354-text-question-blog-questions-logo-any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79855"/>
            <a:ext cx="7772400" cy="1470025"/>
          </a:xfrm>
        </p:spPr>
        <p:txBody>
          <a:bodyPr>
            <a:normAutofit fontScale="90000"/>
          </a:bodyPr>
          <a:lstStyle/>
          <a:p>
            <a:pPr>
              <a:defRPr sz="5200"/>
            </a:pPr>
            <a:r>
              <a:rPr dirty="0"/>
              <a:t>Java Collections and Exception Handling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BA717-24AF-33A0-FFE8-B86BAE8F13C0}"/>
              </a:ext>
            </a:extLst>
          </p:cNvPr>
          <p:cNvSpPr txBox="1"/>
          <p:nvPr/>
        </p:nvSpPr>
        <p:spPr>
          <a:xfrm>
            <a:off x="4773478" y="4249442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By: Arpit Bhushan Sharma</a:t>
            </a:r>
          </a:p>
          <a:p>
            <a:r>
              <a:rPr lang="en-IN" dirty="0"/>
              <a:t>Mentor </a:t>
            </a:r>
            <a:r>
              <a:rPr lang="en-IN" dirty="0" err="1"/>
              <a:t>ProPeers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6. Choosing the Right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1824925"/>
          </a:xfrm>
        </p:spPr>
        <p:txBody>
          <a:bodyPr wrap="square">
            <a:noAutofit/>
          </a:bodyPr>
          <a:lstStyle/>
          <a:p>
            <a:r>
              <a:rPr sz="1400" dirty="0"/>
              <a:t>Performance and Efficiency: The choice impacts time complexity (how fast operations run) and space complexity (how much memory is used).</a:t>
            </a:r>
          </a:p>
          <a:p>
            <a:r>
              <a:rPr sz="1400" dirty="0"/>
              <a:t>Consider the common operations your application will perform (add, remove, search, iterate, sort)</a:t>
            </a:r>
            <a:r>
              <a:rPr lang="en-IN" sz="1400" dirty="0"/>
              <a:t> you can think for a right Data Structure.</a:t>
            </a:r>
            <a:endParaRPr sz="1400" dirty="0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1883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3B7449-0890-F1A7-8473-4DDEDDEEC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38685"/>
              </p:ext>
            </p:extLst>
          </p:nvPr>
        </p:nvGraphicFramePr>
        <p:xfrm>
          <a:off x="0" y="0"/>
          <a:ext cx="9144000" cy="5143509"/>
        </p:xfrm>
        <a:graphic>
          <a:graphicData uri="http://schemas.openxmlformats.org/drawingml/2006/table">
            <a:tbl>
              <a:tblPr/>
              <a:tblGrid>
                <a:gridCol w="2773501">
                  <a:extLst>
                    <a:ext uri="{9D8B030D-6E8A-4147-A177-3AD203B41FA5}">
                      <a16:colId xmlns:a16="http://schemas.microsoft.com/office/drawing/2014/main" val="915295764"/>
                    </a:ext>
                  </a:extLst>
                </a:gridCol>
                <a:gridCol w="6370499">
                  <a:extLst>
                    <a:ext uri="{9D8B030D-6E8A-4147-A177-3AD203B41FA5}">
                      <a16:colId xmlns:a16="http://schemas.microsoft.com/office/drawing/2014/main" val="4203526346"/>
                    </a:ext>
                  </a:extLst>
                </a:gridCol>
              </a:tblGrid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dirty="0"/>
                        <a:t>Data Structure</a:t>
                      </a:r>
                      <a:endParaRPr lang="en-IN" sz="1150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50" b="1" dirty="0"/>
                        <a:t>Real-Life Use Case</a:t>
                      </a:r>
                      <a:endParaRPr lang="en-IN" sz="1150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841947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/>
                        <a:t>Array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Seats in a movie hall (fixed size, indexed access)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857139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 err="1"/>
                        <a:t>ArrayList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Dynamic playlist in a music app (growable array)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535022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/>
                        <a:t>LinkedList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Photo gallery navigation (forward/backward), train bogies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305274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/>
                        <a:t>Stack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Undo/Redo in text editor, browser back button, plates stack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252762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/>
                        <a:t>Queue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Ticket line, printer task queue, call center support queue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662337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/>
                        <a:t>Deque (Double-Ended Queue)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Browsing history navigation (back/forward), sliding window in algorithms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062304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 err="1"/>
                        <a:t>PriorityQueue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Hospital emergency room triage, CPU scheduling (shortest job first)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733172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/>
                        <a:t>HashMap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Dictionary, contacts list (name → number), cache, config lookup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774762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 err="1"/>
                        <a:t>TreeMap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Sorted contacts (alphabetically), leaderboard (score → player)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187004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/>
                        <a:t>HashSet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Unique usernames, email IDs, or pan card numbers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674074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 err="1"/>
                        <a:t>LinkedHashSet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50" i="1" dirty="0"/>
                        <a:t>Recently visited pages (maintains insertion order + uniqueness)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632151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 err="1"/>
                        <a:t>TreeSet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50" i="1" dirty="0"/>
                        <a:t>Auto-suggestions sorted alphabetically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227375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/>
                        <a:t>Graph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Maps (city → city routes), social network connections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949130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/>
                        <a:t>Tree (Binary Tree, BST)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Family tree, file/folder hierarchy, decision trees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053009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/>
                        <a:t>Trie (Prefix Tree)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Search bar auto-complete, spell checker, IP routing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732362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/>
                        <a:t>Heap (Min/Max Heap)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Priority queue, scheduling tasks, finding top N elements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01286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/>
                        <a:t>Segment Tree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Range query (sum, min, max) in a stock price list or sensor logs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027391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/>
                        <a:t>Fenwick Tree (BIT)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Efficient cumulative frequency or prefix sums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036100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/>
                        <a:t>Union-Find (Disjoint Set)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Detecting cycles in a network, social groups, Kruskal’s algorithm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967976"/>
                  </a:ext>
                </a:extLst>
              </a:tr>
              <a:tr h="362039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/>
                        <a:t>Matrix (2D Array)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Game board (like chess, sudoku), images/pixels, graphs (adjacency matrix)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395592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/>
                        <a:t>Circular Queue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Round-robin scheduling, carousel ads, fixed-size buffer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295413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 err="1"/>
                        <a:t>LinkedBlockingQueue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Producer-consumer problems, thread-safe messaging queues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55370"/>
                  </a:ext>
                </a:extLst>
              </a:tr>
              <a:tr h="207890">
                <a:tc>
                  <a:txBody>
                    <a:bodyPr/>
                    <a:lstStyle/>
                    <a:p>
                      <a:pPr algn="ctr"/>
                      <a:r>
                        <a:rPr lang="en-IN" sz="1150" b="1" i="1" dirty="0" err="1"/>
                        <a:t>ConcurrentHashMap</a:t>
                      </a:r>
                      <a:endParaRPr lang="en-IN" sz="1150" i="1" dirty="0"/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50" i="1" dirty="0"/>
                        <a:t>Multi-threaded caching, shared session storage</a:t>
                      </a:r>
                    </a:p>
                  </a:txBody>
                  <a:tcPr marL="25285" marR="25285" marT="12642" marB="126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31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24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7. Introduction to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93190"/>
          </a:xfrm>
        </p:spPr>
        <p:txBody>
          <a:bodyPr/>
          <a:lstStyle/>
          <a:p>
            <a:r>
              <a:rPr sz="1400" dirty="0"/>
              <a:t>What are Exceptions? An exception is an unexpected event that occurs during the execution of a program, disrupting its normal flow.</a:t>
            </a:r>
          </a:p>
          <a:p>
            <a:r>
              <a:rPr sz="1400" dirty="0"/>
              <a:t>It indicates a problem that the program should handle to prevent abrupt termination</a:t>
            </a:r>
            <a:r>
              <a:rPr lang="en-IN" sz="1400" dirty="0"/>
              <a:t>.</a:t>
            </a:r>
            <a:endParaRPr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8. Exception Handling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2235631"/>
          </a:xfrm>
        </p:spPr>
        <p:txBody>
          <a:bodyPr wrap="square">
            <a:noAutofit/>
          </a:bodyPr>
          <a:lstStyle/>
          <a:p>
            <a:r>
              <a:rPr sz="1400" dirty="0"/>
              <a:t>Try-Catch Blocks: The `try` block encloses code that might throw an exception. The `catch` block handles the exception if one occurs.</a:t>
            </a:r>
          </a:p>
          <a:p>
            <a:r>
              <a:rPr sz="1400" dirty="0"/>
              <a:t>Use of `throw` and `throws`:</a:t>
            </a:r>
          </a:p>
          <a:p>
            <a:r>
              <a:rPr sz="1400" dirty="0"/>
              <a:t>-   `throw`: Used to explicitly throw an exception object from within a method or block of code.</a:t>
            </a:r>
            <a:endParaRPr lang="en-IN" sz="1400" dirty="0"/>
          </a:p>
          <a:p>
            <a:r>
              <a:rPr lang="en-IN" sz="1400" dirty="0"/>
              <a:t>- `throws`: </a:t>
            </a:r>
            <a:r>
              <a:rPr lang="en-US" sz="1400" dirty="0"/>
              <a:t>Used in a method signature to declare that the method might throw one or more exceptions.</a:t>
            </a:r>
            <a:endParaRPr sz="1400"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976" y="836908"/>
            <a:ext cx="3657600" cy="36436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9. Custom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Need for Custom Exceptions: Sometimes, built-in Java exceptions don't adequately describe a specific problem in your application. Custom exceptions provide more meaningful and specific error handling relevant to your domain logic.</a:t>
            </a:r>
          </a:p>
          <a:p>
            <a:r>
              <a:rPr sz="1400"/>
              <a:t>How to create and use them:</a:t>
            </a:r>
          </a:p>
          <a:p>
            <a:r>
              <a:rPr sz="1400"/>
              <a:t>-   Create a new class that extends `Exception` (for checked exceptions) or `RuntimeException` (for unchecked exceptions).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600200"/>
            <a:ext cx="4231037" cy="26618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 dirty="0"/>
              <a:t>10. Hands-on Project: Student Record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5509"/>
            <a:ext cx="8097864" cy="2057399"/>
          </a:xfrm>
        </p:spPr>
        <p:txBody>
          <a:bodyPr wrap="square">
            <a:noAutofit/>
          </a:bodyPr>
          <a:lstStyle/>
          <a:p>
            <a:r>
              <a:rPr sz="1400" dirty="0"/>
              <a:t>Overview of Project Goals: Develop a simple application to manage student records, demonstrating the use of Java Collections and Exception Handling.</a:t>
            </a:r>
          </a:p>
          <a:p>
            <a:r>
              <a:rPr sz="1400" dirty="0"/>
              <a:t>Use of `</a:t>
            </a:r>
            <a:r>
              <a:rPr sz="1400" dirty="0" err="1"/>
              <a:t>ArrayList</a:t>
            </a:r>
            <a:r>
              <a:rPr sz="1400" dirty="0"/>
              <a:t>` to store student data: An `</a:t>
            </a:r>
            <a:r>
              <a:rPr sz="1400" dirty="0" err="1"/>
              <a:t>ArrayList</a:t>
            </a:r>
            <a:r>
              <a:rPr sz="1400" dirty="0"/>
              <a:t>&lt;Student&gt;` can be used to maintain a list of `Student` objects, allowing easy addition and retrieval by index.</a:t>
            </a:r>
          </a:p>
          <a:p>
            <a:r>
              <a:rPr sz="1400" dirty="0"/>
              <a:t>Use of `HashMap` for fast lookup: A `HashMap&lt;String, Student&gt;` can store student records where the student ID (String) is the key and the `Student` object is the value, enabling quick retrieval of student data by ID.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11. Enhancements to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6509"/>
            <a:ext cx="4114800" cy="3772353"/>
          </a:xfrm>
        </p:spPr>
        <p:txBody>
          <a:bodyPr wrap="square">
            <a:noAutofit/>
          </a:bodyPr>
          <a:lstStyle/>
          <a:p>
            <a:r>
              <a:rPr sz="1400" dirty="0"/>
              <a:t>Implement Sorting: Allow sorting of student records by name (alphabetically) or by marks (ascending/descending) using `</a:t>
            </a:r>
            <a:r>
              <a:rPr sz="1400" dirty="0" err="1"/>
              <a:t>Collections.sort</a:t>
            </a:r>
            <a:r>
              <a:rPr sz="1400" dirty="0"/>
              <a:t>()` with `Comparator` or by making `Student` comparable.</a:t>
            </a:r>
          </a:p>
          <a:p>
            <a:r>
              <a:rPr sz="1400" dirty="0"/>
              <a:t>Add Search Functionality: Implement methods to search for students by ID or name, leveraging the appropriate collection (e.g., `HashMap` for ID lookup, iterating `</a:t>
            </a:r>
            <a:r>
              <a:rPr sz="1400" dirty="0" err="1"/>
              <a:t>ArrayList</a:t>
            </a:r>
            <a:r>
              <a:rPr sz="1400" dirty="0"/>
              <a:t>` for name search).</a:t>
            </a:r>
          </a:p>
          <a:p>
            <a:r>
              <a:rPr sz="1400" dirty="0"/>
              <a:t>Handle User Input Exceptions Gracefully: Use `try-catch` blocks to validate user input (e.g., `</a:t>
            </a:r>
            <a:r>
              <a:rPr sz="1400" dirty="0" err="1"/>
              <a:t>NumberFormatException</a:t>
            </a:r>
            <a:r>
              <a:rPr sz="1400" dirty="0"/>
              <a:t>` for non-numeric input when expecting an integer, `</a:t>
            </a:r>
            <a:r>
              <a:rPr sz="1400" dirty="0" err="1"/>
              <a:t>InputMismatchException</a:t>
            </a:r>
            <a:r>
              <a:rPr sz="1400" dirty="0"/>
              <a:t>` for wrong data type). Provide informative error messages and guide the user.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1701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12. Summary and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Recap Key Concepts:</a:t>
            </a:r>
          </a:p>
          <a:p>
            <a:r>
              <a:rPr sz="1400"/>
              <a:t>-   Java Collections Framework provides powerful data structures (List, Set, Map, Queue) for efficient data management.</a:t>
            </a:r>
          </a:p>
          <a:p>
            <a:r>
              <a:rPr sz="1400"/>
              <a:t>-   Exception Handling is vital for building robust and reliable applications.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6029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2519A4-D61D-0305-2106-9FB02AE77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0802" y="0"/>
            <a:ext cx="7142396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326F44-EDFD-9F38-BA64-61B40E2E2D15}"/>
              </a:ext>
            </a:extLst>
          </p:cNvPr>
          <p:cNvSpPr txBox="1"/>
          <p:nvPr/>
        </p:nvSpPr>
        <p:spPr>
          <a:xfrm>
            <a:off x="1000802" y="5143500"/>
            <a:ext cx="71423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freepngimg.com/png/85354-text-question-blog-questions-logo-any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192492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13DE22-4ECC-4040-C6E8-4EEEBACE9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8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Java Collections and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1. Introduction to Java Collections Framework</a:t>
            </a:r>
          </a:p>
          <a:p>
            <a:r>
              <a:rPr sz="1400"/>
              <a:t>2. The List Interface</a:t>
            </a:r>
          </a:p>
          <a:p>
            <a:r>
              <a:rPr sz="1400"/>
              <a:t>3. The Set Interface</a:t>
            </a:r>
          </a:p>
          <a:p>
            <a:r>
              <a:rPr sz="1400"/>
              <a:t>4. The Map Interface</a:t>
            </a:r>
          </a:p>
          <a:p>
            <a:r>
              <a:rPr sz="1400"/>
              <a:t>5. The Queue Interface</a:t>
            </a:r>
          </a:p>
          <a:p>
            <a:r>
              <a:rPr sz="1400"/>
              <a:t>6. Choosing the Right Data Structure</a:t>
            </a:r>
          </a:p>
          <a:p>
            <a:r>
              <a:rPr sz="1400"/>
              <a:t>7. Introduction to Exception Handling</a:t>
            </a:r>
          </a:p>
          <a:p>
            <a:r>
              <a:rPr sz="1400"/>
              <a:t>8. Exception Handling in Java</a:t>
            </a:r>
          </a:p>
          <a:p>
            <a:r>
              <a:rPr sz="1400"/>
              <a:t>9. Custom Exceptions</a:t>
            </a:r>
          </a:p>
          <a:p>
            <a:r>
              <a:rPr sz="1400"/>
              <a:t>10. Hands-on Project: Student Record Manager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1. Introduction to Java Collections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The Java Collections Framework (JCF) is a set of classes and interfaces providing reusable data structures to store and manipulate groups of objects.</a:t>
            </a:r>
          </a:p>
          <a:p>
            <a:r>
              <a:rPr sz="1400"/>
              <a:t>It offers a unified architecture for representing and managing collections efficiently.</a:t>
            </a:r>
          </a:p>
          <a:p>
            <a:r>
              <a:rPr sz="1400"/>
              <a:t>Collections are crucial for storing, retrieving, and manipulating data effectively in Java applications.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600200"/>
            <a:ext cx="4254285" cy="22588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2. The List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/>
              <a:t>The List interface represents an ordered collection (sequence) of elements.</a:t>
            </a:r>
          </a:p>
          <a:p>
            <a:r>
              <a:rPr sz="1400"/>
              <a:t>It allows duplicate elements and maintains the insertion order.</a:t>
            </a:r>
          </a:p>
          <a:p>
            <a:r>
              <a:rPr sz="1400"/>
              <a:t>ArrayList: Uses a dynamic array; good for quick random access (get), but slower for insertions/deletions in the middle.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13952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3. The Set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dirty="0"/>
              <a:t>The Set interface represents a collection that does not allow duplicate elements.</a:t>
            </a:r>
          </a:p>
          <a:p>
            <a:r>
              <a:rPr sz="1400" dirty="0"/>
              <a:t>It models the mathematical set abstraction.</a:t>
            </a:r>
          </a:p>
          <a:p>
            <a:r>
              <a:rPr sz="1400" dirty="0"/>
              <a:t>HashSet: Stores elements using a hash table; offers constant-time performance (O(1)) for basic operations like add, remove, contains. Elements are not ordered.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755" y="255265"/>
            <a:ext cx="4626245" cy="2999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4844AF-9E67-0A8E-7BBB-477F031FD607}"/>
              </a:ext>
            </a:extLst>
          </p:cNvPr>
          <p:cNvSpPr txBox="1"/>
          <p:nvPr/>
        </p:nvSpPr>
        <p:spPr>
          <a:xfrm>
            <a:off x="457200" y="3389174"/>
            <a:ext cx="8345836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IN" sz="1600" dirty="0"/>
              <a:t>Type of Set Implementations in JCF: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HashSet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LinkedHashSet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TreeSet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EnumSet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ConcurrentSkipListSet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CopyOnWriteArraySet</a:t>
            </a:r>
            <a:endParaRPr lang="en-I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4. The Map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8279"/>
            <a:ext cx="4114800" cy="1677692"/>
          </a:xfrm>
        </p:spPr>
        <p:txBody>
          <a:bodyPr wrap="square">
            <a:noAutofit/>
          </a:bodyPr>
          <a:lstStyle/>
          <a:p>
            <a:r>
              <a:rPr sz="1400" dirty="0"/>
              <a:t>The Map interface represents a collection of key-value pairs.</a:t>
            </a:r>
          </a:p>
          <a:p>
            <a:r>
              <a:rPr sz="1400" dirty="0"/>
              <a:t>Each key is unique, and it maps to a single value.</a:t>
            </a:r>
          </a:p>
          <a:p>
            <a:r>
              <a:rPr sz="1400" dirty="0"/>
              <a:t>HashMap: Implements the Map interface using a hash table. Does not guarantee any specific order. Generally offers O(1) average time for `put`, `get`, and `</a:t>
            </a:r>
            <a:r>
              <a:rPr sz="1400" dirty="0" err="1"/>
              <a:t>containsKey</a:t>
            </a:r>
            <a:r>
              <a:rPr sz="1400" dirty="0"/>
              <a:t>` operations.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637"/>
            <a:ext cx="4114800" cy="1817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C6AD56-6B76-D7C0-6BF4-4A2EBD4BF46C}"/>
              </a:ext>
            </a:extLst>
          </p:cNvPr>
          <p:cNvSpPr txBox="1"/>
          <p:nvPr/>
        </p:nvSpPr>
        <p:spPr>
          <a:xfrm>
            <a:off x="457200" y="2806759"/>
            <a:ext cx="8434952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numCol="2" rtlCol="0">
            <a:spAutoFit/>
          </a:bodyPr>
          <a:lstStyle/>
          <a:p>
            <a:r>
              <a:rPr lang="en-IN" sz="1600" dirty="0"/>
              <a:t>Type of Set Implementations in JCF: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IdentityHashMap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WeakHashMap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EnumMap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ConcurrentHashMap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LinkedHashMap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TreeMap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HashMap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HashTable</a:t>
            </a:r>
            <a:endParaRPr lang="en-IN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 dirty="0"/>
              <a:t>5. The Queue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114800" cy="2561094"/>
          </a:xfrm>
        </p:spPr>
        <p:txBody>
          <a:bodyPr wrap="square">
            <a:noAutofit/>
          </a:bodyPr>
          <a:lstStyle/>
          <a:p>
            <a:r>
              <a:rPr sz="1400" dirty="0"/>
              <a:t>The Queue interface represents a collection designed for holding elements prior to processing.</a:t>
            </a:r>
          </a:p>
          <a:p>
            <a:r>
              <a:rPr sz="1400" dirty="0"/>
              <a:t>It typically follows a First-In, First-Out (FIFO) principle.</a:t>
            </a:r>
          </a:p>
          <a:p>
            <a:r>
              <a:rPr sz="1400" dirty="0"/>
              <a:t>LinkedList: Can be used as a Queue in FIFO order.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Similar to Queue we have a Collection:- Stack</a:t>
            </a:r>
          </a:p>
          <a:p>
            <a:r>
              <a:rPr lang="en-IN" sz="1400" dirty="0"/>
              <a:t>It typically follows a Last-In, First-Out (LIFO) principle</a:t>
            </a:r>
          </a:p>
          <a:p>
            <a:endParaRPr sz="1400"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06" y="0"/>
            <a:ext cx="32004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A1830B-6EE6-B18E-10B6-80F37DAF9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504008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table">
            <a:tbl>
              <a:tblPr/>
              <a:tblGrid>
                <a:gridCol w="1914041">
                  <a:extLst>
                    <a:ext uri="{9D8B030D-6E8A-4147-A177-3AD203B41FA5}">
                      <a16:colId xmlns:a16="http://schemas.microsoft.com/office/drawing/2014/main" val="3407873951"/>
                    </a:ext>
                  </a:extLst>
                </a:gridCol>
                <a:gridCol w="1743559">
                  <a:extLst>
                    <a:ext uri="{9D8B030D-6E8A-4147-A177-3AD203B41FA5}">
                      <a16:colId xmlns:a16="http://schemas.microsoft.com/office/drawing/2014/main" val="1356176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316547263"/>
                    </a:ext>
                  </a:extLst>
                </a:gridCol>
                <a:gridCol w="1588576">
                  <a:extLst>
                    <a:ext uri="{9D8B030D-6E8A-4147-A177-3AD203B41FA5}">
                      <a16:colId xmlns:a16="http://schemas.microsoft.com/office/drawing/2014/main" val="3223406446"/>
                    </a:ext>
                  </a:extLst>
                </a:gridCol>
                <a:gridCol w="2069024">
                  <a:extLst>
                    <a:ext uri="{9D8B030D-6E8A-4147-A177-3AD203B41FA5}">
                      <a16:colId xmlns:a16="http://schemas.microsoft.com/office/drawing/2014/main" val="141803322"/>
                    </a:ext>
                  </a:extLst>
                </a:gridCol>
              </a:tblGrid>
              <a:tr h="539976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Implementation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Thread-Safe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Ordered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Allows null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Notes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589000"/>
                  </a:ext>
                </a:extLst>
              </a:tr>
              <a:tr h="53997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LinkedList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FIFO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Doubly-linked list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013051"/>
                  </a:ext>
                </a:extLst>
              </a:tr>
              <a:tr h="539976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PriorityQueue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Sorted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Based on priority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09808"/>
                  </a:ext>
                </a:extLst>
              </a:tr>
              <a:tr h="771394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ArrayDeque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FIFO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Very fast; better than LinkedList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425614"/>
                  </a:ext>
                </a:extLst>
              </a:tr>
              <a:tr h="720404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ConcurrentLinkedQueue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FIFO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Non-blocking, lock-free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487017"/>
                  </a:ext>
                </a:extLst>
              </a:tr>
              <a:tr h="539976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ArrayBlockingQueue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FIFO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Bounded, blocking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179080"/>
                  </a:ext>
                </a:extLst>
              </a:tr>
              <a:tr h="771394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LinkedBlockingQueue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FIFO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Unbounded unless specified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326332"/>
                  </a:ext>
                </a:extLst>
              </a:tr>
              <a:tr h="720404"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PriorityBlockingQueue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✅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Sorted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/>
                        <a:t>❌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Thread-safe priority queue</a:t>
                      </a:r>
                    </a:p>
                  </a:txBody>
                  <a:tcPr marL="72999" marR="72999" marT="36500" marB="36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684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2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C8F22E-0509-95D5-7CD7-8794B4A4F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19550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table">
            <a:tbl>
              <a:tblPr/>
              <a:tblGrid>
                <a:gridCol w="2069024">
                  <a:extLst>
                    <a:ext uri="{9D8B030D-6E8A-4147-A177-3AD203B41FA5}">
                      <a16:colId xmlns:a16="http://schemas.microsoft.com/office/drawing/2014/main" val="437188714"/>
                    </a:ext>
                  </a:extLst>
                </a:gridCol>
                <a:gridCol w="1588576">
                  <a:extLst>
                    <a:ext uri="{9D8B030D-6E8A-4147-A177-3AD203B41FA5}">
                      <a16:colId xmlns:a16="http://schemas.microsoft.com/office/drawing/2014/main" val="1239041542"/>
                    </a:ext>
                  </a:extLst>
                </a:gridCol>
                <a:gridCol w="1751308">
                  <a:extLst>
                    <a:ext uri="{9D8B030D-6E8A-4147-A177-3AD203B41FA5}">
                      <a16:colId xmlns:a16="http://schemas.microsoft.com/office/drawing/2014/main" val="3011237205"/>
                    </a:ext>
                  </a:extLst>
                </a:gridCol>
                <a:gridCol w="1906292">
                  <a:extLst>
                    <a:ext uri="{9D8B030D-6E8A-4147-A177-3AD203B41FA5}">
                      <a16:colId xmlns:a16="http://schemas.microsoft.com/office/drawing/2014/main" val="326589985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662248348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Implementation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Thread-Safe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Allows 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Recommended 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303549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Stack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✅ (legacy)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Small apps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Legacy, synchronized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9158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ArrayDeque (as Stack)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Most use-cases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Fast, memory efficient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9496970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LinkedList (as Stack)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Stack+Queue uses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More memory than ArrayDeque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84179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Collections.synchronizedDeque()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Depends on base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Thread-safe needs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Use wrapper around deque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31289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Custom Array Stack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Learning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Manual resizing needed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502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1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1392</Words>
  <Application>Microsoft Office PowerPoint</Application>
  <PresentationFormat>On-screen Show (16:9)</PresentationFormat>
  <Paragraphs>207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Java Collections and Exception Handling</vt:lpstr>
      <vt:lpstr>Java Collections and Exception Handling</vt:lpstr>
      <vt:lpstr>1. Introduction to Java Collections Framework</vt:lpstr>
      <vt:lpstr>2. The List Interface</vt:lpstr>
      <vt:lpstr>3. The Set Interface</vt:lpstr>
      <vt:lpstr>4. The Map Interface</vt:lpstr>
      <vt:lpstr>5. The Queue Interface</vt:lpstr>
      <vt:lpstr>PowerPoint Presentation</vt:lpstr>
      <vt:lpstr>PowerPoint Presentation</vt:lpstr>
      <vt:lpstr>6. Choosing the Right Data Structure</vt:lpstr>
      <vt:lpstr>PowerPoint Presentation</vt:lpstr>
      <vt:lpstr>7. Introduction to Exception Handling</vt:lpstr>
      <vt:lpstr>8. Exception Handling in Java</vt:lpstr>
      <vt:lpstr>9. Custom Exceptions</vt:lpstr>
      <vt:lpstr>10. Hands-on Project: Student Record Manager</vt:lpstr>
      <vt:lpstr>11. Enhancements to the Project</vt:lpstr>
      <vt:lpstr>12. Summary and Assignment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Arpit Bhushan Sharma</cp:lastModifiedBy>
  <cp:revision>15</cp:revision>
  <dcterms:created xsi:type="dcterms:W3CDTF">2013-01-27T09:14:16Z</dcterms:created>
  <dcterms:modified xsi:type="dcterms:W3CDTF">2025-06-22T13:57:16Z</dcterms:modified>
  <cp:category/>
</cp:coreProperties>
</file>