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71" r:id="rId4"/>
    <p:sldId id="259" r:id="rId5"/>
    <p:sldId id="269" r:id="rId6"/>
    <p:sldId id="262" r:id="rId7"/>
    <p:sldId id="272" r:id="rId8"/>
    <p:sldId id="265" r:id="rId9"/>
    <p:sldId id="276" r:id="rId10"/>
    <p:sldId id="266" r:id="rId11"/>
    <p:sldId id="267" r:id="rId12"/>
    <p:sldId id="268" r:id="rId13"/>
  </p:sldIdLst>
  <p:sldSz cx="18288000" cy="10287000"/>
  <p:notesSz cx="6858000" cy="9144000"/>
  <p:embeddedFontLst>
    <p:embeddedFont>
      <p:font typeface="DM Sans Bold" charset="0"/>
      <p:regular r:id="rId15"/>
    </p:embeddedFont>
    <p:embeddedFont>
      <p:font typeface="Now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D40"/>
    <a:srgbClr val="253356"/>
    <a:srgbClr val="37D5D1"/>
    <a:srgbClr val="58ED18"/>
    <a:srgbClr val="32E6DD"/>
    <a:srgbClr val="0B2562"/>
    <a:srgbClr val="BDC0C5"/>
    <a:srgbClr val="365E8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3814" autoAdjust="0"/>
  </p:normalViewPr>
  <p:slideViewPr>
    <p:cSldViewPr>
      <p:cViewPr>
        <p:scale>
          <a:sx n="42" d="100"/>
          <a:sy n="42" d="100"/>
        </p:scale>
        <p:origin x="100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9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14990-6276-4771-80B7-20BCBDF5338C}" type="datetimeFigureOut">
              <a:rPr lang="es-PE" smtClean="0"/>
              <a:t>9/11/2024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76E60-D651-4FC7-B5A5-27F7E584D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656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76E60-D651-4FC7-B5A5-27F7E584D49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892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76E60-D651-4FC7-B5A5-27F7E584D49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020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76E60-D651-4FC7-B5A5-27F7E584D49F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677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76E60-D651-4FC7-B5A5-27F7E584D49F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446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2882" y="2247900"/>
            <a:ext cx="9333689" cy="1688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1000" dirty="0">
                <a:solidFill>
                  <a:srgbClr val="F4F6FC"/>
                </a:solidFill>
                <a:latin typeface="Now Bold"/>
              </a:rPr>
              <a:t>CONECTA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2882" y="4469638"/>
            <a:ext cx="9333689" cy="3966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487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DM Sans Bold"/>
              </a:rPr>
              <a:t>“La conexión que impulse tu </a:t>
            </a:r>
            <a:r>
              <a:rPr lang="en-US" sz="7200" dirty="0" err="1">
                <a:solidFill>
                  <a:srgbClr val="FFFFFF"/>
                </a:solidFill>
                <a:latin typeface="DM Sans Bold"/>
              </a:rPr>
              <a:t>negocio</a:t>
            </a:r>
            <a:r>
              <a:rPr lang="en-US" sz="7200" dirty="0">
                <a:solidFill>
                  <a:srgbClr val="FFFFFF"/>
                </a:solidFill>
                <a:latin typeface="DM Sans Bold"/>
              </a:rPr>
              <a:t> con </a:t>
            </a:r>
            <a:r>
              <a:rPr lang="en-US" sz="7200" dirty="0" err="1">
                <a:solidFill>
                  <a:srgbClr val="FFFFFF"/>
                </a:solidFill>
                <a:latin typeface="DM Sans Bold"/>
              </a:rPr>
              <a:t>confianza</a:t>
            </a:r>
            <a:r>
              <a:rPr lang="en-US" sz="7200" dirty="0">
                <a:solidFill>
                  <a:srgbClr val="FFFFFF"/>
                </a:solidFill>
                <a:latin typeface="DM Sans Bold"/>
              </a:rPr>
              <a:t>”</a:t>
            </a:r>
          </a:p>
        </p:txBody>
      </p:sp>
      <p:sp>
        <p:nvSpPr>
          <p:cNvPr id="9" name="AutoShape 9"/>
          <p:cNvSpPr/>
          <p:nvPr/>
        </p:nvSpPr>
        <p:spPr>
          <a:xfrm>
            <a:off x="2977610" y="3936169"/>
            <a:ext cx="3837983" cy="0"/>
          </a:xfrm>
          <a:prstGeom prst="line">
            <a:avLst/>
          </a:prstGeom>
          <a:ln w="38100" cap="flat">
            <a:solidFill>
              <a:srgbClr val="58ED18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32" name="Picture 8" descr="Cerrar móvil con pantalla en blanco | Foto Gratis">
            <a:extLst>
              <a:ext uri="{FF2B5EF4-FFF2-40B4-BE49-F238E27FC236}">
                <a16:creationId xmlns:a16="http://schemas.microsoft.com/office/drawing/2014/main" id="{E508D935-0E85-4E18-387C-E6344651A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1" b="3213"/>
          <a:stretch/>
        </p:blipFill>
        <p:spPr bwMode="auto">
          <a:xfrm>
            <a:off x="9536571" y="647701"/>
            <a:ext cx="7854400" cy="88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088E3F9-2E9C-D31E-C1FD-EF81170E8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53" y="1214346"/>
            <a:ext cx="2701662" cy="54436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155760-838B-E564-FB05-24CE8A12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8288000" cy="10343347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530042" y="2560663"/>
            <a:ext cx="17227915" cy="6697637"/>
          </a:xfrm>
          <a:custGeom>
            <a:avLst/>
            <a:gdLst/>
            <a:ahLst/>
            <a:cxnLst/>
            <a:rect l="l" t="t" r="r" b="b"/>
            <a:pathLst>
              <a:path w="17227915" h="6697637">
                <a:moveTo>
                  <a:pt x="0" y="0"/>
                </a:moveTo>
                <a:lnTo>
                  <a:pt x="17227916" y="0"/>
                </a:lnTo>
                <a:lnTo>
                  <a:pt x="17227916" y="6697637"/>
                </a:lnTo>
                <a:lnTo>
                  <a:pt x="0" y="6697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01954" y="394153"/>
            <a:ext cx="8084092" cy="1250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Now Bold"/>
              </a:rPr>
              <a:t>COMPETENCIA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AA56060-BCF1-B516-8F7B-15B24779547E}"/>
              </a:ext>
            </a:extLst>
          </p:cNvPr>
          <p:cNvSpPr/>
          <p:nvPr/>
        </p:nvSpPr>
        <p:spPr>
          <a:xfrm>
            <a:off x="4724400" y="2977253"/>
            <a:ext cx="1676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PRECIO ACCESIBLE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1D0388D-68EA-8917-0B3E-548A7BDD4E82}"/>
              </a:ext>
            </a:extLst>
          </p:cNvPr>
          <p:cNvSpPr/>
          <p:nvPr/>
        </p:nvSpPr>
        <p:spPr>
          <a:xfrm>
            <a:off x="6781800" y="2977253"/>
            <a:ext cx="1905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FORMALIZAR EN LÍNEA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B3BC660-B2DE-DB53-4C06-39C052E9E912}"/>
              </a:ext>
            </a:extLst>
          </p:cNvPr>
          <p:cNvSpPr/>
          <p:nvPr/>
        </p:nvSpPr>
        <p:spPr>
          <a:xfrm>
            <a:off x="8983980" y="2958203"/>
            <a:ext cx="206205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E-LEARNING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C85029-3563-824B-A676-0ED7060869BD}"/>
              </a:ext>
            </a:extLst>
          </p:cNvPr>
          <p:cNvSpPr/>
          <p:nvPr/>
        </p:nvSpPr>
        <p:spPr>
          <a:xfrm>
            <a:off x="11160328" y="2977253"/>
            <a:ext cx="2250871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INTERFAZ AMIGABLE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13888EC-6E5F-1858-9049-1F7A1DD3D5C1}"/>
              </a:ext>
            </a:extLst>
          </p:cNvPr>
          <p:cNvSpPr/>
          <p:nvPr/>
        </p:nvSpPr>
        <p:spPr>
          <a:xfrm>
            <a:off x="13479779" y="2958203"/>
            <a:ext cx="1905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ANÁLISIS DEL MERCADO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522B268-6BE1-13EF-8E32-0A9090BD483E}"/>
              </a:ext>
            </a:extLst>
          </p:cNvPr>
          <p:cNvSpPr/>
          <p:nvPr/>
        </p:nvSpPr>
        <p:spPr>
          <a:xfrm>
            <a:off x="15695907" y="2977253"/>
            <a:ext cx="1905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SEGURIDAD AL CLIENTE</a:t>
            </a:r>
            <a:endParaRPr lang="es-PE" sz="24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onstituye tu empresa RUC 20">
            <a:extLst>
              <a:ext uri="{FF2B5EF4-FFF2-40B4-BE49-F238E27FC236}">
                <a16:creationId xmlns:a16="http://schemas.microsoft.com/office/drawing/2014/main" id="{B2F51D5C-A9E5-56D9-2C38-1800250D4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67213"/>
            <a:ext cx="3581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omos Chamba de Caja Arequipa">
            <a:extLst>
              <a:ext uri="{FF2B5EF4-FFF2-40B4-BE49-F238E27FC236}">
                <a16:creationId xmlns:a16="http://schemas.microsoft.com/office/drawing/2014/main" id="{9644543B-DBB6-2458-674F-908F8AF8C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9" b="21489"/>
          <a:stretch/>
        </p:blipFill>
        <p:spPr bwMode="auto">
          <a:xfrm>
            <a:off x="838200" y="6137199"/>
            <a:ext cx="3581400" cy="121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D754370-15BB-92AD-6C85-582488FFCF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9" t="64534" r="19487" b="24771"/>
          <a:stretch/>
        </p:blipFill>
        <p:spPr>
          <a:xfrm>
            <a:off x="807720" y="7797999"/>
            <a:ext cx="3581400" cy="127255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9EB3A8F-26A6-8773-CD24-B1E1DB5CA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4583291"/>
            <a:ext cx="1741611" cy="117676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F7BCDC4-D017-2122-92D6-68AB0B7E7C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6177569"/>
            <a:ext cx="1741611" cy="117676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16C5B1F-E947-8B47-9172-387BED7DE7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3494" y="4430163"/>
            <a:ext cx="1741611" cy="117676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1FA5FBE-1260-2153-5907-485A9B363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4957" y="4509875"/>
            <a:ext cx="1741611" cy="11767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8C3044-5146-1290-78F2-05B2E61E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070" y="-56347"/>
            <a:ext cx="18288000" cy="10343347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1775585" y="2552700"/>
            <a:ext cx="14736828" cy="5743848"/>
          </a:xfrm>
          <a:custGeom>
            <a:avLst/>
            <a:gdLst/>
            <a:ahLst/>
            <a:cxnLst/>
            <a:rect l="l" t="t" r="r" b="b"/>
            <a:pathLst>
              <a:path w="14736828" h="5743848">
                <a:moveTo>
                  <a:pt x="0" y="0"/>
                </a:moveTo>
                <a:lnTo>
                  <a:pt x="14736828" y="0"/>
                </a:lnTo>
                <a:lnTo>
                  <a:pt x="14736828" y="5743848"/>
                </a:lnTo>
                <a:lnTo>
                  <a:pt x="0" y="5743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90818" y="394153"/>
            <a:ext cx="9706363" cy="1250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Now Bold"/>
              </a:rPr>
              <a:t>NUESTRO EQUIPO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D54DBC-A562-73D9-CB48-D7D5EF41C4D1}"/>
              </a:ext>
            </a:extLst>
          </p:cNvPr>
          <p:cNvSpPr txBox="1"/>
          <p:nvPr/>
        </p:nvSpPr>
        <p:spPr>
          <a:xfrm>
            <a:off x="2057400" y="6334696"/>
            <a:ext cx="7368415" cy="1938992"/>
          </a:xfrm>
          <a:prstGeom prst="rect">
            <a:avLst/>
          </a:prstGeom>
          <a:solidFill>
            <a:srgbClr val="051D40"/>
          </a:solidFill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Desarrolladora de FRONT END</a:t>
            </a:r>
          </a:p>
          <a:p>
            <a:endParaRPr lang="es-ES" sz="4000" dirty="0">
              <a:solidFill>
                <a:schemeClr val="bg1"/>
              </a:solidFill>
            </a:endParaRPr>
          </a:p>
          <a:p>
            <a:endParaRPr lang="es-PE" sz="40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4CADA8-AA48-433F-5364-933183991D49}"/>
              </a:ext>
            </a:extLst>
          </p:cNvPr>
          <p:cNvSpPr txBox="1"/>
          <p:nvPr/>
        </p:nvSpPr>
        <p:spPr>
          <a:xfrm>
            <a:off x="9262047" y="6248602"/>
            <a:ext cx="7368415" cy="1938992"/>
          </a:xfrm>
          <a:prstGeom prst="rect">
            <a:avLst/>
          </a:prstGeom>
          <a:solidFill>
            <a:srgbClr val="051D40"/>
          </a:solidFill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Desarrollador de BACK END</a:t>
            </a:r>
          </a:p>
          <a:p>
            <a:endParaRPr lang="es-ES" sz="4000" dirty="0">
              <a:solidFill>
                <a:schemeClr val="bg1"/>
              </a:solidFill>
            </a:endParaRPr>
          </a:p>
          <a:p>
            <a:endParaRPr lang="es-PE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F852EF0C-3E51-34A1-3315-295F88BD5703}"/>
              </a:ext>
            </a:extLst>
          </p:cNvPr>
          <p:cNvSpPr/>
          <p:nvPr/>
        </p:nvSpPr>
        <p:spPr>
          <a:xfrm>
            <a:off x="0" y="-126276"/>
            <a:ext cx="18288000" cy="10413275"/>
          </a:xfrm>
          <a:prstGeom prst="rect">
            <a:avLst/>
          </a:prstGeom>
          <a:solidFill>
            <a:srgbClr val="2533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TextBox 8"/>
          <p:cNvSpPr txBox="1"/>
          <p:nvPr/>
        </p:nvSpPr>
        <p:spPr>
          <a:xfrm>
            <a:off x="3152977" y="6589496"/>
            <a:ext cx="11982046" cy="2554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487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DM Sans Bold"/>
              </a:rPr>
              <a:t>“La conexión que impulse tu </a:t>
            </a:r>
            <a:r>
              <a:rPr lang="en-US" sz="5400" dirty="0" err="1">
                <a:solidFill>
                  <a:srgbClr val="FFFFFF"/>
                </a:solidFill>
                <a:latin typeface="DM Sans Bold"/>
              </a:rPr>
              <a:t>negocio</a:t>
            </a:r>
            <a:r>
              <a:rPr lang="en-US" sz="5400" dirty="0">
                <a:solidFill>
                  <a:srgbClr val="FFFFFF"/>
                </a:solidFill>
                <a:latin typeface="DM Sans Bold"/>
              </a:rPr>
              <a:t> con </a:t>
            </a:r>
            <a:r>
              <a:rPr lang="en-US" sz="5400" dirty="0" err="1">
                <a:solidFill>
                  <a:srgbClr val="FFFFFF"/>
                </a:solidFill>
                <a:latin typeface="DM Sans Bold"/>
              </a:rPr>
              <a:t>confianza</a:t>
            </a:r>
            <a:r>
              <a:rPr lang="en-US" sz="5400" dirty="0">
                <a:solidFill>
                  <a:srgbClr val="FFFFFF"/>
                </a:solidFill>
                <a:latin typeface="DM Sans Bold"/>
              </a:rPr>
              <a:t>”</a:t>
            </a:r>
          </a:p>
        </p:txBody>
      </p:sp>
      <p:sp>
        <p:nvSpPr>
          <p:cNvPr id="9" name="AutoShape 9"/>
          <p:cNvSpPr/>
          <p:nvPr/>
        </p:nvSpPr>
        <p:spPr>
          <a:xfrm>
            <a:off x="6920208" y="6289915"/>
            <a:ext cx="3837983" cy="0"/>
          </a:xfrm>
          <a:prstGeom prst="line">
            <a:avLst/>
          </a:prstGeom>
          <a:ln w="38100" cap="flat">
            <a:solidFill>
              <a:srgbClr val="58ED18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B1FCB67-C1CF-4461-3C69-059036515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32954" r="9349" b="23265"/>
          <a:stretch/>
        </p:blipFill>
        <p:spPr>
          <a:xfrm>
            <a:off x="6248400" y="419100"/>
            <a:ext cx="5181600" cy="56029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AF9FD-6166-F641-0384-283D91B9D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D65511E-4A7F-7E93-9120-5CE5A1E1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8288000" cy="10287000"/>
          </a:xfrm>
          <a:prstGeom prst="rect">
            <a:avLst/>
          </a:prstGeom>
        </p:spPr>
      </p:pic>
      <p:sp>
        <p:nvSpPr>
          <p:cNvPr id="2" name="Freeform 2">
            <a:extLst>
              <a:ext uri="{FF2B5EF4-FFF2-40B4-BE49-F238E27FC236}">
                <a16:creationId xmlns:a16="http://schemas.microsoft.com/office/drawing/2014/main" id="{C0EE14BC-3A62-9CB7-A2BD-1D823F915C90}"/>
              </a:ext>
            </a:extLst>
          </p:cNvPr>
          <p:cNvSpPr/>
          <p:nvPr/>
        </p:nvSpPr>
        <p:spPr>
          <a:xfrm>
            <a:off x="12434923" y="7852312"/>
            <a:ext cx="1525382" cy="1240575"/>
          </a:xfrm>
          <a:custGeom>
            <a:avLst/>
            <a:gdLst/>
            <a:ahLst/>
            <a:cxnLst/>
            <a:rect l="l" t="t" r="r" b="b"/>
            <a:pathLst>
              <a:path w="1525382" h="1240575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804D69-41BF-3818-C582-1792A32C2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162" y="1585268"/>
            <a:ext cx="15687675" cy="71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5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3D676-B85D-E002-8251-08565AC60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 DESPLOMARÁ RECAUDACIÓN DE IMPUESTOS DE MYPES POR LA INFORMALIDAD – RCR  Peru">
            <a:extLst>
              <a:ext uri="{FF2B5EF4-FFF2-40B4-BE49-F238E27FC236}">
                <a16:creationId xmlns:a16="http://schemas.microsoft.com/office/drawing/2014/main" id="{D1DB5188-2944-1AA7-7D6C-BC5BC2428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95"/>
          <a:stretch/>
        </p:blipFill>
        <p:spPr bwMode="auto">
          <a:xfrm>
            <a:off x="-17318" y="1"/>
            <a:ext cx="18305318" cy="1028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97163AF8-5B42-86F9-1F45-7CEB64B5C046}"/>
              </a:ext>
            </a:extLst>
          </p:cNvPr>
          <p:cNvGrpSpPr/>
          <p:nvPr/>
        </p:nvGrpSpPr>
        <p:grpSpPr>
          <a:xfrm>
            <a:off x="-483375" y="0"/>
            <a:ext cx="19237432" cy="11544300"/>
            <a:chOff x="0" y="0"/>
            <a:chExt cx="4816593" cy="27093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FDDF1B8-9B1C-73B9-E0BF-A84F38B66C48}"/>
                </a:ext>
              </a:extLst>
            </p:cNvPr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>
                <a:alpha val="74902"/>
              </a:srgbClr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C0C96B3E-6475-C978-3584-1CE4A457C730}"/>
                </a:ext>
              </a:extLst>
            </p:cNvPr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2CD9B7A1-5DEF-F1E0-2198-5964A6D8C2A2}"/>
              </a:ext>
            </a:extLst>
          </p:cNvPr>
          <p:cNvSpPr txBox="1"/>
          <p:nvPr/>
        </p:nvSpPr>
        <p:spPr>
          <a:xfrm>
            <a:off x="2656718" y="2990165"/>
            <a:ext cx="14006328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  <a:latin typeface="DM Sans Bold"/>
              </a:rPr>
              <a:t>¿</a:t>
            </a:r>
            <a:r>
              <a:rPr lang="en-US" sz="8800" dirty="0" err="1">
                <a:solidFill>
                  <a:srgbClr val="FFFFFF"/>
                </a:solidFill>
                <a:latin typeface="DM Sans Bold"/>
              </a:rPr>
              <a:t>Sabías</a:t>
            </a:r>
            <a:r>
              <a:rPr lang="en-US" sz="8800" dirty="0">
                <a:solidFill>
                  <a:srgbClr val="FFFFFF"/>
                </a:solidFill>
                <a:latin typeface="DM Sans Bold"/>
              </a:rPr>
              <a:t> que  las MYPES </a:t>
            </a:r>
            <a:r>
              <a:rPr lang="en-US" sz="8800" dirty="0" err="1">
                <a:solidFill>
                  <a:srgbClr val="FFFFFF"/>
                </a:solidFill>
                <a:latin typeface="DM Sans Bold"/>
              </a:rPr>
              <a:t>suelen</a:t>
            </a:r>
            <a:r>
              <a:rPr lang="en-US" sz="880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8800" dirty="0" err="1">
                <a:solidFill>
                  <a:srgbClr val="FFFFFF"/>
                </a:solidFill>
                <a:latin typeface="DM Sans Bold"/>
              </a:rPr>
              <a:t>durar</a:t>
            </a:r>
            <a:r>
              <a:rPr lang="en-US" sz="8800" dirty="0">
                <a:solidFill>
                  <a:srgbClr val="FFFFFF"/>
                </a:solidFill>
                <a:latin typeface="DM Sans Bold"/>
              </a:rPr>
              <a:t> entre             </a:t>
            </a:r>
            <a:r>
              <a:rPr lang="en-US" sz="8800" dirty="0">
                <a:solidFill>
                  <a:srgbClr val="FF0000"/>
                </a:solidFill>
                <a:latin typeface="DM Sans Bold"/>
              </a:rPr>
              <a:t>6</a:t>
            </a:r>
            <a:r>
              <a:rPr lang="en-US" sz="880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8800" dirty="0">
                <a:solidFill>
                  <a:srgbClr val="FF0000"/>
                </a:solidFill>
                <a:latin typeface="DM Sans Bold"/>
              </a:rPr>
              <a:t>meses</a:t>
            </a:r>
            <a:r>
              <a:rPr lang="en-US" sz="8800" dirty="0">
                <a:solidFill>
                  <a:srgbClr val="FFFFFF"/>
                </a:solidFill>
                <a:latin typeface="DM Sans Bold"/>
              </a:rPr>
              <a:t> y </a:t>
            </a:r>
            <a:r>
              <a:rPr lang="en-US" sz="8800" dirty="0">
                <a:solidFill>
                  <a:srgbClr val="FF0000"/>
                </a:solidFill>
                <a:latin typeface="DM Sans Bold"/>
              </a:rPr>
              <a:t>3 </a:t>
            </a:r>
            <a:r>
              <a:rPr lang="en-US" sz="8800" dirty="0" err="1">
                <a:solidFill>
                  <a:srgbClr val="FF0000"/>
                </a:solidFill>
                <a:latin typeface="DM Sans Bold"/>
              </a:rPr>
              <a:t>años</a:t>
            </a:r>
            <a:r>
              <a:rPr lang="en-US" sz="8800" dirty="0">
                <a:solidFill>
                  <a:srgbClr val="FF0000"/>
                </a:solidFill>
                <a:latin typeface="DM Sans Bold"/>
              </a:rPr>
              <a:t> </a:t>
            </a:r>
            <a:r>
              <a:rPr lang="en-US" sz="8800" dirty="0" err="1">
                <a:solidFill>
                  <a:srgbClr val="FFFFFF"/>
                </a:solidFill>
                <a:latin typeface="DM Sans Bold"/>
              </a:rPr>
              <a:t>en</a:t>
            </a:r>
            <a:r>
              <a:rPr lang="en-US" sz="880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8800" dirty="0" err="1">
                <a:solidFill>
                  <a:srgbClr val="FFFFFF"/>
                </a:solidFill>
                <a:latin typeface="DM Sans Bold"/>
              </a:rPr>
              <a:t>el</a:t>
            </a:r>
            <a:r>
              <a:rPr lang="en-US" sz="8800" dirty="0">
                <a:solidFill>
                  <a:srgbClr val="FFFFFF"/>
                </a:solidFill>
                <a:latin typeface="DM Sans Bold"/>
              </a:rPr>
              <a:t> mercado?</a:t>
            </a:r>
          </a:p>
        </p:txBody>
      </p:sp>
    </p:spTree>
    <p:extLst>
      <p:ext uri="{BB962C8B-B14F-4D97-AF65-F5344CB8AC3E}">
        <p14:creationId xmlns:p14="http://schemas.microsoft.com/office/powerpoint/2010/main" val="118357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14DE30F5-11A6-CE1E-173B-70835341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070" y="-56347"/>
            <a:ext cx="18634870" cy="10343347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5400000">
            <a:off x="5895950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2" y="0"/>
                </a:lnTo>
                <a:lnTo>
                  <a:pt x="13544802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7172"/>
            </a:stretch>
          </a:blipFill>
        </p:spPr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49FB24F7-3A92-3699-AB50-FD2CA1A48C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" r="-13813"/>
          <a:stretch/>
        </p:blipFill>
        <p:spPr>
          <a:xfrm>
            <a:off x="12797883" y="-87821"/>
            <a:ext cx="6596361" cy="572655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flipH="1">
            <a:off x="12797882" y="5638737"/>
            <a:ext cx="7155959" cy="31474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4" name="AutoShape 2">
            <a:extLst>
              <a:ext uri="{FF2B5EF4-FFF2-40B4-BE49-F238E27FC236}">
                <a16:creationId xmlns:a16="http://schemas.microsoft.com/office/drawing/2014/main" id="{93014129-A76B-0F9B-30CF-80EFEE178D51}"/>
              </a:ext>
            </a:extLst>
          </p:cNvPr>
          <p:cNvSpPr/>
          <p:nvPr/>
        </p:nvSpPr>
        <p:spPr>
          <a:xfrm flipH="1" flipV="1">
            <a:off x="303525" y="5521684"/>
            <a:ext cx="11713696" cy="17099"/>
          </a:xfrm>
          <a:prstGeom prst="line">
            <a:avLst/>
          </a:prstGeom>
          <a:ln w="47625" cap="flat">
            <a:solidFill>
              <a:srgbClr val="58ED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 dirty="0"/>
          </a:p>
        </p:txBody>
      </p:sp>
      <p:sp>
        <p:nvSpPr>
          <p:cNvPr id="45" name="TextBox 6">
            <a:extLst>
              <a:ext uri="{FF2B5EF4-FFF2-40B4-BE49-F238E27FC236}">
                <a16:creationId xmlns:a16="http://schemas.microsoft.com/office/drawing/2014/main" id="{703142ED-B26A-B0ED-AE79-2C51D93E2FD8}"/>
              </a:ext>
            </a:extLst>
          </p:cNvPr>
          <p:cNvSpPr txBox="1"/>
          <p:nvPr/>
        </p:nvSpPr>
        <p:spPr>
          <a:xfrm>
            <a:off x="512815" y="342900"/>
            <a:ext cx="11040876" cy="1079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5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DM Sans Bold"/>
              </a:rPr>
              <a:t>CLIENTES (PERSONAS) </a:t>
            </a: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20868DFD-35CC-9500-2B49-8B9B91126D22}"/>
              </a:ext>
            </a:extLst>
          </p:cNvPr>
          <p:cNvSpPr txBox="1"/>
          <p:nvPr/>
        </p:nvSpPr>
        <p:spPr>
          <a:xfrm>
            <a:off x="1065658" y="5919384"/>
            <a:ext cx="9753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DM Sans Bold"/>
              </a:rPr>
              <a:t>PYMES Y MYPES PERUANAS</a:t>
            </a:r>
          </a:p>
        </p:txBody>
      </p:sp>
      <p:grpSp>
        <p:nvGrpSpPr>
          <p:cNvPr id="47" name="Group 2">
            <a:extLst>
              <a:ext uri="{FF2B5EF4-FFF2-40B4-BE49-F238E27FC236}">
                <a16:creationId xmlns:a16="http://schemas.microsoft.com/office/drawing/2014/main" id="{6A357E00-2AF7-8812-DA15-7A28402F1BF0}"/>
              </a:ext>
            </a:extLst>
          </p:cNvPr>
          <p:cNvGrpSpPr/>
          <p:nvPr/>
        </p:nvGrpSpPr>
        <p:grpSpPr>
          <a:xfrm>
            <a:off x="512815" y="2032384"/>
            <a:ext cx="3365755" cy="2505717"/>
            <a:chOff x="0" y="0"/>
            <a:chExt cx="991873" cy="742992"/>
          </a:xfrm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D33FEA8-1BDC-8978-FABD-57F5DA178689}"/>
                </a:ext>
              </a:extLst>
            </p:cNvPr>
            <p:cNvSpPr/>
            <p:nvPr/>
          </p:nvSpPr>
          <p:spPr>
            <a:xfrm>
              <a:off x="0" y="0"/>
              <a:ext cx="991873" cy="742992"/>
            </a:xfrm>
            <a:custGeom>
              <a:avLst/>
              <a:gdLst/>
              <a:ahLst/>
              <a:cxnLst/>
              <a:rect l="l" t="t" r="r" b="b"/>
              <a:pathLst>
                <a:path w="991873" h="742992">
                  <a:moveTo>
                    <a:pt x="0" y="0"/>
                  </a:moveTo>
                  <a:lnTo>
                    <a:pt x="991873" y="0"/>
                  </a:lnTo>
                  <a:lnTo>
                    <a:pt x="991873" y="742992"/>
                  </a:lnTo>
                  <a:lnTo>
                    <a:pt x="0" y="742992"/>
                  </a:lnTo>
                  <a:close/>
                </a:path>
              </a:pathLst>
            </a:custGeom>
            <a:solidFill>
              <a:srgbClr val="EDFFCC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71B189DD-1038-7F73-07DB-99349A7745F2}"/>
                </a:ext>
              </a:extLst>
            </p:cNvPr>
            <p:cNvSpPr txBox="1"/>
            <p:nvPr/>
          </p:nvSpPr>
          <p:spPr>
            <a:xfrm>
              <a:off x="0" y="-38100"/>
              <a:ext cx="991873" cy="781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grpSp>
        <p:nvGrpSpPr>
          <p:cNvPr id="50" name="Group 5">
            <a:extLst>
              <a:ext uri="{FF2B5EF4-FFF2-40B4-BE49-F238E27FC236}">
                <a16:creationId xmlns:a16="http://schemas.microsoft.com/office/drawing/2014/main" id="{A5821C13-3B05-0C9C-325D-6FB10F37D69A}"/>
              </a:ext>
            </a:extLst>
          </p:cNvPr>
          <p:cNvGrpSpPr/>
          <p:nvPr/>
        </p:nvGrpSpPr>
        <p:grpSpPr>
          <a:xfrm>
            <a:off x="644319" y="7455433"/>
            <a:ext cx="2868004" cy="2270818"/>
            <a:chOff x="0" y="0"/>
            <a:chExt cx="991873" cy="742992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D86153BC-DA28-2787-2380-F71AED9FFD09}"/>
                </a:ext>
              </a:extLst>
            </p:cNvPr>
            <p:cNvSpPr/>
            <p:nvPr/>
          </p:nvSpPr>
          <p:spPr>
            <a:xfrm>
              <a:off x="0" y="0"/>
              <a:ext cx="991873" cy="742992"/>
            </a:xfrm>
            <a:custGeom>
              <a:avLst/>
              <a:gdLst/>
              <a:ahLst/>
              <a:cxnLst/>
              <a:rect l="l" t="t" r="r" b="b"/>
              <a:pathLst>
                <a:path w="991873" h="742992">
                  <a:moveTo>
                    <a:pt x="0" y="0"/>
                  </a:moveTo>
                  <a:lnTo>
                    <a:pt x="991873" y="0"/>
                  </a:lnTo>
                  <a:lnTo>
                    <a:pt x="991873" y="742992"/>
                  </a:lnTo>
                  <a:lnTo>
                    <a:pt x="0" y="742992"/>
                  </a:lnTo>
                  <a:close/>
                </a:path>
              </a:pathLst>
            </a:custGeom>
            <a:solidFill>
              <a:srgbClr val="EDFFCC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52" name="TextBox 7">
              <a:extLst>
                <a:ext uri="{FF2B5EF4-FFF2-40B4-BE49-F238E27FC236}">
                  <a16:creationId xmlns:a16="http://schemas.microsoft.com/office/drawing/2014/main" id="{227B2AF0-A07E-33A1-1B41-863EC0EE19C7}"/>
                </a:ext>
              </a:extLst>
            </p:cNvPr>
            <p:cNvSpPr txBox="1"/>
            <p:nvPr/>
          </p:nvSpPr>
          <p:spPr>
            <a:xfrm>
              <a:off x="0" y="-38100"/>
              <a:ext cx="991873" cy="781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grpSp>
        <p:nvGrpSpPr>
          <p:cNvPr id="53" name="Group 12">
            <a:extLst>
              <a:ext uri="{FF2B5EF4-FFF2-40B4-BE49-F238E27FC236}">
                <a16:creationId xmlns:a16="http://schemas.microsoft.com/office/drawing/2014/main" id="{6AA5A688-4494-B90C-82A3-F9B1623648C3}"/>
              </a:ext>
            </a:extLst>
          </p:cNvPr>
          <p:cNvGrpSpPr/>
          <p:nvPr/>
        </p:nvGrpSpPr>
        <p:grpSpPr>
          <a:xfrm>
            <a:off x="3688350" y="7477077"/>
            <a:ext cx="3084702" cy="2270819"/>
            <a:chOff x="0" y="0"/>
            <a:chExt cx="1082549" cy="742992"/>
          </a:xfrm>
        </p:grpSpPr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8E9ED2FD-5546-CB2C-57AD-7B65C67DD0C1}"/>
                </a:ext>
              </a:extLst>
            </p:cNvPr>
            <p:cNvSpPr/>
            <p:nvPr/>
          </p:nvSpPr>
          <p:spPr>
            <a:xfrm>
              <a:off x="0" y="0"/>
              <a:ext cx="1082549" cy="742992"/>
            </a:xfrm>
            <a:custGeom>
              <a:avLst/>
              <a:gdLst/>
              <a:ahLst/>
              <a:cxnLst/>
              <a:rect l="l" t="t" r="r" b="b"/>
              <a:pathLst>
                <a:path w="1082549" h="742992">
                  <a:moveTo>
                    <a:pt x="0" y="0"/>
                  </a:moveTo>
                  <a:lnTo>
                    <a:pt x="1082549" y="0"/>
                  </a:lnTo>
                  <a:lnTo>
                    <a:pt x="1082549" y="742992"/>
                  </a:lnTo>
                  <a:lnTo>
                    <a:pt x="0" y="742992"/>
                  </a:lnTo>
                  <a:close/>
                </a:path>
              </a:pathLst>
            </a:custGeom>
            <a:solidFill>
              <a:srgbClr val="EDFFCC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55" name="TextBox 14">
              <a:extLst>
                <a:ext uri="{FF2B5EF4-FFF2-40B4-BE49-F238E27FC236}">
                  <a16:creationId xmlns:a16="http://schemas.microsoft.com/office/drawing/2014/main" id="{10B1BA7E-8EBF-5E26-3B1E-A9CDB75092C7}"/>
                </a:ext>
              </a:extLst>
            </p:cNvPr>
            <p:cNvSpPr txBox="1"/>
            <p:nvPr/>
          </p:nvSpPr>
          <p:spPr>
            <a:xfrm>
              <a:off x="0" y="-38100"/>
              <a:ext cx="1082549" cy="781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56" name="TextBox 16">
            <a:extLst>
              <a:ext uri="{FF2B5EF4-FFF2-40B4-BE49-F238E27FC236}">
                <a16:creationId xmlns:a16="http://schemas.microsoft.com/office/drawing/2014/main" id="{BF581D2E-0967-DEBB-B3E4-7F5FE9DD8FF3}"/>
              </a:ext>
            </a:extLst>
          </p:cNvPr>
          <p:cNvSpPr txBox="1"/>
          <p:nvPr/>
        </p:nvSpPr>
        <p:spPr>
          <a:xfrm>
            <a:off x="533850" y="2059904"/>
            <a:ext cx="3192809" cy="2526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1C5739"/>
                </a:solidFill>
                <a:latin typeface="DM Sans Bold"/>
              </a:rPr>
              <a:t>Falta de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conocimiento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de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emprendimientos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locales</a:t>
            </a:r>
          </a:p>
        </p:txBody>
      </p:sp>
      <p:sp>
        <p:nvSpPr>
          <p:cNvPr id="57" name="TextBox 17">
            <a:extLst>
              <a:ext uri="{FF2B5EF4-FFF2-40B4-BE49-F238E27FC236}">
                <a16:creationId xmlns:a16="http://schemas.microsoft.com/office/drawing/2014/main" id="{B76DADC8-5AC2-A83E-AE95-E71938EDE7B2}"/>
              </a:ext>
            </a:extLst>
          </p:cNvPr>
          <p:cNvSpPr txBox="1"/>
          <p:nvPr/>
        </p:nvSpPr>
        <p:spPr>
          <a:xfrm>
            <a:off x="695879" y="7604612"/>
            <a:ext cx="2795059" cy="1899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12"/>
              </a:lnSpc>
            </a:pP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Limitación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para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expandirse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al mercado</a:t>
            </a:r>
          </a:p>
        </p:txBody>
      </p:sp>
      <p:sp>
        <p:nvSpPr>
          <p:cNvPr id="58" name="TextBox 18">
            <a:extLst>
              <a:ext uri="{FF2B5EF4-FFF2-40B4-BE49-F238E27FC236}">
                <a16:creationId xmlns:a16="http://schemas.microsoft.com/office/drawing/2014/main" id="{2D942D1F-F625-D7A8-0349-0A4DC5448A16}"/>
              </a:ext>
            </a:extLst>
          </p:cNvPr>
          <p:cNvSpPr txBox="1"/>
          <p:nvPr/>
        </p:nvSpPr>
        <p:spPr>
          <a:xfrm>
            <a:off x="3688350" y="7640869"/>
            <a:ext cx="3084702" cy="1880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Desconocimiento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de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herramientas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digitales</a:t>
            </a:r>
            <a:endParaRPr lang="en-US" sz="2800" dirty="0">
              <a:solidFill>
                <a:srgbClr val="1C5739"/>
              </a:solidFill>
              <a:latin typeface="DM Sans Bold"/>
            </a:endParaRPr>
          </a:p>
        </p:txBody>
      </p:sp>
      <p:grpSp>
        <p:nvGrpSpPr>
          <p:cNvPr id="59" name="Group 5">
            <a:extLst>
              <a:ext uri="{FF2B5EF4-FFF2-40B4-BE49-F238E27FC236}">
                <a16:creationId xmlns:a16="http://schemas.microsoft.com/office/drawing/2014/main" id="{469ED5E5-17B7-3C76-DB0B-090801603211}"/>
              </a:ext>
            </a:extLst>
          </p:cNvPr>
          <p:cNvGrpSpPr/>
          <p:nvPr/>
        </p:nvGrpSpPr>
        <p:grpSpPr>
          <a:xfrm>
            <a:off x="6949079" y="7447335"/>
            <a:ext cx="2889389" cy="2270818"/>
            <a:chOff x="0" y="0"/>
            <a:chExt cx="991873" cy="742992"/>
          </a:xfrm>
        </p:grpSpPr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68B70E9F-10DB-A909-8765-E1AE82A6DD0C}"/>
                </a:ext>
              </a:extLst>
            </p:cNvPr>
            <p:cNvSpPr/>
            <p:nvPr/>
          </p:nvSpPr>
          <p:spPr>
            <a:xfrm>
              <a:off x="0" y="0"/>
              <a:ext cx="991873" cy="742992"/>
            </a:xfrm>
            <a:custGeom>
              <a:avLst/>
              <a:gdLst/>
              <a:ahLst/>
              <a:cxnLst/>
              <a:rect l="l" t="t" r="r" b="b"/>
              <a:pathLst>
                <a:path w="991873" h="742992">
                  <a:moveTo>
                    <a:pt x="0" y="0"/>
                  </a:moveTo>
                  <a:lnTo>
                    <a:pt x="991873" y="0"/>
                  </a:lnTo>
                  <a:lnTo>
                    <a:pt x="991873" y="742992"/>
                  </a:lnTo>
                  <a:lnTo>
                    <a:pt x="0" y="742992"/>
                  </a:lnTo>
                  <a:close/>
                </a:path>
              </a:pathLst>
            </a:custGeom>
            <a:solidFill>
              <a:srgbClr val="EDFFCC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61" name="TextBox 7">
              <a:extLst>
                <a:ext uri="{FF2B5EF4-FFF2-40B4-BE49-F238E27FC236}">
                  <a16:creationId xmlns:a16="http://schemas.microsoft.com/office/drawing/2014/main" id="{59BD8D2D-3277-AEFB-1B6A-4846CF29AF4C}"/>
                </a:ext>
              </a:extLst>
            </p:cNvPr>
            <p:cNvSpPr txBox="1"/>
            <p:nvPr/>
          </p:nvSpPr>
          <p:spPr>
            <a:xfrm>
              <a:off x="0" y="-38100"/>
              <a:ext cx="991873" cy="781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62" name="TextBox 18">
            <a:extLst>
              <a:ext uri="{FF2B5EF4-FFF2-40B4-BE49-F238E27FC236}">
                <a16:creationId xmlns:a16="http://schemas.microsoft.com/office/drawing/2014/main" id="{00581760-216C-36C6-FF66-B46001859D18}"/>
              </a:ext>
            </a:extLst>
          </p:cNvPr>
          <p:cNvSpPr txBox="1"/>
          <p:nvPr/>
        </p:nvSpPr>
        <p:spPr>
          <a:xfrm>
            <a:off x="6963642" y="7772131"/>
            <a:ext cx="2874826" cy="1233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Desventajas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de la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Formalización</a:t>
            </a:r>
            <a:endParaRPr lang="en-US" sz="2800" dirty="0">
              <a:solidFill>
                <a:srgbClr val="1C5739"/>
              </a:solidFill>
              <a:latin typeface="DM Sans Bold"/>
            </a:endParaRPr>
          </a:p>
        </p:txBody>
      </p:sp>
      <p:grpSp>
        <p:nvGrpSpPr>
          <p:cNvPr id="70" name="Group 12">
            <a:extLst>
              <a:ext uri="{FF2B5EF4-FFF2-40B4-BE49-F238E27FC236}">
                <a16:creationId xmlns:a16="http://schemas.microsoft.com/office/drawing/2014/main" id="{80B4F60C-FDA2-1D3D-9924-99A1C09EB029}"/>
              </a:ext>
            </a:extLst>
          </p:cNvPr>
          <p:cNvGrpSpPr/>
          <p:nvPr/>
        </p:nvGrpSpPr>
        <p:grpSpPr>
          <a:xfrm>
            <a:off x="4099462" y="2059904"/>
            <a:ext cx="3172865" cy="2465626"/>
            <a:chOff x="0" y="0"/>
            <a:chExt cx="1082549" cy="742992"/>
          </a:xfrm>
        </p:grpSpPr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AF261FB3-2841-3F44-8D5F-733E84D7112E}"/>
                </a:ext>
              </a:extLst>
            </p:cNvPr>
            <p:cNvSpPr/>
            <p:nvPr/>
          </p:nvSpPr>
          <p:spPr>
            <a:xfrm>
              <a:off x="0" y="0"/>
              <a:ext cx="1082549" cy="742992"/>
            </a:xfrm>
            <a:custGeom>
              <a:avLst/>
              <a:gdLst/>
              <a:ahLst/>
              <a:cxnLst/>
              <a:rect l="l" t="t" r="r" b="b"/>
              <a:pathLst>
                <a:path w="1082549" h="742992">
                  <a:moveTo>
                    <a:pt x="0" y="0"/>
                  </a:moveTo>
                  <a:lnTo>
                    <a:pt x="1082549" y="0"/>
                  </a:lnTo>
                  <a:lnTo>
                    <a:pt x="1082549" y="742992"/>
                  </a:lnTo>
                  <a:lnTo>
                    <a:pt x="0" y="742992"/>
                  </a:lnTo>
                  <a:close/>
                </a:path>
              </a:pathLst>
            </a:custGeom>
            <a:solidFill>
              <a:srgbClr val="EDFFCC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2" name="TextBox 14">
              <a:extLst>
                <a:ext uri="{FF2B5EF4-FFF2-40B4-BE49-F238E27FC236}">
                  <a16:creationId xmlns:a16="http://schemas.microsoft.com/office/drawing/2014/main" id="{A63B66ED-1B59-F669-6FF1-0D5A9BC7D6A3}"/>
                </a:ext>
              </a:extLst>
            </p:cNvPr>
            <p:cNvSpPr txBox="1"/>
            <p:nvPr/>
          </p:nvSpPr>
          <p:spPr>
            <a:xfrm>
              <a:off x="0" y="-38100"/>
              <a:ext cx="1082549" cy="781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73" name="TextBox 18">
            <a:extLst>
              <a:ext uri="{FF2B5EF4-FFF2-40B4-BE49-F238E27FC236}">
                <a16:creationId xmlns:a16="http://schemas.microsoft.com/office/drawing/2014/main" id="{55FBC982-F308-A6CC-B02A-D809961F6AB6}"/>
              </a:ext>
            </a:extLst>
          </p:cNvPr>
          <p:cNvSpPr txBox="1"/>
          <p:nvPr/>
        </p:nvSpPr>
        <p:spPr>
          <a:xfrm>
            <a:off x="3975145" y="2350662"/>
            <a:ext cx="3469284" cy="1880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1C5739"/>
                </a:solidFill>
                <a:latin typeface="DM Sans Bold"/>
              </a:rPr>
              <a:t>Falta de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confianza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en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negocios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pequeños</a:t>
            </a:r>
            <a:endParaRPr lang="en-US" sz="2800" dirty="0">
              <a:solidFill>
                <a:srgbClr val="1C5739"/>
              </a:solidFill>
              <a:latin typeface="DM Sans Bold"/>
            </a:endParaRPr>
          </a:p>
        </p:txBody>
      </p:sp>
      <p:grpSp>
        <p:nvGrpSpPr>
          <p:cNvPr id="74" name="Group 12">
            <a:extLst>
              <a:ext uri="{FF2B5EF4-FFF2-40B4-BE49-F238E27FC236}">
                <a16:creationId xmlns:a16="http://schemas.microsoft.com/office/drawing/2014/main" id="{E8A3C91D-5DCA-C3D0-2C89-CB30817E5F95}"/>
              </a:ext>
            </a:extLst>
          </p:cNvPr>
          <p:cNvGrpSpPr/>
          <p:nvPr/>
        </p:nvGrpSpPr>
        <p:grpSpPr>
          <a:xfrm>
            <a:off x="7579693" y="2032385"/>
            <a:ext cx="3634491" cy="2493145"/>
            <a:chOff x="0" y="0"/>
            <a:chExt cx="1082549" cy="742992"/>
          </a:xfrm>
        </p:grpSpPr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9264541A-C517-F2CF-8CE1-EE02FFEEBAA3}"/>
                </a:ext>
              </a:extLst>
            </p:cNvPr>
            <p:cNvSpPr/>
            <p:nvPr/>
          </p:nvSpPr>
          <p:spPr>
            <a:xfrm>
              <a:off x="0" y="0"/>
              <a:ext cx="1082549" cy="742992"/>
            </a:xfrm>
            <a:custGeom>
              <a:avLst/>
              <a:gdLst/>
              <a:ahLst/>
              <a:cxnLst/>
              <a:rect l="l" t="t" r="r" b="b"/>
              <a:pathLst>
                <a:path w="1082549" h="742992">
                  <a:moveTo>
                    <a:pt x="0" y="0"/>
                  </a:moveTo>
                  <a:lnTo>
                    <a:pt x="1082549" y="0"/>
                  </a:lnTo>
                  <a:lnTo>
                    <a:pt x="1082549" y="742992"/>
                  </a:lnTo>
                  <a:lnTo>
                    <a:pt x="0" y="742992"/>
                  </a:lnTo>
                  <a:close/>
                </a:path>
              </a:pathLst>
            </a:custGeom>
            <a:solidFill>
              <a:srgbClr val="EDFFCC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6" name="TextBox 14">
              <a:extLst>
                <a:ext uri="{FF2B5EF4-FFF2-40B4-BE49-F238E27FC236}">
                  <a16:creationId xmlns:a16="http://schemas.microsoft.com/office/drawing/2014/main" id="{A200F2D8-C6D3-94CD-F84F-10CC932004B0}"/>
                </a:ext>
              </a:extLst>
            </p:cNvPr>
            <p:cNvSpPr txBox="1"/>
            <p:nvPr/>
          </p:nvSpPr>
          <p:spPr>
            <a:xfrm>
              <a:off x="0" y="-38100"/>
              <a:ext cx="1082549" cy="781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77" name="TextBox 18">
            <a:extLst>
              <a:ext uri="{FF2B5EF4-FFF2-40B4-BE49-F238E27FC236}">
                <a16:creationId xmlns:a16="http://schemas.microsoft.com/office/drawing/2014/main" id="{A489E01D-86CF-00CD-6B15-BFC2A7E0029C}"/>
              </a:ext>
            </a:extLst>
          </p:cNvPr>
          <p:cNvSpPr txBox="1"/>
          <p:nvPr/>
        </p:nvSpPr>
        <p:spPr>
          <a:xfrm>
            <a:off x="7676268" y="2248145"/>
            <a:ext cx="3469284" cy="1880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1C5739"/>
                </a:solidFill>
                <a:latin typeface="DM Sans Bold"/>
              </a:rPr>
              <a:t>Falta de canales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directo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con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los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pequeños</a:t>
            </a:r>
            <a:r>
              <a:rPr lang="en-US" sz="2800" dirty="0">
                <a:solidFill>
                  <a:srgbClr val="1C5739"/>
                </a:solidFill>
                <a:latin typeface="DM Sans Bold"/>
              </a:rPr>
              <a:t> </a:t>
            </a:r>
            <a:r>
              <a:rPr lang="en-US" sz="2800" dirty="0" err="1">
                <a:solidFill>
                  <a:srgbClr val="1C5739"/>
                </a:solidFill>
                <a:latin typeface="DM Sans Bold"/>
              </a:rPr>
              <a:t>negocios</a:t>
            </a:r>
            <a:endParaRPr lang="en-US" sz="2800" dirty="0">
              <a:solidFill>
                <a:srgbClr val="1C5739"/>
              </a:solidFill>
              <a:latin typeface="DM Sans Bold"/>
            </a:endParaRPr>
          </a:p>
        </p:txBody>
      </p:sp>
      <p:pic>
        <p:nvPicPr>
          <p:cNvPr id="90" name="Picture 2" descr="SE DESPLOMARÁ RECAUDACIÓN DE IMPUESTOS DE MYPES POR LA INFORMALIDAD – RCR  Peru">
            <a:extLst>
              <a:ext uri="{FF2B5EF4-FFF2-40B4-BE49-F238E27FC236}">
                <a16:creationId xmlns:a16="http://schemas.microsoft.com/office/drawing/2014/main" id="{4921C970-4618-B22E-AE60-11D7DE6DF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1948" b="31790"/>
          <a:stretch/>
        </p:blipFill>
        <p:spPr bwMode="auto">
          <a:xfrm>
            <a:off x="12793868" y="5716355"/>
            <a:ext cx="5819967" cy="460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C9E1BDC-D771-4F5C-ED96-7FF550CF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8288000" cy="10287000"/>
          </a:xfrm>
          <a:prstGeom prst="rect">
            <a:avLst/>
          </a:prstGeom>
        </p:spPr>
      </p:pic>
      <p:pic>
        <p:nvPicPr>
          <p:cNvPr id="1032" name="Picture 8" descr="Mockups de Smartphone 100% Gratis en PSD - mockupgratis.com">
            <a:extLst>
              <a:ext uri="{FF2B5EF4-FFF2-40B4-BE49-F238E27FC236}">
                <a16:creationId xmlns:a16="http://schemas.microsoft.com/office/drawing/2014/main" id="{B3FD4FB8-2302-E024-DF82-E1F283A25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4" r="28205"/>
          <a:stretch/>
        </p:blipFill>
        <p:spPr bwMode="auto">
          <a:xfrm flipH="1">
            <a:off x="9144000" y="0"/>
            <a:ext cx="9144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78C3B0FE-FEA0-1B0B-A543-036D69B27972}"/>
              </a:ext>
            </a:extLst>
          </p:cNvPr>
          <p:cNvSpPr txBox="1"/>
          <p:nvPr/>
        </p:nvSpPr>
        <p:spPr>
          <a:xfrm>
            <a:off x="304800" y="1425714"/>
            <a:ext cx="8077200" cy="5741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3600" dirty="0">
                <a:solidFill>
                  <a:schemeClr val="bg1"/>
                </a:solidFill>
                <a:latin typeface="DM Sans Bold"/>
              </a:rPr>
              <a:t>Evaluación de la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empresa</a:t>
            </a:r>
            <a:endParaRPr lang="en-US" sz="3600" dirty="0">
              <a:solidFill>
                <a:schemeClr val="bg1"/>
              </a:solidFill>
              <a:latin typeface="DM Sans Bold"/>
            </a:endParaRPr>
          </a:p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3600" dirty="0">
                <a:solidFill>
                  <a:schemeClr val="bg1"/>
                </a:solidFill>
                <a:latin typeface="DM Sans Bold"/>
              </a:rPr>
              <a:t>E-learning (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cursos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gratuitos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)</a:t>
            </a:r>
          </a:p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Creación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de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catálogo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</a:t>
            </a:r>
          </a:p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Evaluación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del mercado</a:t>
            </a:r>
          </a:p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Mapeo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de tu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empresa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Formalización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en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línea</a:t>
            </a:r>
            <a:endParaRPr lang="en-US" sz="3600" dirty="0">
              <a:solidFill>
                <a:schemeClr val="bg1"/>
              </a:solidFill>
              <a:latin typeface="DM Sans Bold"/>
            </a:endParaRPr>
          </a:p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endParaRPr lang="en-US" sz="3600" dirty="0">
              <a:solidFill>
                <a:schemeClr val="bg1"/>
              </a:solidFill>
              <a:latin typeface="DM Sans Bold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96136AE9-3CF5-276C-B747-FDF953BC8C14}"/>
              </a:ext>
            </a:extLst>
          </p:cNvPr>
          <p:cNvSpPr txBox="1"/>
          <p:nvPr/>
        </p:nvSpPr>
        <p:spPr>
          <a:xfrm>
            <a:off x="304800" y="297359"/>
            <a:ext cx="88392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5400" dirty="0">
                <a:solidFill>
                  <a:srgbClr val="58ED18"/>
                </a:solidFill>
                <a:latin typeface="DM Sans Bold"/>
              </a:rPr>
              <a:t>PYMES y MYPES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BFBC164-C22D-BA1A-AFB0-E0C53330FA88}"/>
              </a:ext>
            </a:extLst>
          </p:cNvPr>
          <p:cNvSpPr txBox="1"/>
          <p:nvPr/>
        </p:nvSpPr>
        <p:spPr>
          <a:xfrm>
            <a:off x="284018" y="6646539"/>
            <a:ext cx="88392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5400" dirty="0" err="1">
                <a:solidFill>
                  <a:srgbClr val="58ED18"/>
                </a:solidFill>
                <a:latin typeface="DM Sans Bold"/>
              </a:rPr>
              <a:t>Clientes</a:t>
            </a:r>
            <a:r>
              <a:rPr lang="en-US" sz="5400" dirty="0">
                <a:solidFill>
                  <a:srgbClr val="58ED18"/>
                </a:solidFill>
                <a:latin typeface="DM Sans Bold"/>
              </a:rPr>
              <a:t> 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2477F4C-8434-4214-542F-DC7C9B1AF439}"/>
              </a:ext>
            </a:extLst>
          </p:cNvPr>
          <p:cNvSpPr txBox="1"/>
          <p:nvPr/>
        </p:nvSpPr>
        <p:spPr>
          <a:xfrm>
            <a:off x="263236" y="7605132"/>
            <a:ext cx="8077200" cy="3248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3600" dirty="0">
                <a:solidFill>
                  <a:schemeClr val="bg1"/>
                </a:solidFill>
                <a:latin typeface="DM Sans Bold"/>
              </a:rPr>
              <a:t>Mapa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interactivo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de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los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negocios</a:t>
            </a:r>
            <a:endParaRPr lang="en-US" sz="3600" dirty="0">
              <a:solidFill>
                <a:schemeClr val="bg1"/>
              </a:solidFill>
              <a:latin typeface="DM Sans Bold"/>
            </a:endParaRPr>
          </a:p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Catálogo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del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negocio</a:t>
            </a:r>
            <a:endParaRPr lang="en-US" sz="3600" dirty="0">
              <a:solidFill>
                <a:schemeClr val="bg1"/>
              </a:solidFill>
              <a:latin typeface="DM Sans Bold"/>
            </a:endParaRPr>
          </a:p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Seguridad</a:t>
            </a:r>
            <a:r>
              <a:rPr lang="en-US" sz="3600" dirty="0">
                <a:solidFill>
                  <a:schemeClr val="bg1"/>
                </a:solidFill>
                <a:latin typeface="DM Sans Bold"/>
              </a:rPr>
              <a:t> de la </a:t>
            </a:r>
            <a:r>
              <a:rPr lang="en-US" sz="3600" dirty="0" err="1">
                <a:solidFill>
                  <a:schemeClr val="bg1"/>
                </a:solidFill>
                <a:latin typeface="DM Sans Bold"/>
              </a:rPr>
              <a:t>empresa</a:t>
            </a:r>
            <a:endParaRPr lang="en-US" sz="3600" dirty="0">
              <a:solidFill>
                <a:schemeClr val="bg1"/>
              </a:solidFill>
              <a:latin typeface="DM Sans Bold"/>
            </a:endParaRPr>
          </a:p>
          <a:p>
            <a:pPr marL="571500" lvl="0" indent="-57150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endParaRPr lang="en-US" sz="3600" dirty="0">
              <a:solidFill>
                <a:schemeClr val="bg1"/>
              </a:solidFill>
              <a:latin typeface="DM Sans Bold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96CDEF-6C08-584E-C7E7-9B939F60DE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9" t="1014" r="10373" b="634"/>
          <a:stretch/>
        </p:blipFill>
        <p:spPr>
          <a:xfrm>
            <a:off x="10591800" y="1407492"/>
            <a:ext cx="3810000" cy="7444019"/>
          </a:xfrm>
          <a:prstGeom prst="roundRect">
            <a:avLst>
              <a:gd name="adj" fmla="val 13354"/>
            </a:avLst>
          </a:prstGeom>
        </p:spPr>
      </p:pic>
    </p:spTree>
    <p:extLst>
      <p:ext uri="{BB962C8B-B14F-4D97-AF65-F5344CB8AC3E}">
        <p14:creationId xmlns:p14="http://schemas.microsoft.com/office/powerpoint/2010/main" val="162013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4471691" y="419100"/>
            <a:ext cx="989041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latin typeface="Now Bold"/>
              </a:rPr>
              <a:t>¿Cómo Funciona?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0672" y="8524663"/>
            <a:ext cx="2409026" cy="9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>
                <a:solidFill>
                  <a:srgbClr val="FFFFFF"/>
                </a:solidFill>
                <a:latin typeface="DM Sans Bold"/>
              </a:rPr>
              <a:t>DESCARGAR APP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471691" y="8524663"/>
            <a:ext cx="2409026" cy="444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>
                <a:solidFill>
                  <a:srgbClr val="FFFFFF"/>
                </a:solidFill>
                <a:latin typeface="DM Sans Bold"/>
              </a:rPr>
              <a:t>LOGIN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409431" y="8524663"/>
            <a:ext cx="2409026" cy="44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>
                <a:solidFill>
                  <a:srgbClr val="FFFFFF"/>
                </a:solidFill>
                <a:latin typeface="DM Sans Bold"/>
              </a:rPr>
              <a:t>REDES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878302" y="8524663"/>
            <a:ext cx="2409026" cy="444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>
                <a:solidFill>
                  <a:srgbClr val="FFFFFF"/>
                </a:solidFill>
                <a:latin typeface="DM Sans Bold"/>
              </a:rPr>
              <a:t>RESULTADOS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943130" y="8524663"/>
            <a:ext cx="2409026" cy="444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>
                <a:solidFill>
                  <a:srgbClr val="FFFFFF"/>
                </a:solidFill>
                <a:latin typeface="DM Sans Bold"/>
              </a:rPr>
              <a:t>REGISTRO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03D2986-8D11-15F8-ED7E-0C96315D6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720" y="2663870"/>
            <a:ext cx="2718524" cy="57089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1D1AE92-530F-84A3-505F-3E422BD4E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5" y="2458819"/>
            <a:ext cx="2895569" cy="583435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548CBBF-A50A-1971-2EBF-A2BE407D2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12"/>
          <a:stretch/>
        </p:blipFill>
        <p:spPr>
          <a:xfrm>
            <a:off x="11092820" y="2708047"/>
            <a:ext cx="2769935" cy="562054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E0635438-D797-2394-B5BA-CFF670F5D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186" y="2641454"/>
            <a:ext cx="3203258" cy="568714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39B01705-463D-1CD2-718E-501ED321B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76" y="2538415"/>
            <a:ext cx="2606061" cy="5834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36E93-1128-471A-F0C2-E1679138C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0CB26CE-88F4-D3CF-26DF-1ABB8CF5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070" y="-56347"/>
            <a:ext cx="18288000" cy="10343347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03DA4508-A8C2-82EA-16CF-8F2B719CBD03}"/>
              </a:ext>
            </a:extLst>
          </p:cNvPr>
          <p:cNvSpPr txBox="1"/>
          <p:nvPr/>
        </p:nvSpPr>
        <p:spPr>
          <a:xfrm>
            <a:off x="4471691" y="419100"/>
            <a:ext cx="989041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latin typeface="Now Bold"/>
              </a:rPr>
              <a:t>¿Cómo Funciona?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165AD95C-B6AE-906E-45AE-582CE9BEE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9"/>
          <a:stretch/>
        </p:blipFill>
        <p:spPr>
          <a:xfrm>
            <a:off x="452141" y="1995392"/>
            <a:ext cx="3692476" cy="756680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29FB05A-4D3D-D480-9AB6-245B9375A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37" y="2038272"/>
            <a:ext cx="3352609" cy="75057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99F9A95-9920-CE88-1D15-E2D711B84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066" y="1919209"/>
            <a:ext cx="3751421" cy="762476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158AB86-0988-4B1B-4D88-B8BBABCC4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371" y="2125653"/>
            <a:ext cx="3876675" cy="7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1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61AF2F9-CC56-D55F-E272-107A85F5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0"/>
            <a:ext cx="18288000" cy="1034334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1894367" y="105748"/>
            <a:ext cx="1190971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Now Bold"/>
              </a:rPr>
              <a:t>NUESTRO MERCADO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189EBED-FA82-BCE6-A1DA-CA2BAE8D3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238" y="2629770"/>
            <a:ext cx="5247144" cy="450068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E7375F1-2130-FDCC-8276-23321364EAF9}"/>
              </a:ext>
            </a:extLst>
          </p:cNvPr>
          <p:cNvSpPr txBox="1"/>
          <p:nvPr/>
        </p:nvSpPr>
        <p:spPr>
          <a:xfrm>
            <a:off x="9638877" y="6422632"/>
            <a:ext cx="8244308" cy="584775"/>
          </a:xfrm>
          <a:prstGeom prst="rect">
            <a:avLst/>
          </a:prstGeom>
          <a:solidFill>
            <a:srgbClr val="051D40"/>
          </a:solidFill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cs typeface="Arial" panose="020B0604020202020204" pitchFamily="34" charset="0"/>
              </a:rPr>
              <a:t>2.75 millones son MYPES que brindan productos</a:t>
            </a:r>
            <a:endParaRPr lang="es-PE" sz="3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04BD1E-5626-FB7C-8045-20AE3EEFD219}"/>
              </a:ext>
            </a:extLst>
          </p:cNvPr>
          <p:cNvSpPr txBox="1"/>
          <p:nvPr/>
        </p:nvSpPr>
        <p:spPr>
          <a:xfrm>
            <a:off x="12064714" y="2463813"/>
            <a:ext cx="2584169" cy="646331"/>
          </a:xfrm>
          <a:prstGeom prst="rect">
            <a:avLst/>
          </a:prstGeom>
          <a:solidFill>
            <a:srgbClr val="051D40"/>
          </a:solidFill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58ED18"/>
                </a:solidFill>
                <a:cs typeface="Arial" panose="020B0604020202020204" pitchFamily="34" charset="0"/>
              </a:rPr>
              <a:t>PRODUCTOS</a:t>
            </a:r>
            <a:endParaRPr lang="es-PE" sz="3600" b="1" dirty="0">
              <a:solidFill>
                <a:srgbClr val="58ED18"/>
              </a:solidFill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7F55D8-5246-FA7B-8E7C-7B45ACDB2902}"/>
              </a:ext>
            </a:extLst>
          </p:cNvPr>
          <p:cNvSpPr txBox="1"/>
          <p:nvPr/>
        </p:nvSpPr>
        <p:spPr>
          <a:xfrm>
            <a:off x="1836088" y="6361018"/>
            <a:ext cx="5552522" cy="769441"/>
          </a:xfrm>
          <a:prstGeom prst="rect">
            <a:avLst/>
          </a:prstGeom>
          <a:solidFill>
            <a:srgbClr val="051D40"/>
          </a:solidFill>
        </p:spPr>
        <p:txBody>
          <a:bodyPr wrap="square">
            <a:spAutoFit/>
          </a:bodyPr>
          <a:lstStyle/>
          <a:p>
            <a:r>
              <a:rPr lang="es-PE" sz="4400" dirty="0">
                <a:solidFill>
                  <a:schemeClr val="bg1"/>
                </a:solidFill>
              </a:rPr>
              <a:t>5,5 millones de MYPE</a:t>
            </a:r>
          </a:p>
        </p:txBody>
      </p:sp>
      <p:pic>
        <p:nvPicPr>
          <p:cNvPr id="6146" name="Picture 2" descr="micro y pequeñas empresas (MyPE ...">
            <a:extLst>
              <a:ext uri="{FF2B5EF4-FFF2-40B4-BE49-F238E27FC236}">
                <a16:creationId xmlns:a16="http://schemas.microsoft.com/office/drawing/2014/main" id="{7FFECFE9-1CAB-49F0-F968-E611D78E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714" y="3445445"/>
            <a:ext cx="2718086" cy="271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CB7BFC0-3A83-4DBA-58C6-DFDEFB503450}"/>
              </a:ext>
            </a:extLst>
          </p:cNvPr>
          <p:cNvSpPr/>
          <p:nvPr/>
        </p:nvSpPr>
        <p:spPr>
          <a:xfrm>
            <a:off x="6858000" y="3695700"/>
            <a:ext cx="3157348" cy="144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0C5ED-7244-987C-CF6F-DF2B3E7CB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A041D6E1-DDDD-E512-E9D0-547559B8C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070" y="-56347"/>
            <a:ext cx="18288000" cy="10343347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666EDC69-2324-16C8-B577-4C1920A25438}"/>
              </a:ext>
            </a:extLst>
          </p:cNvPr>
          <p:cNvSpPr txBox="1"/>
          <p:nvPr/>
        </p:nvSpPr>
        <p:spPr>
          <a:xfrm>
            <a:off x="980602" y="647700"/>
            <a:ext cx="1624265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dirty="0" err="1">
                <a:solidFill>
                  <a:srgbClr val="58ED18"/>
                </a:solidFill>
                <a:latin typeface="Now Bold"/>
              </a:rPr>
              <a:t>Escalabilidad</a:t>
            </a:r>
            <a:endParaRPr lang="en-US" sz="8000" dirty="0">
              <a:solidFill>
                <a:srgbClr val="58ED18"/>
              </a:solidFill>
              <a:latin typeface="Now Bold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382FA1F6-C8BC-B92A-704E-6DFB8BE5825D}"/>
              </a:ext>
            </a:extLst>
          </p:cNvPr>
          <p:cNvSpPr txBox="1"/>
          <p:nvPr/>
        </p:nvSpPr>
        <p:spPr>
          <a:xfrm>
            <a:off x="771949" y="6019543"/>
            <a:ext cx="2409026" cy="90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Encriptación</a:t>
            </a:r>
            <a:r>
              <a:rPr lang="en-US" sz="2615" dirty="0">
                <a:solidFill>
                  <a:srgbClr val="FFFFFF"/>
                </a:solidFill>
                <a:latin typeface="DM Sans Bold"/>
              </a:rPr>
              <a:t> de Datos</a:t>
            </a: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FE94C2B8-9DDA-D529-115E-055474AFF038}"/>
              </a:ext>
            </a:extLst>
          </p:cNvPr>
          <p:cNvSpPr txBox="1"/>
          <p:nvPr/>
        </p:nvSpPr>
        <p:spPr>
          <a:xfrm>
            <a:off x="4064036" y="6019543"/>
            <a:ext cx="2767309" cy="13653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Acceso</a:t>
            </a:r>
            <a:r>
              <a:rPr lang="en-US" sz="2615" dirty="0">
                <a:solidFill>
                  <a:srgbClr val="FFFFFF"/>
                </a:solidFill>
                <a:latin typeface="DM Sans Bold"/>
              </a:rPr>
              <a:t> a </a:t>
            </a: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fondos</a:t>
            </a:r>
            <a:r>
              <a:rPr lang="en-US" sz="2615" dirty="0">
                <a:solidFill>
                  <a:srgbClr val="FFFFFF"/>
                </a:solidFill>
                <a:latin typeface="DM Sans Bold"/>
              </a:rPr>
              <a:t> y </a:t>
            </a: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préstamos</a:t>
            </a:r>
            <a:r>
              <a:rPr lang="en-US" sz="2615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financieros</a:t>
            </a:r>
            <a:endParaRPr lang="en-US" sz="2615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9EE37813-B245-3908-EBB6-5CEBCEE1B0B2}"/>
              </a:ext>
            </a:extLst>
          </p:cNvPr>
          <p:cNvSpPr txBox="1"/>
          <p:nvPr/>
        </p:nvSpPr>
        <p:spPr>
          <a:xfrm>
            <a:off x="11357491" y="5980606"/>
            <a:ext cx="2409026" cy="1365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>
                <a:solidFill>
                  <a:srgbClr val="FFFFFF"/>
                </a:solidFill>
                <a:latin typeface="DM Sans Bold"/>
              </a:rPr>
              <a:t>Ventas y </a:t>
            </a: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registros</a:t>
            </a:r>
            <a:r>
              <a:rPr lang="en-US" sz="2615" dirty="0">
                <a:solidFill>
                  <a:srgbClr val="FFFFFF"/>
                </a:solidFill>
                <a:latin typeface="DM Sans Bold"/>
              </a:rPr>
              <a:t> de </a:t>
            </a: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finanzas</a:t>
            </a:r>
            <a:endParaRPr lang="en-US" sz="2615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55816024-3B12-8DF2-2ECE-50FDC87B5915}"/>
              </a:ext>
            </a:extLst>
          </p:cNvPr>
          <p:cNvSpPr txBox="1"/>
          <p:nvPr/>
        </p:nvSpPr>
        <p:spPr>
          <a:xfrm>
            <a:off x="14828086" y="5994204"/>
            <a:ext cx="2409026" cy="90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Accesibilidad</a:t>
            </a:r>
            <a:r>
              <a:rPr lang="en-US" sz="2615" dirty="0">
                <a:solidFill>
                  <a:srgbClr val="FFFFFF"/>
                </a:solidFill>
                <a:latin typeface="DM Sans Bold"/>
              </a:rPr>
              <a:t> para </a:t>
            </a: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servicios</a:t>
            </a:r>
            <a:endParaRPr lang="en-US" sz="2615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18A80484-579A-8630-1F5F-791027EE7A35}"/>
              </a:ext>
            </a:extLst>
          </p:cNvPr>
          <p:cNvSpPr txBox="1"/>
          <p:nvPr/>
        </p:nvSpPr>
        <p:spPr>
          <a:xfrm>
            <a:off x="7714407" y="6019543"/>
            <a:ext cx="2409026" cy="90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Manejo</a:t>
            </a:r>
            <a:r>
              <a:rPr lang="en-US" sz="2615" dirty="0">
                <a:solidFill>
                  <a:srgbClr val="FFFFFF"/>
                </a:solidFill>
                <a:latin typeface="DM Sans Bold"/>
              </a:rPr>
              <a:t> de </a:t>
            </a:r>
            <a:r>
              <a:rPr lang="en-US" sz="2615" dirty="0" err="1">
                <a:solidFill>
                  <a:srgbClr val="FFFFFF"/>
                </a:solidFill>
                <a:latin typeface="DM Sans Bold"/>
              </a:rPr>
              <a:t>Finanzas</a:t>
            </a:r>
            <a:endParaRPr lang="en-US" sz="2615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4377037B-F9A5-B3A0-8605-8B6461BF7599}"/>
              </a:ext>
            </a:extLst>
          </p:cNvPr>
          <p:cNvSpPr txBox="1"/>
          <p:nvPr/>
        </p:nvSpPr>
        <p:spPr>
          <a:xfrm>
            <a:off x="737313" y="2760576"/>
            <a:ext cx="2935744" cy="4420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u="sng" dirty="0">
                <a:solidFill>
                  <a:srgbClr val="37D5D1"/>
                </a:solidFill>
                <a:latin typeface="DM Sans Bold"/>
              </a:rPr>
              <a:t>CIBERSEGURIDAD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4DCBBBC6-2212-8B30-CF0B-9AB234FE57C1}"/>
              </a:ext>
            </a:extLst>
          </p:cNvPr>
          <p:cNvSpPr txBox="1"/>
          <p:nvPr/>
        </p:nvSpPr>
        <p:spPr>
          <a:xfrm>
            <a:off x="4421475" y="2760576"/>
            <a:ext cx="2409026" cy="444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u="sng" dirty="0">
                <a:solidFill>
                  <a:srgbClr val="37D5D1"/>
                </a:solidFill>
                <a:latin typeface="DM Sans Bold"/>
              </a:rPr>
              <a:t>E-LEARNING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DEE5A1F3-B388-2677-211C-0AB0375100C6}"/>
              </a:ext>
            </a:extLst>
          </p:cNvPr>
          <p:cNvSpPr txBox="1"/>
          <p:nvPr/>
        </p:nvSpPr>
        <p:spPr>
          <a:xfrm>
            <a:off x="11097141" y="2777952"/>
            <a:ext cx="2935744" cy="4420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u="sng" dirty="0">
                <a:solidFill>
                  <a:srgbClr val="37D5D1"/>
                </a:solidFill>
                <a:latin typeface="DM Sans Bold"/>
              </a:rPr>
              <a:t>MARKETPLACE</a:t>
            </a: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61AB965E-24B5-493A-45BD-C995C134F744}"/>
              </a:ext>
            </a:extLst>
          </p:cNvPr>
          <p:cNvSpPr txBox="1"/>
          <p:nvPr/>
        </p:nvSpPr>
        <p:spPr>
          <a:xfrm>
            <a:off x="14828086" y="2760576"/>
            <a:ext cx="2409026" cy="444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u="sng" dirty="0">
                <a:solidFill>
                  <a:srgbClr val="37D5D1"/>
                </a:solidFill>
                <a:latin typeface="DM Sans Bold"/>
              </a:rPr>
              <a:t>MERCADO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260814EF-C2C6-9C24-DC4A-B49CFEB54939}"/>
              </a:ext>
            </a:extLst>
          </p:cNvPr>
          <p:cNvSpPr txBox="1"/>
          <p:nvPr/>
        </p:nvSpPr>
        <p:spPr>
          <a:xfrm>
            <a:off x="7892914" y="2760576"/>
            <a:ext cx="2409026" cy="44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9"/>
              </a:lnSpc>
              <a:spcBef>
                <a:spcPct val="0"/>
              </a:spcBef>
            </a:pPr>
            <a:r>
              <a:rPr lang="en-US" sz="2615" u="sng" dirty="0">
                <a:solidFill>
                  <a:srgbClr val="37D5D1"/>
                </a:solidFill>
                <a:latin typeface="DM Sans Bold"/>
              </a:rPr>
              <a:t>SERVICIO</a:t>
            </a:r>
          </a:p>
        </p:txBody>
      </p:sp>
      <p:pic>
        <p:nvPicPr>
          <p:cNvPr id="7170" name="Picture 2" descr="Amazon Web Services (AWS ...">
            <a:extLst>
              <a:ext uri="{FF2B5EF4-FFF2-40B4-BE49-F238E27FC236}">
                <a16:creationId xmlns:a16="http://schemas.microsoft.com/office/drawing/2014/main" id="{957B8AFB-7EBF-BBB4-4815-96A4537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6" y="3803793"/>
            <a:ext cx="2935743" cy="178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ajas, Bancos y Cooperativas ...">
            <a:extLst>
              <a:ext uri="{FF2B5EF4-FFF2-40B4-BE49-F238E27FC236}">
                <a16:creationId xmlns:a16="http://schemas.microsoft.com/office/drawing/2014/main" id="{22E825F8-D200-DEF6-AC43-E66359775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300" y="380379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omos Chamba de Caja Arequipa ...">
            <a:extLst>
              <a:ext uri="{FF2B5EF4-FFF2-40B4-BE49-F238E27FC236}">
                <a16:creationId xmlns:a16="http://schemas.microsoft.com/office/drawing/2014/main" id="{EF146392-686E-8172-8654-D952CA9CD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2"/>
          <a:stretch/>
        </p:blipFill>
        <p:spPr bwMode="auto">
          <a:xfrm>
            <a:off x="7796991" y="3771621"/>
            <a:ext cx="255516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ómo vender en Mercado Libre? Guía ...">
            <a:extLst>
              <a:ext uri="{FF2B5EF4-FFF2-40B4-BE49-F238E27FC236}">
                <a16:creationId xmlns:a16="http://schemas.microsoft.com/office/drawing/2014/main" id="{CE4B413C-8AF5-699D-228F-4311F421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327" y="380379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portal para reservas de viaje ...">
            <a:extLst>
              <a:ext uri="{FF2B5EF4-FFF2-40B4-BE49-F238E27FC236}">
                <a16:creationId xmlns:a16="http://schemas.microsoft.com/office/drawing/2014/main" id="{EE258403-9FB9-E40C-EEEA-4DA9B657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554" y="3855281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dar mensaje contra el coronavirus [FOTO ...">
            <a:extLst>
              <a:ext uri="{FF2B5EF4-FFF2-40B4-BE49-F238E27FC236}">
                <a16:creationId xmlns:a16="http://schemas.microsoft.com/office/drawing/2014/main" id="{5A60E32C-8BDD-835A-7B32-D8BB8759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754" y="4791999"/>
            <a:ext cx="1117073" cy="61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4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6968</TotalTime>
  <Words>200</Words>
  <Application>Microsoft Office PowerPoint</Application>
  <PresentationFormat>Personalizado</PresentationFormat>
  <Paragraphs>58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DM Sans Bold</vt:lpstr>
      <vt:lpstr>Arial</vt:lpstr>
      <vt:lpstr>Now Bold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propuesta de proyecto corporativo moderno azul</dc:title>
  <dc:creator>KATY</dc:creator>
  <cp:lastModifiedBy>Katerine Soto Ramirez</cp:lastModifiedBy>
  <cp:revision>15</cp:revision>
  <dcterms:created xsi:type="dcterms:W3CDTF">2006-08-16T00:00:00Z</dcterms:created>
  <dcterms:modified xsi:type="dcterms:W3CDTF">2024-11-09T17:17:27Z</dcterms:modified>
  <dc:identifier>DAGGn3Pttn8</dc:identifier>
</cp:coreProperties>
</file>